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226"/>
  </p:notesMasterIdLst>
  <p:sldIdLst>
    <p:sldId id="296" r:id="rId2"/>
    <p:sldId id="606" r:id="rId3"/>
    <p:sldId id="533" r:id="rId4"/>
    <p:sldId id="534" r:id="rId5"/>
    <p:sldId id="535" r:id="rId6"/>
    <p:sldId id="536" r:id="rId7"/>
    <p:sldId id="537" r:id="rId8"/>
    <p:sldId id="650" r:id="rId9"/>
    <p:sldId id="651" r:id="rId10"/>
    <p:sldId id="652" r:id="rId11"/>
    <p:sldId id="653" r:id="rId12"/>
    <p:sldId id="538" r:id="rId13"/>
    <p:sldId id="539" r:id="rId14"/>
    <p:sldId id="540" r:id="rId15"/>
    <p:sldId id="541" r:id="rId16"/>
    <p:sldId id="542" r:id="rId17"/>
    <p:sldId id="543" r:id="rId18"/>
    <p:sldId id="544" r:id="rId19"/>
    <p:sldId id="545" r:id="rId20"/>
    <p:sldId id="546" r:id="rId21"/>
    <p:sldId id="547" r:id="rId22"/>
    <p:sldId id="548" r:id="rId23"/>
    <p:sldId id="549" r:id="rId24"/>
    <p:sldId id="550" r:id="rId25"/>
    <p:sldId id="551" r:id="rId26"/>
    <p:sldId id="552" r:id="rId27"/>
    <p:sldId id="553" r:id="rId28"/>
    <p:sldId id="554" r:id="rId29"/>
    <p:sldId id="555" r:id="rId30"/>
    <p:sldId id="556" r:id="rId31"/>
    <p:sldId id="557" r:id="rId32"/>
    <p:sldId id="558" r:id="rId33"/>
    <p:sldId id="559" r:id="rId34"/>
    <p:sldId id="560" r:id="rId35"/>
    <p:sldId id="561" r:id="rId36"/>
    <p:sldId id="562" r:id="rId37"/>
    <p:sldId id="563" r:id="rId38"/>
    <p:sldId id="564" r:id="rId39"/>
    <p:sldId id="565" r:id="rId40"/>
    <p:sldId id="566" r:id="rId41"/>
    <p:sldId id="567" r:id="rId42"/>
    <p:sldId id="568" r:id="rId43"/>
    <p:sldId id="569" r:id="rId44"/>
    <p:sldId id="570" r:id="rId45"/>
    <p:sldId id="571" r:id="rId46"/>
    <p:sldId id="572" r:id="rId47"/>
    <p:sldId id="573" r:id="rId48"/>
    <p:sldId id="574" r:id="rId49"/>
    <p:sldId id="575" r:id="rId50"/>
    <p:sldId id="576" r:id="rId51"/>
    <p:sldId id="577" r:id="rId52"/>
    <p:sldId id="578" r:id="rId53"/>
    <p:sldId id="579" r:id="rId54"/>
    <p:sldId id="580" r:id="rId55"/>
    <p:sldId id="654" r:id="rId56"/>
    <p:sldId id="581" r:id="rId57"/>
    <p:sldId id="582" r:id="rId58"/>
    <p:sldId id="583" r:id="rId59"/>
    <p:sldId id="584" r:id="rId60"/>
    <p:sldId id="585" r:id="rId61"/>
    <p:sldId id="586" r:id="rId62"/>
    <p:sldId id="587" r:id="rId63"/>
    <p:sldId id="588" r:id="rId64"/>
    <p:sldId id="589" r:id="rId65"/>
    <p:sldId id="590" r:id="rId66"/>
    <p:sldId id="591" r:id="rId67"/>
    <p:sldId id="592" r:id="rId68"/>
    <p:sldId id="593" r:id="rId69"/>
    <p:sldId id="594" r:id="rId70"/>
    <p:sldId id="595" r:id="rId71"/>
    <p:sldId id="596" r:id="rId72"/>
    <p:sldId id="597" r:id="rId73"/>
    <p:sldId id="598" r:id="rId74"/>
    <p:sldId id="599" r:id="rId75"/>
    <p:sldId id="656" r:id="rId76"/>
    <p:sldId id="657" r:id="rId77"/>
    <p:sldId id="600" r:id="rId78"/>
    <p:sldId id="655" r:id="rId79"/>
    <p:sldId id="601" r:id="rId80"/>
    <p:sldId id="602" r:id="rId81"/>
    <p:sldId id="603" r:id="rId82"/>
    <p:sldId id="604" r:id="rId83"/>
    <p:sldId id="605" r:id="rId84"/>
    <p:sldId id="607" r:id="rId85"/>
    <p:sldId id="608" r:id="rId86"/>
    <p:sldId id="609" r:id="rId87"/>
    <p:sldId id="610" r:id="rId88"/>
    <p:sldId id="611" r:id="rId89"/>
    <p:sldId id="612" r:id="rId90"/>
    <p:sldId id="613" r:id="rId91"/>
    <p:sldId id="614" r:id="rId92"/>
    <p:sldId id="615" r:id="rId93"/>
    <p:sldId id="616" r:id="rId94"/>
    <p:sldId id="617" r:id="rId95"/>
    <p:sldId id="618" r:id="rId96"/>
    <p:sldId id="619" r:id="rId97"/>
    <p:sldId id="620" r:id="rId98"/>
    <p:sldId id="621" r:id="rId99"/>
    <p:sldId id="622" r:id="rId100"/>
    <p:sldId id="623" r:id="rId101"/>
    <p:sldId id="624" r:id="rId102"/>
    <p:sldId id="625" r:id="rId103"/>
    <p:sldId id="626" r:id="rId104"/>
    <p:sldId id="627" r:id="rId105"/>
    <p:sldId id="628" r:id="rId106"/>
    <p:sldId id="629" r:id="rId107"/>
    <p:sldId id="630" r:id="rId108"/>
    <p:sldId id="631" r:id="rId109"/>
    <p:sldId id="632" r:id="rId110"/>
    <p:sldId id="633" r:id="rId111"/>
    <p:sldId id="634" r:id="rId112"/>
    <p:sldId id="635" r:id="rId113"/>
    <p:sldId id="636" r:id="rId114"/>
    <p:sldId id="637" r:id="rId115"/>
    <p:sldId id="638" r:id="rId116"/>
    <p:sldId id="639" r:id="rId117"/>
    <p:sldId id="640" r:id="rId118"/>
    <p:sldId id="641" r:id="rId119"/>
    <p:sldId id="642" r:id="rId120"/>
    <p:sldId id="643" r:id="rId121"/>
    <p:sldId id="644" r:id="rId122"/>
    <p:sldId id="645" r:id="rId123"/>
    <p:sldId id="646" r:id="rId124"/>
    <p:sldId id="647" r:id="rId125"/>
    <p:sldId id="648" r:id="rId126"/>
    <p:sldId id="649" r:id="rId127"/>
    <p:sldId id="288" r:id="rId128"/>
    <p:sldId id="445" r:id="rId129"/>
    <p:sldId id="446" r:id="rId130"/>
    <p:sldId id="658" r:id="rId131"/>
    <p:sldId id="659" r:id="rId132"/>
    <p:sldId id="660" r:id="rId133"/>
    <p:sldId id="661" r:id="rId134"/>
    <p:sldId id="447" r:id="rId135"/>
    <p:sldId id="448" r:id="rId136"/>
    <p:sldId id="449" r:id="rId137"/>
    <p:sldId id="450" r:id="rId138"/>
    <p:sldId id="451" r:id="rId139"/>
    <p:sldId id="452" r:id="rId140"/>
    <p:sldId id="453" r:id="rId141"/>
    <p:sldId id="454" r:id="rId142"/>
    <p:sldId id="455" r:id="rId143"/>
    <p:sldId id="456" r:id="rId144"/>
    <p:sldId id="289" r:id="rId145"/>
    <p:sldId id="457" r:id="rId146"/>
    <p:sldId id="458" r:id="rId147"/>
    <p:sldId id="459" r:id="rId148"/>
    <p:sldId id="460" r:id="rId149"/>
    <p:sldId id="461" r:id="rId150"/>
    <p:sldId id="462" r:id="rId151"/>
    <p:sldId id="463" r:id="rId152"/>
    <p:sldId id="464" r:id="rId153"/>
    <p:sldId id="465" r:id="rId154"/>
    <p:sldId id="466" r:id="rId155"/>
    <p:sldId id="467" r:id="rId156"/>
    <p:sldId id="468" r:id="rId157"/>
    <p:sldId id="469" r:id="rId158"/>
    <p:sldId id="470" r:id="rId159"/>
    <p:sldId id="471" r:id="rId160"/>
    <p:sldId id="472" r:id="rId161"/>
    <p:sldId id="473" r:id="rId162"/>
    <p:sldId id="474" r:id="rId163"/>
    <p:sldId id="475" r:id="rId164"/>
    <p:sldId id="476" r:id="rId165"/>
    <p:sldId id="477" r:id="rId166"/>
    <p:sldId id="478" r:id="rId167"/>
    <p:sldId id="479" r:id="rId168"/>
    <p:sldId id="480" r:id="rId169"/>
    <p:sldId id="481" r:id="rId170"/>
    <p:sldId id="482" r:id="rId171"/>
    <p:sldId id="483" r:id="rId172"/>
    <p:sldId id="484" r:id="rId173"/>
    <p:sldId id="485" r:id="rId174"/>
    <p:sldId id="486" r:id="rId175"/>
    <p:sldId id="487" r:id="rId176"/>
    <p:sldId id="488" r:id="rId177"/>
    <p:sldId id="489" r:id="rId178"/>
    <p:sldId id="490" r:id="rId179"/>
    <p:sldId id="491" r:id="rId180"/>
    <p:sldId id="492" r:id="rId181"/>
    <p:sldId id="662" r:id="rId182"/>
    <p:sldId id="663" r:id="rId183"/>
    <p:sldId id="664" r:id="rId184"/>
    <p:sldId id="665" r:id="rId185"/>
    <p:sldId id="666" r:id="rId186"/>
    <p:sldId id="667" r:id="rId187"/>
    <p:sldId id="668" r:id="rId188"/>
    <p:sldId id="669" r:id="rId189"/>
    <p:sldId id="493" r:id="rId190"/>
    <p:sldId id="494" r:id="rId191"/>
    <p:sldId id="495" r:id="rId192"/>
    <p:sldId id="496" r:id="rId193"/>
    <p:sldId id="497" r:id="rId194"/>
    <p:sldId id="498" r:id="rId195"/>
    <p:sldId id="499" r:id="rId196"/>
    <p:sldId id="500" r:id="rId197"/>
    <p:sldId id="501" r:id="rId198"/>
    <p:sldId id="502" r:id="rId199"/>
    <p:sldId id="503" r:id="rId200"/>
    <p:sldId id="504" r:id="rId201"/>
    <p:sldId id="505" r:id="rId202"/>
    <p:sldId id="506" r:id="rId203"/>
    <p:sldId id="507" r:id="rId204"/>
    <p:sldId id="508" r:id="rId205"/>
    <p:sldId id="509" r:id="rId206"/>
    <p:sldId id="510" r:id="rId207"/>
    <p:sldId id="511" r:id="rId208"/>
    <p:sldId id="512" r:id="rId209"/>
    <p:sldId id="513" r:id="rId210"/>
    <p:sldId id="514" r:id="rId211"/>
    <p:sldId id="515" r:id="rId212"/>
    <p:sldId id="516" r:id="rId213"/>
    <p:sldId id="517" r:id="rId214"/>
    <p:sldId id="518" r:id="rId215"/>
    <p:sldId id="519" r:id="rId216"/>
    <p:sldId id="520" r:id="rId217"/>
    <p:sldId id="521" r:id="rId218"/>
    <p:sldId id="522" r:id="rId219"/>
    <p:sldId id="528" r:id="rId220"/>
    <p:sldId id="529" r:id="rId221"/>
    <p:sldId id="530" r:id="rId222"/>
    <p:sldId id="531" r:id="rId223"/>
    <p:sldId id="532" r:id="rId224"/>
    <p:sldId id="299" r:id="rId225"/>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9FFD9"/>
    <a:srgbClr val="A5002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69" autoAdjust="0"/>
    <p:restoredTop sz="94604" autoAdjust="0"/>
  </p:normalViewPr>
  <p:slideViewPr>
    <p:cSldViewPr>
      <p:cViewPr varScale="1">
        <p:scale>
          <a:sx n="84" d="100"/>
          <a:sy n="84" d="100"/>
        </p:scale>
        <p:origin x="374" y="72"/>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16.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307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3005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307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046F27A7-E38A-4D1F-8A63-D4A234F3DCE8}" type="slidenum">
              <a:rPr lang="en-US" altLang="zh-CN"/>
              <a:pPr/>
              <a:t>‹#›</a:t>
            </a:fld>
            <a:endParaRPr lang="en-US" altLang="zh-CN"/>
          </a:p>
        </p:txBody>
      </p:sp>
    </p:spTree>
    <p:extLst>
      <p:ext uri="{BB962C8B-B14F-4D97-AF65-F5344CB8AC3E}">
        <p14:creationId xmlns:p14="http://schemas.microsoft.com/office/powerpoint/2010/main" val="8779156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8E2470B-01F9-4CBB-9EC9-CCB4F2B6BA16}" type="slidenum">
              <a:rPr lang="en-US" altLang="zh-CN" sz="1200"/>
              <a:pPr/>
              <a:t>2</a:t>
            </a:fld>
            <a:endParaRPr lang="en-US" altLang="zh-CN" sz="1200"/>
          </a:p>
        </p:txBody>
      </p:sp>
      <p:sp>
        <p:nvSpPr>
          <p:cNvPr id="131075"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10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xfrm>
            <a:off x="381000" y="685800"/>
            <a:ext cx="6096000" cy="3429000"/>
          </a:xfrm>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9517D9-0A5D-46B8-B9DF-E40AFF8E402C}" type="slidenum">
              <a:rPr lang="en-US" altLang="zh-CN" sz="1200"/>
              <a:pPr/>
              <a:t>92</a:t>
            </a:fld>
            <a:endParaRPr lang="en-US" altLang="zh-CN" sz="12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193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3752940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194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279802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195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4609943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196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7110472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197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989657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198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5875498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199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185123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200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9208102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201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7611211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202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224862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xfrm>
            <a:off x="381000" y="685800"/>
            <a:ext cx="6096000" cy="3429000"/>
          </a:xfrm>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7F1802A-BBBA-4D9F-AF34-3C842127F546}" type="slidenum">
              <a:rPr lang="en-US" altLang="zh-CN" sz="1200"/>
              <a:pPr/>
              <a:t>93</a:t>
            </a:fld>
            <a:endParaRPr lang="en-US" altLang="zh-CN" sz="12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203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6002600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204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7699244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205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7021438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206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3289692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207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270570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208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1835594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209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9117343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210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70195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211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1440097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212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72753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a:xfrm>
            <a:off x="381000" y="685800"/>
            <a:ext cx="6096000" cy="3429000"/>
          </a:xfrm>
          <a:ln/>
        </p:spPr>
      </p:sp>
      <p:sp>
        <p:nvSpPr>
          <p:cNvPr id="145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5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072B6D2-BEB8-4622-A91D-CB57445C424F}" type="slidenum">
              <a:rPr lang="en-US" altLang="zh-CN" sz="1200"/>
              <a:pPr/>
              <a:t>95</a:t>
            </a:fld>
            <a:endParaRPr lang="en-US" altLang="zh-CN" sz="12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213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4345071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214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9769845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215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4763605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216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2523801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217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0255535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218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868971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219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7092748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220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1724321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221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23051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222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57866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xfrm>
            <a:off x="381000" y="685800"/>
            <a:ext cx="6096000" cy="3429000"/>
          </a:xfrm>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A709737-B8CC-434A-BD2F-55EA41C9B325}" type="slidenum">
              <a:rPr lang="en-US" altLang="zh-CN" sz="1200"/>
              <a:pPr/>
              <a:t>96</a:t>
            </a:fld>
            <a:endParaRPr lang="en-US" altLang="zh-CN" sz="12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223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009970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xfrm>
            <a:off x="381000" y="685800"/>
            <a:ext cx="6096000" cy="3429000"/>
          </a:xfrm>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D203ED9-1AF1-4BC0-B084-9C2ED41167EA}" type="slidenum">
              <a:rPr lang="en-US" altLang="zh-CN" sz="1200"/>
              <a:pPr/>
              <a:t>97</a:t>
            </a:fld>
            <a:endParaRPr lang="en-US" altLang="zh-CN"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xfrm>
            <a:off x="381000" y="685800"/>
            <a:ext cx="6096000" cy="3429000"/>
          </a:xfrm>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6DFAFAD-0BD1-49A8-B29F-199FD9E5A331}" type="slidenum">
              <a:rPr lang="en-US" altLang="zh-CN" sz="1200"/>
              <a:pPr/>
              <a:t>98</a:t>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xfrm>
            <a:off x="381000" y="685800"/>
            <a:ext cx="6096000" cy="3429000"/>
          </a:xfrm>
          <a:ln/>
        </p:spPr>
      </p:sp>
      <p:sp>
        <p:nvSpPr>
          <p:cNvPr id="149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9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0703453-1A8D-4BE4-972F-B1B1EBC1B53B}" type="slidenum">
              <a:rPr lang="en-US" altLang="zh-CN" sz="1200"/>
              <a:pPr/>
              <a:t>99</a:t>
            </a:fld>
            <a:endParaRPr lang="en-US" altLang="zh-CN"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xfrm>
            <a:off x="381000" y="685800"/>
            <a:ext cx="6096000" cy="3429000"/>
          </a:xfrm>
          <a:ln/>
        </p:spPr>
      </p:sp>
      <p:sp>
        <p:nvSpPr>
          <p:cNvPr id="150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0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3431E6-FD16-42C8-BECD-776788CAE373}" type="slidenum">
              <a:rPr lang="en-US" altLang="zh-CN" sz="1200"/>
              <a:pPr/>
              <a:t>100</a:t>
            </a:fld>
            <a:endParaRPr lang="en-US" altLang="zh-CN"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xfrm>
            <a:off x="381000" y="685800"/>
            <a:ext cx="6096000" cy="3429000"/>
          </a:xfrm>
          <a:ln/>
        </p:spPr>
      </p:sp>
      <p:sp>
        <p:nvSpPr>
          <p:cNvPr id="151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1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B98365D-A424-456E-8FE1-D2509EA4A511}" type="slidenum">
              <a:rPr lang="en-US" altLang="zh-CN" sz="1200"/>
              <a:pPr/>
              <a:t>101</a:t>
            </a:fld>
            <a:endParaRPr lang="en-US" altLang="zh-CN"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xfrm>
            <a:off x="381000" y="685800"/>
            <a:ext cx="6096000" cy="3429000"/>
          </a:xfrm>
          <a:ln/>
        </p:spPr>
      </p:sp>
      <p:sp>
        <p:nvSpPr>
          <p:cNvPr id="152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52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730EFB2-033E-4953-83B3-674427ACAB21}" type="slidenum">
              <a:rPr lang="en-US" altLang="zh-CN" sz="1200"/>
              <a:pPr/>
              <a:t>102</a:t>
            </a:fld>
            <a:endParaRPr lang="en-US" altLang="zh-CN"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6F27A7-E38A-4D1F-8A63-D4A234F3DCE8}" type="slidenum">
              <a:rPr lang="en-US" altLang="zh-CN" smtClean="0"/>
              <a:pPr/>
              <a:t>13</a:t>
            </a:fld>
            <a:endParaRPr lang="en-US" altLang="zh-CN"/>
          </a:p>
        </p:txBody>
      </p:sp>
    </p:spTree>
    <p:extLst>
      <p:ext uri="{BB962C8B-B14F-4D97-AF65-F5344CB8AC3E}">
        <p14:creationId xmlns:p14="http://schemas.microsoft.com/office/powerpoint/2010/main" val="2256886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xfrm>
            <a:off x="381000" y="685800"/>
            <a:ext cx="6096000" cy="3429000"/>
          </a:xfrm>
          <a:ln/>
        </p:spPr>
      </p:sp>
      <p:sp>
        <p:nvSpPr>
          <p:cNvPr id="153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3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8409F95-F3B0-4C2A-916E-F1C6F3796CD5}" type="slidenum">
              <a:rPr lang="en-US" altLang="zh-CN" sz="1200"/>
              <a:pPr/>
              <a:t>103</a:t>
            </a:fld>
            <a:endParaRPr lang="en-US" altLang="zh-CN"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xfrm>
            <a:off x="381000" y="685800"/>
            <a:ext cx="6096000" cy="3429000"/>
          </a:xfrm>
          <a:ln/>
        </p:spPr>
      </p:sp>
      <p:sp>
        <p:nvSpPr>
          <p:cNvPr id="154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a:p>
            <a:endParaRPr lang="zh-CN" altLang="en-US" smtClean="0"/>
          </a:p>
        </p:txBody>
      </p:sp>
      <p:sp>
        <p:nvSpPr>
          <p:cNvPr id="154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469274F-8B21-4420-A91F-874E821E413E}" type="slidenum">
              <a:rPr lang="en-US" altLang="zh-CN" sz="1200"/>
              <a:pPr/>
              <a:t>104</a:t>
            </a:fld>
            <a:endParaRPr lang="en-US" altLang="zh-CN"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xfrm>
            <a:off x="381000" y="685800"/>
            <a:ext cx="6096000" cy="3429000"/>
          </a:xfrm>
          <a:ln/>
        </p:spPr>
      </p:sp>
      <p:sp>
        <p:nvSpPr>
          <p:cNvPr id="155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56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21C66A4-AE22-4259-A293-4EE045F0C2A2}" type="slidenum">
              <a:rPr lang="en-US" altLang="zh-CN" sz="1200"/>
              <a:pPr/>
              <a:t>105</a:t>
            </a:fld>
            <a:endParaRPr lang="en-US" altLang="zh-CN"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xfrm>
            <a:off x="381000" y="685800"/>
            <a:ext cx="6096000" cy="3429000"/>
          </a:xfrm>
          <a:ln/>
        </p:spPr>
      </p:sp>
      <p:sp>
        <p:nvSpPr>
          <p:cNvPr id="156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6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0915E22-A612-46F2-AB28-3F00344E44AD}" type="slidenum">
              <a:rPr lang="en-US" altLang="zh-CN" sz="1200"/>
              <a:pPr/>
              <a:t>106</a:t>
            </a:fld>
            <a:endParaRPr lang="en-US" altLang="zh-CN"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xfrm>
            <a:off x="381000" y="685800"/>
            <a:ext cx="6096000" cy="3429000"/>
          </a:xfrm>
          <a:ln/>
        </p:spPr>
      </p:sp>
      <p:sp>
        <p:nvSpPr>
          <p:cNvPr id="157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57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F6D34A-E3E6-4DE3-9A51-DE88FB5B8D2C}" type="slidenum">
              <a:rPr lang="en-US" altLang="zh-CN" sz="1200"/>
              <a:pPr/>
              <a:t>107</a:t>
            </a:fld>
            <a:endParaRPr lang="en-US" altLang="zh-CN"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xfrm>
            <a:off x="381000" y="685800"/>
            <a:ext cx="6096000" cy="3429000"/>
          </a:xfrm>
          <a:ln/>
        </p:spPr>
      </p:sp>
      <p:sp>
        <p:nvSpPr>
          <p:cNvPr id="158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8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F2B0DA8-CF2F-4934-96DE-4C8AA70275B0}" type="slidenum">
              <a:rPr lang="en-US" altLang="zh-CN" sz="1200"/>
              <a:pPr/>
              <a:t>108</a:t>
            </a:fld>
            <a:endParaRPr lang="en-US" altLang="zh-CN"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xfrm>
            <a:off x="381000" y="685800"/>
            <a:ext cx="6096000" cy="3429000"/>
          </a:xfrm>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9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8CEEF1F-D828-4354-AAB9-6A1737C5B615}" type="slidenum">
              <a:rPr lang="en-US" altLang="zh-CN" sz="1200"/>
              <a:pPr/>
              <a:t>109</a:t>
            </a:fld>
            <a:endParaRPr lang="en-US" altLang="zh-CN"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xfrm>
            <a:off x="381000" y="685800"/>
            <a:ext cx="6096000" cy="3429000"/>
          </a:xfrm>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917F72A-B9F2-4B68-B4CE-E3E12E6C25CD}" type="slidenum">
              <a:rPr lang="en-US" altLang="zh-CN" sz="1200"/>
              <a:pPr/>
              <a:t>110</a:t>
            </a:fld>
            <a:endParaRPr lang="en-US" altLang="zh-CN"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xfrm>
            <a:off x="381000" y="685800"/>
            <a:ext cx="6096000" cy="3429000"/>
          </a:xfrm>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7E0FCA1-DEA7-4AC9-8543-25F0B76F7548}" type="slidenum">
              <a:rPr lang="en-US" altLang="zh-CN" sz="1200"/>
              <a:pPr/>
              <a:t>112</a:t>
            </a:fld>
            <a:endParaRPr lang="en-US" altLang="zh-CN"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xfrm>
            <a:off x="381000" y="685800"/>
            <a:ext cx="6096000" cy="3429000"/>
          </a:xfrm>
          <a:ln/>
        </p:spPr>
      </p:sp>
      <p:sp>
        <p:nvSpPr>
          <p:cNvPr id="162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62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B340E9-3342-418D-A9F3-C5D450A27389}" type="slidenum">
              <a:rPr lang="en-US" altLang="zh-CN" sz="1200"/>
              <a:pPr/>
              <a:t>113</a:t>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xfrm>
            <a:off x="381000" y="685800"/>
            <a:ext cx="6096000" cy="3429000"/>
          </a:xfrm>
          <a:ln/>
        </p:spPr>
      </p:sp>
      <p:sp>
        <p:nvSpPr>
          <p:cNvPr id="136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6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DF98489-80EC-4BD0-B565-C0BC25F4D642}" type="slidenum">
              <a:rPr lang="en-US" altLang="zh-CN" sz="1200"/>
              <a:pPr/>
              <a:t>84</a:t>
            </a:fld>
            <a:endParaRPr lang="en-US" altLang="zh-CN"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xfrm>
            <a:off x="381000" y="685800"/>
            <a:ext cx="6096000" cy="3429000"/>
          </a:xfrm>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0ED8F75-63C9-4BFB-BA66-214C3504564C}" type="slidenum">
              <a:rPr lang="en-US" altLang="zh-CN" sz="1200"/>
              <a:pPr/>
              <a:t>115</a:t>
            </a:fld>
            <a:endParaRPr lang="en-US" altLang="zh-CN"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xfrm>
            <a:off x="381000" y="685800"/>
            <a:ext cx="6096000" cy="3429000"/>
          </a:xfrm>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7058A76-4E55-4E54-86E2-2C802293BB7B}" type="slidenum">
              <a:rPr lang="en-US" altLang="zh-CN" sz="1200"/>
              <a:pPr/>
              <a:t>116</a:t>
            </a:fld>
            <a:endParaRPr lang="en-US" altLang="zh-CN"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xfrm>
            <a:off x="381000" y="685800"/>
            <a:ext cx="6096000" cy="3429000"/>
          </a:xfrm>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23CC6C9-5C9C-440D-A589-55B67F29A888}" type="slidenum">
              <a:rPr lang="en-US" altLang="zh-CN" sz="1200"/>
              <a:pPr/>
              <a:t>117</a:t>
            </a:fld>
            <a:endParaRPr lang="en-US" altLang="zh-CN"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xfrm>
            <a:off x="381000" y="685800"/>
            <a:ext cx="6096000" cy="3429000"/>
          </a:xfrm>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2EB2EB8-C9BA-4443-9CE9-D3F57A0E7C7C}" type="slidenum">
              <a:rPr lang="en-US" altLang="zh-CN" sz="1200"/>
              <a:pPr/>
              <a:t>118</a:t>
            </a:fld>
            <a:endParaRPr lang="en-US" altLang="zh-CN"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xfrm>
            <a:off x="381000" y="685800"/>
            <a:ext cx="6096000" cy="3429000"/>
          </a:xfrm>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4074C1B-287C-47E6-B5AD-FF498B9D17E6}" type="slidenum">
              <a:rPr lang="en-US" altLang="zh-CN" sz="1200"/>
              <a:pPr/>
              <a:t>119</a:t>
            </a:fld>
            <a:endParaRPr lang="en-US" altLang="zh-CN"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xfrm>
            <a:off x="381000" y="685800"/>
            <a:ext cx="6096000" cy="3429000"/>
          </a:xfrm>
          <a:ln/>
        </p:spPr>
      </p:sp>
      <p:sp>
        <p:nvSpPr>
          <p:cNvPr id="168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8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DC0BF4B-A1BF-4655-874B-AA7D46F40555}" type="slidenum">
              <a:rPr lang="en-US" altLang="zh-CN" sz="1200"/>
              <a:pPr/>
              <a:t>120</a:t>
            </a:fld>
            <a:endParaRPr lang="en-US" altLang="zh-CN"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xfrm>
            <a:off x="381000" y="685800"/>
            <a:ext cx="6096000" cy="3429000"/>
          </a:xfrm>
          <a:ln/>
        </p:spPr>
      </p:sp>
      <p:sp>
        <p:nvSpPr>
          <p:cNvPr id="169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a:p>
            <a:endParaRPr lang="zh-CN" altLang="en-US" smtClean="0"/>
          </a:p>
        </p:txBody>
      </p:sp>
      <p:sp>
        <p:nvSpPr>
          <p:cNvPr id="169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91AFE56-3E18-4569-AD99-8E39BC2408D8}" type="slidenum">
              <a:rPr lang="en-US" altLang="zh-CN" sz="1200"/>
              <a:pPr/>
              <a:t>121</a:t>
            </a:fld>
            <a:endParaRPr lang="en-US" altLang="zh-CN"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xfrm>
            <a:off x="381000" y="685800"/>
            <a:ext cx="6096000" cy="3429000"/>
          </a:xfrm>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1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AC098FB-B18F-4C36-A412-10F1BD79DE23}" type="slidenum">
              <a:rPr lang="en-US" altLang="zh-CN" sz="1200"/>
              <a:pPr/>
              <a:t>122</a:t>
            </a:fld>
            <a:endParaRPr lang="en-US" altLang="zh-CN"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xfrm>
            <a:off x="381000" y="685800"/>
            <a:ext cx="6096000" cy="3429000"/>
          </a:xfrm>
          <a:ln/>
        </p:spPr>
      </p:sp>
      <p:sp>
        <p:nvSpPr>
          <p:cNvPr id="172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2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D489309-02E7-4252-8F72-CA0B7E1F8E78}" type="slidenum">
              <a:rPr lang="en-US" altLang="zh-CN" sz="1200"/>
              <a:pPr/>
              <a:t>123</a:t>
            </a:fld>
            <a:endParaRPr lang="en-US" altLang="zh-CN"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xfrm>
            <a:off x="381000" y="685800"/>
            <a:ext cx="6096000" cy="3429000"/>
          </a:xfrm>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3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864A912-289F-4065-90B6-7FFBB07142D7}" type="slidenum">
              <a:rPr lang="en-US" altLang="zh-CN" sz="1200"/>
              <a:pPr/>
              <a:t>126</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xfrm>
            <a:off x="381000" y="685800"/>
            <a:ext cx="6096000" cy="3429000"/>
          </a:xfrm>
          <a:ln/>
        </p:spPr>
      </p:sp>
      <p:sp>
        <p:nvSpPr>
          <p:cNvPr id="137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7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08FB998-844F-43CC-9693-1F51C5F14C8B}" type="slidenum">
              <a:rPr lang="en-US" altLang="zh-CN" sz="1200"/>
              <a:pPr/>
              <a:t>86</a:t>
            </a:fld>
            <a:endParaRPr lang="en-US" altLang="zh-CN"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127</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128</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56781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129</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07033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134</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50138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135</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016620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136</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077224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137</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01124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138</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1137166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139</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348020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140</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09767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xfrm>
            <a:off x="381000" y="685800"/>
            <a:ext cx="6096000" cy="3429000"/>
          </a:xfrm>
          <a:ln/>
        </p:spPr>
      </p:sp>
      <p:sp>
        <p:nvSpPr>
          <p:cNvPr id="138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8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CF3CB1-F160-4362-8585-C82F1EFFB6F0}" type="slidenum">
              <a:rPr lang="en-US" altLang="zh-CN" sz="1200"/>
              <a:pPr/>
              <a:t>87</a:t>
            </a:fld>
            <a:endParaRPr lang="en-US" altLang="zh-CN"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141</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342711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142</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845501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143</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043075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144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145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65465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146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630102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147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8444528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148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567876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149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5456692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150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852305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xfrm>
            <a:off x="381000" y="685800"/>
            <a:ext cx="6096000" cy="3429000"/>
          </a:xfrm>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E8E7D51-D82E-4FBF-833B-C785812E96DB}" type="slidenum">
              <a:rPr lang="en-US" altLang="zh-CN" sz="1200"/>
              <a:pPr/>
              <a:t>88</a:t>
            </a:fld>
            <a:endParaRPr lang="en-US" altLang="zh-CN"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151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0362598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152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489324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153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53214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154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9288465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155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5676538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156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9432304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157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32821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158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80184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159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552457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160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376644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xfrm>
            <a:off x="381000" y="685800"/>
            <a:ext cx="6096000" cy="3429000"/>
          </a:xfrm>
          <a:ln/>
        </p:spPr>
      </p:sp>
      <p:sp>
        <p:nvSpPr>
          <p:cNvPr id="140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0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27E980F-85AA-43ED-B29D-655971BA19D2}" type="slidenum">
              <a:rPr lang="en-US" altLang="zh-CN" sz="1200"/>
              <a:pPr/>
              <a:t>89</a:t>
            </a:fld>
            <a:endParaRPr lang="en-US" altLang="zh-CN"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161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7874349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162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7662599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163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5967249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164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2638000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165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501696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166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823920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167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1587288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168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958381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169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8578527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170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880217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xfrm>
            <a:off x="381000" y="685800"/>
            <a:ext cx="6096000" cy="3429000"/>
          </a:xfrm>
          <a:ln/>
        </p:spPr>
      </p:sp>
      <p:sp>
        <p:nvSpPr>
          <p:cNvPr id="141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13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355BEAE-2EBD-47A8-8657-28CD7CB2FFB5}" type="slidenum">
              <a:rPr lang="en-US" altLang="zh-CN" sz="1200"/>
              <a:pPr/>
              <a:t>90</a:t>
            </a:fld>
            <a:endParaRPr lang="en-US" altLang="zh-CN"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171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701630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172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9206201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173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7968915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174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558704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175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119843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176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183183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177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6898698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178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8973490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179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5427317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180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76211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xfrm>
            <a:off x="381000" y="685800"/>
            <a:ext cx="6096000" cy="3429000"/>
          </a:xfrm>
          <a:ln/>
        </p:spPr>
      </p:sp>
      <p:sp>
        <p:nvSpPr>
          <p:cNvPr id="142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a:p>
            <a:endParaRPr lang="zh-CN" altLang="en-US" smtClean="0"/>
          </a:p>
        </p:txBody>
      </p:sp>
      <p:sp>
        <p:nvSpPr>
          <p:cNvPr id="142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6637B73-0502-40F4-B7BB-593BFC686132}" type="slidenum">
              <a:rPr lang="en-US" altLang="zh-CN" sz="1200"/>
              <a:pPr/>
              <a:t>91</a:t>
            </a:fld>
            <a:endParaRPr lang="en-US" altLang="zh-CN" sz="12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2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87C70571-6F4A-4AE3-9C28-A4158F7817EF}" type="slidenum">
              <a:rPr lang="en-US" altLang="zh-CN" sz="1200"/>
              <a:pPr/>
              <a:t>181</a:t>
            </a:fld>
            <a:endParaRPr lang="en-US" altLang="zh-CN" sz="12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3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2800AF7B-F9FF-4FC2-BCAF-24E6069AD979}" type="slidenum">
              <a:rPr lang="en-US" altLang="zh-CN" sz="1200"/>
              <a:pPr/>
              <a:t>183</a:t>
            </a:fld>
            <a:endParaRPr lang="en-US" altLang="zh-CN"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a:ln/>
        </p:spPr>
      </p:sp>
      <p:sp>
        <p:nvSpPr>
          <p:cNvPr id="174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4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6DC9ED42-660E-442B-A0D8-5833C30C438C}" type="slidenum">
              <a:rPr lang="en-US" altLang="zh-CN" sz="1200"/>
              <a:pPr/>
              <a:t>184</a:t>
            </a:fld>
            <a:endParaRPr lang="en-US" altLang="zh-CN"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5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B0002862-1834-4846-B457-D628EC9CC101}" type="slidenum">
              <a:rPr lang="en-US" altLang="zh-CN" sz="1200"/>
              <a:pPr/>
              <a:t>185</a:t>
            </a:fld>
            <a:endParaRPr lang="en-US" altLang="zh-CN"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76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3E24F25E-0718-4260-B1A2-598629D51D99}" type="slidenum">
              <a:rPr lang="en-US" altLang="zh-CN" sz="1200"/>
              <a:pPr/>
              <a:t>187</a:t>
            </a:fld>
            <a:endParaRPr lang="en-US" altLang="zh-CN"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7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78A3D249-70F1-43F0-97EF-B281297B96BD}" type="slidenum">
              <a:rPr lang="en-US" altLang="zh-CN" sz="1200"/>
              <a:pPr/>
              <a:t>188</a:t>
            </a:fld>
            <a:endParaRPr lang="en-US" altLang="zh-CN" sz="12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189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4352342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190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512699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191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5097308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192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848654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waseda_mark"/>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1488018" y="930276"/>
            <a:ext cx="9120716"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7"/>
          <p:cNvSpPr>
            <a:spLocks noChangeArrowheads="1"/>
          </p:cNvSpPr>
          <p:nvPr/>
        </p:nvSpPr>
        <p:spPr bwMode="auto">
          <a:xfrm>
            <a:off x="914400" y="3395664"/>
            <a:ext cx="10363200" cy="109537"/>
          </a:xfrm>
          <a:custGeom>
            <a:avLst/>
            <a:gdLst>
              <a:gd name="T0" fmla="*/ 0 w 1000"/>
              <a:gd name="T1" fmla="*/ 0 h 1000"/>
              <a:gd name="T2" fmla="*/ 2147483647 w 1000"/>
              <a:gd name="T3" fmla="*/ 0 h 1000"/>
              <a:gd name="T4" fmla="*/ 2147483647 w 1000"/>
              <a:gd name="T5" fmla="*/ 11998354 h 1000"/>
              <a:gd name="T6" fmla="*/ 0 w 1000"/>
              <a:gd name="T7" fmla="*/ 11998354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a:solidFill>
              <a:schemeClr val="accent2"/>
            </a:solidFill>
            <a:round/>
            <a:headEnd/>
            <a:tailEnd/>
          </a:ln>
        </p:spPr>
        <p:txBody>
          <a:bodyPr/>
          <a:lstStyle/>
          <a:p>
            <a:endParaRPr lang="zh-CN" altLang="en-US" sz="2400"/>
          </a:p>
        </p:txBody>
      </p:sp>
      <p:sp>
        <p:nvSpPr>
          <p:cNvPr id="6" name="Line 11"/>
          <p:cNvSpPr>
            <a:spLocks noChangeShapeType="1"/>
          </p:cNvSpPr>
          <p:nvPr userDrawn="1"/>
        </p:nvSpPr>
        <p:spPr bwMode="auto">
          <a:xfrm>
            <a:off x="304800" y="457200"/>
            <a:ext cx="11582400" cy="0"/>
          </a:xfrm>
          <a:prstGeom prst="line">
            <a:avLst/>
          </a:prstGeom>
          <a:noFill/>
          <a:ln w="57150" cmpd="thinThick">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7652" name="Rectangle 4"/>
          <p:cNvSpPr>
            <a:spLocks noGrp="1" noChangeArrowheads="1"/>
          </p:cNvSpPr>
          <p:nvPr>
            <p:ph type="ctrTitle"/>
          </p:nvPr>
        </p:nvSpPr>
        <p:spPr>
          <a:xfrm>
            <a:off x="914400" y="836613"/>
            <a:ext cx="10363200" cy="2019300"/>
          </a:xfrm>
          <a:noFill/>
        </p:spPr>
        <p:txBody>
          <a:bodyPr/>
          <a:lstStyle>
            <a:lvl1pPr>
              <a:defRPr/>
            </a:lvl1pPr>
          </a:lstStyle>
          <a:p>
            <a:r>
              <a:rPr lang="ja-JP" altLang="en-US"/>
              <a:t>マスタ タイトルの書式設定</a:t>
            </a:r>
          </a:p>
        </p:txBody>
      </p:sp>
      <p:sp>
        <p:nvSpPr>
          <p:cNvPr id="27653" name="Rectangle 5"/>
          <p:cNvSpPr>
            <a:spLocks noGrp="1" noChangeArrowheads="1"/>
          </p:cNvSpPr>
          <p:nvPr>
            <p:ph type="subTitle" idx="1"/>
          </p:nvPr>
        </p:nvSpPr>
        <p:spPr>
          <a:xfrm>
            <a:off x="1930400" y="3213100"/>
            <a:ext cx="9347200" cy="1816100"/>
          </a:xfrm>
        </p:spPr>
        <p:txBody>
          <a:bodyPr/>
          <a:lstStyle>
            <a:lvl1pPr marL="0" indent="0" algn="ctr">
              <a:buFont typeface="Wingdings" pitchFamily="2" charset="2"/>
              <a:buNone/>
              <a:defRPr/>
            </a:lvl1pPr>
          </a:lstStyle>
          <a:p>
            <a:r>
              <a:rPr lang="ja-JP" altLang="en-US"/>
              <a:t>マスタ サブタイトルの書式設定</a:t>
            </a:r>
          </a:p>
        </p:txBody>
      </p:sp>
    </p:spTree>
    <p:extLst>
      <p:ext uri="{BB962C8B-B14F-4D97-AF65-F5344CB8AC3E}">
        <p14:creationId xmlns:p14="http://schemas.microsoft.com/office/powerpoint/2010/main" val="4225642723"/>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fld id="{288099F2-C242-41DD-A6DE-986152E5EB69}" type="slidenum">
              <a:rPr lang="ja-JP" altLang="en-US"/>
              <a:pPr/>
              <a:t>‹#›</a:t>
            </a:fld>
            <a:endParaRPr lang="en-US" altLang="ja-JP"/>
          </a:p>
        </p:txBody>
      </p:sp>
    </p:spTree>
    <p:extLst>
      <p:ext uri="{BB962C8B-B14F-4D97-AF65-F5344CB8AC3E}">
        <p14:creationId xmlns:p14="http://schemas.microsoft.com/office/powerpoint/2010/main" val="3200632554"/>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
            <a:ext cx="3048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
            <a:ext cx="8940800" cy="6308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fld id="{F34B7407-149F-473D-8DF0-246D612DC252}" type="slidenum">
              <a:rPr lang="ja-JP" altLang="en-US"/>
              <a:pPr/>
              <a:t>‹#›</a:t>
            </a:fld>
            <a:endParaRPr lang="en-US" altLang="ja-JP"/>
          </a:p>
        </p:txBody>
      </p:sp>
    </p:spTree>
    <p:extLst>
      <p:ext uri="{BB962C8B-B14F-4D97-AF65-F5344CB8AC3E}">
        <p14:creationId xmlns:p14="http://schemas.microsoft.com/office/powerpoint/2010/main" val="3163329057"/>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1"/>
            <a:ext cx="12192000" cy="6308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8"/>
          <p:cNvSpPr>
            <a:spLocks noGrp="1" noChangeArrowheads="1"/>
          </p:cNvSpPr>
          <p:nvPr>
            <p:ph type="sldNum" sz="quarter" idx="10"/>
          </p:nvPr>
        </p:nvSpPr>
        <p:spPr>
          <a:ln/>
        </p:spPr>
        <p:txBody>
          <a:bodyPr/>
          <a:lstStyle>
            <a:lvl1pPr>
              <a:defRPr/>
            </a:lvl1pPr>
          </a:lstStyle>
          <a:p>
            <a:fld id="{31020EC8-C35F-443D-A1AE-AC04D625FC22}" type="slidenum">
              <a:rPr lang="ja-JP" altLang="en-US"/>
              <a:pPr/>
              <a:t>‹#›</a:t>
            </a:fld>
            <a:endParaRPr lang="en-US" altLang="ja-JP"/>
          </a:p>
        </p:txBody>
      </p:sp>
    </p:spTree>
    <p:extLst>
      <p:ext uri="{BB962C8B-B14F-4D97-AF65-F5344CB8AC3E}">
        <p14:creationId xmlns:p14="http://schemas.microsoft.com/office/powerpoint/2010/main" val="2341891548"/>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1"/>
            <a:ext cx="12192000" cy="76517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34434" y="908050"/>
            <a:ext cx="5659967"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1" y="908050"/>
            <a:ext cx="5659967"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34434" y="3684589"/>
            <a:ext cx="5659967"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197601" y="3684589"/>
            <a:ext cx="5659967"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sldNum" sz="quarter" idx="10"/>
          </p:nvPr>
        </p:nvSpPr>
        <p:spPr>
          <a:ln/>
        </p:spPr>
        <p:txBody>
          <a:bodyPr/>
          <a:lstStyle>
            <a:lvl1pPr>
              <a:defRPr/>
            </a:lvl1pPr>
          </a:lstStyle>
          <a:p>
            <a:fld id="{796BEE06-0DBC-4740-AC62-E60103318128}" type="slidenum">
              <a:rPr lang="ja-JP" altLang="en-US"/>
              <a:pPr/>
              <a:t>‹#›</a:t>
            </a:fld>
            <a:endParaRPr lang="en-US" altLang="ja-JP"/>
          </a:p>
        </p:txBody>
      </p:sp>
    </p:spTree>
    <p:extLst>
      <p:ext uri="{BB962C8B-B14F-4D97-AF65-F5344CB8AC3E}">
        <p14:creationId xmlns:p14="http://schemas.microsoft.com/office/powerpoint/2010/main" val="501169014"/>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12192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34434" y="908051"/>
            <a:ext cx="5659967" cy="5400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1" y="908050"/>
            <a:ext cx="5659967"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1" y="3684589"/>
            <a:ext cx="5659967"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sldNum" sz="quarter" idx="10"/>
          </p:nvPr>
        </p:nvSpPr>
        <p:spPr>
          <a:ln/>
        </p:spPr>
        <p:txBody>
          <a:bodyPr/>
          <a:lstStyle>
            <a:lvl1pPr>
              <a:defRPr/>
            </a:lvl1pPr>
          </a:lstStyle>
          <a:p>
            <a:pPr>
              <a:defRPr/>
            </a:pPr>
            <a:fld id="{A50BADAC-1941-42E0-BED1-FFE973C5BF57}" type="slidenum">
              <a:rPr lang="ja-JP" altLang="en-US"/>
              <a:pPr>
                <a:defRPr/>
              </a:pPr>
              <a:t>‹#›</a:t>
            </a:fld>
            <a:endParaRPr lang="en-US" altLang="ja-JP"/>
          </a:p>
        </p:txBody>
      </p:sp>
    </p:spTree>
    <p:extLst>
      <p:ext uri="{BB962C8B-B14F-4D97-AF65-F5344CB8AC3E}">
        <p14:creationId xmlns:p14="http://schemas.microsoft.com/office/powerpoint/2010/main" val="2960882959"/>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fld id="{D2415514-EEFB-4641-A41C-F830859A0F63}" type="slidenum">
              <a:rPr lang="ja-JP" altLang="en-US"/>
              <a:pPr/>
              <a:t>‹#›</a:t>
            </a:fld>
            <a:endParaRPr lang="en-US" altLang="ja-JP"/>
          </a:p>
        </p:txBody>
      </p:sp>
    </p:spTree>
    <p:extLst>
      <p:ext uri="{BB962C8B-B14F-4D97-AF65-F5344CB8AC3E}">
        <p14:creationId xmlns:p14="http://schemas.microsoft.com/office/powerpoint/2010/main" val="2500616313"/>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p:ph type="sldNum" sz="quarter" idx="10"/>
          </p:nvPr>
        </p:nvSpPr>
        <p:spPr>
          <a:ln/>
        </p:spPr>
        <p:txBody>
          <a:bodyPr/>
          <a:lstStyle>
            <a:lvl1pPr>
              <a:defRPr/>
            </a:lvl1pPr>
          </a:lstStyle>
          <a:p>
            <a:fld id="{F2CAF25B-BA40-4D75-A6D7-2DA03588C3E4}" type="slidenum">
              <a:rPr lang="ja-JP" altLang="en-US"/>
              <a:pPr/>
              <a:t>‹#›</a:t>
            </a:fld>
            <a:endParaRPr lang="en-US" altLang="ja-JP"/>
          </a:p>
        </p:txBody>
      </p:sp>
    </p:spTree>
    <p:extLst>
      <p:ext uri="{BB962C8B-B14F-4D97-AF65-F5344CB8AC3E}">
        <p14:creationId xmlns:p14="http://schemas.microsoft.com/office/powerpoint/2010/main" val="1046874747"/>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4434"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sldNum" sz="quarter" idx="10"/>
          </p:nvPr>
        </p:nvSpPr>
        <p:spPr>
          <a:ln/>
        </p:spPr>
        <p:txBody>
          <a:bodyPr/>
          <a:lstStyle>
            <a:lvl1pPr>
              <a:defRPr/>
            </a:lvl1pPr>
          </a:lstStyle>
          <a:p>
            <a:fld id="{C95E2171-CDC7-49EE-A234-90000596294B}" type="slidenum">
              <a:rPr lang="ja-JP" altLang="en-US"/>
              <a:pPr/>
              <a:t>‹#›</a:t>
            </a:fld>
            <a:endParaRPr lang="en-US" altLang="ja-JP"/>
          </a:p>
        </p:txBody>
      </p:sp>
    </p:spTree>
    <p:extLst>
      <p:ext uri="{BB962C8B-B14F-4D97-AF65-F5344CB8AC3E}">
        <p14:creationId xmlns:p14="http://schemas.microsoft.com/office/powerpoint/2010/main" val="3202683249"/>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sldNum" sz="quarter" idx="10"/>
          </p:nvPr>
        </p:nvSpPr>
        <p:spPr>
          <a:ln/>
        </p:spPr>
        <p:txBody>
          <a:bodyPr/>
          <a:lstStyle>
            <a:lvl1pPr>
              <a:defRPr/>
            </a:lvl1pPr>
          </a:lstStyle>
          <a:p>
            <a:fld id="{0B0635E0-94F5-4058-AA9F-D34B21F4EA95}" type="slidenum">
              <a:rPr lang="ja-JP" altLang="en-US"/>
              <a:pPr/>
              <a:t>‹#›</a:t>
            </a:fld>
            <a:endParaRPr lang="en-US" altLang="ja-JP"/>
          </a:p>
        </p:txBody>
      </p:sp>
    </p:spTree>
    <p:extLst>
      <p:ext uri="{BB962C8B-B14F-4D97-AF65-F5344CB8AC3E}">
        <p14:creationId xmlns:p14="http://schemas.microsoft.com/office/powerpoint/2010/main" val="2625388460"/>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p:ph type="sldNum" sz="quarter" idx="10"/>
          </p:nvPr>
        </p:nvSpPr>
        <p:spPr>
          <a:ln/>
        </p:spPr>
        <p:txBody>
          <a:bodyPr/>
          <a:lstStyle>
            <a:lvl1pPr>
              <a:defRPr/>
            </a:lvl1pPr>
          </a:lstStyle>
          <a:p>
            <a:fld id="{A0101F74-09AB-4691-98F5-417F317597FC}" type="slidenum">
              <a:rPr lang="ja-JP" altLang="en-US"/>
              <a:pPr/>
              <a:t>‹#›</a:t>
            </a:fld>
            <a:endParaRPr lang="en-US" altLang="ja-JP"/>
          </a:p>
        </p:txBody>
      </p:sp>
    </p:spTree>
    <p:extLst>
      <p:ext uri="{BB962C8B-B14F-4D97-AF65-F5344CB8AC3E}">
        <p14:creationId xmlns:p14="http://schemas.microsoft.com/office/powerpoint/2010/main" val="1648780461"/>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fld id="{73A4A5A1-4D77-4782-AFC3-EC7211F403E6}" type="slidenum">
              <a:rPr lang="ja-JP" altLang="en-US"/>
              <a:pPr/>
              <a:t>‹#›</a:t>
            </a:fld>
            <a:endParaRPr lang="en-US" altLang="ja-JP"/>
          </a:p>
        </p:txBody>
      </p:sp>
    </p:spTree>
    <p:extLst>
      <p:ext uri="{BB962C8B-B14F-4D97-AF65-F5344CB8AC3E}">
        <p14:creationId xmlns:p14="http://schemas.microsoft.com/office/powerpoint/2010/main" val="3936113265"/>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fld id="{7EB9A345-D8AC-40D1-9DCE-1C202E569831}" type="slidenum">
              <a:rPr lang="ja-JP" altLang="en-US"/>
              <a:pPr/>
              <a:t>‹#›</a:t>
            </a:fld>
            <a:endParaRPr lang="en-US" altLang="ja-JP"/>
          </a:p>
        </p:txBody>
      </p:sp>
    </p:spTree>
    <p:extLst>
      <p:ext uri="{BB962C8B-B14F-4D97-AF65-F5344CB8AC3E}">
        <p14:creationId xmlns:p14="http://schemas.microsoft.com/office/powerpoint/2010/main" val="230905610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fld id="{965A09DE-7B2B-4FDD-8D30-D1946EF4FBF4}" type="slidenum">
              <a:rPr lang="ja-JP" altLang="en-US"/>
              <a:pPr/>
              <a:t>‹#›</a:t>
            </a:fld>
            <a:endParaRPr lang="en-US" altLang="ja-JP"/>
          </a:p>
        </p:txBody>
      </p:sp>
    </p:spTree>
    <p:extLst>
      <p:ext uri="{BB962C8B-B14F-4D97-AF65-F5344CB8AC3E}">
        <p14:creationId xmlns:p14="http://schemas.microsoft.com/office/powerpoint/2010/main" val="248490219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ja-JP" altLang="en-US" smtClean="0"/>
              <a:t>マスタ タイトルの書式設定</a:t>
            </a:r>
          </a:p>
        </p:txBody>
      </p:sp>
      <p:sp>
        <p:nvSpPr>
          <p:cNvPr id="1027" name="Rectangle 3"/>
          <p:cNvSpPr>
            <a:spLocks noGrp="1" noChangeArrowheads="1"/>
          </p:cNvSpPr>
          <p:nvPr>
            <p:ph type="body" idx="1"/>
          </p:nvPr>
        </p:nvSpPr>
        <p:spPr bwMode="auto">
          <a:xfrm>
            <a:off x="334434" y="908051"/>
            <a:ext cx="11523133"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26632" name="Rectangle 8"/>
          <p:cNvSpPr>
            <a:spLocks noGrp="1" noChangeArrowheads="1"/>
          </p:cNvSpPr>
          <p:nvPr>
            <p:ph type="sldNum" sz="quarter" idx="4"/>
          </p:nvPr>
        </p:nvSpPr>
        <p:spPr bwMode="auto">
          <a:xfrm>
            <a:off x="9245600" y="6477001"/>
            <a:ext cx="2641600" cy="360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800">
                <a:solidFill>
                  <a:srgbClr val="A50021"/>
                </a:solidFill>
                <a:latin typeface="Arial" panose="020B0604020202020204" pitchFamily="34" charset="0"/>
                <a:ea typeface="ＭＳ Ｐゴシック" panose="020B0600070205080204" pitchFamily="34" charset="-128"/>
              </a:defRPr>
            </a:lvl1pPr>
          </a:lstStyle>
          <a:p>
            <a:fld id="{15DC2ED8-CF67-4F21-B5F5-05C49C968140}" type="slidenum">
              <a:rPr lang="ja-JP" altLang="en-US"/>
              <a:pPr/>
              <a:t>‹#›</a:t>
            </a:fld>
            <a:endParaRPr lang="en-US" altLang="ja-JP"/>
          </a:p>
        </p:txBody>
      </p:sp>
    </p:spTree>
  </p:cSld>
  <p:clrMap bg1="lt1" tx1="dk1" bg2="lt2" tx2="dk2" accent1="accent1" accent2="accent2" accent3="accent3" accent4="accent4" accent5="accent5" accent6="accent6" hlink="hlink" folHlink="folHlink"/>
  <p:sldLayoutIdLst>
    <p:sldLayoutId id="2147483872"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3" r:id="rId14"/>
  </p:sldLayoutIdLst>
  <p:transition>
    <p:random/>
  </p:transition>
  <p:timing>
    <p:tnLst>
      <p:par>
        <p:cTn id="1" dur="indefinite" restart="never" nodeType="tmRoot"/>
      </p:par>
    </p:tnLst>
  </p:timing>
  <p:hf hdr="0" ftr="0" dt="0"/>
  <p:txStyles>
    <p:titleStyle>
      <a:lvl1pPr indent="176213" algn="l" rtl="0" eaLnBrk="0" fontAlgn="base" hangingPunct="0">
        <a:spcBef>
          <a:spcPct val="0"/>
        </a:spcBef>
        <a:spcAft>
          <a:spcPct val="0"/>
        </a:spcAft>
        <a:defRPr sz="3600">
          <a:solidFill>
            <a:schemeClr val="bg1"/>
          </a:solidFill>
          <a:latin typeface="+mj-lt"/>
          <a:ea typeface="+mj-ea"/>
          <a:cs typeface="+mj-cs"/>
        </a:defRPr>
      </a:lvl1pPr>
      <a:lvl2pPr indent="176213" algn="l" rtl="0" eaLnBrk="0" fontAlgn="base" hangingPunct="0">
        <a:spcBef>
          <a:spcPct val="0"/>
        </a:spcBef>
        <a:spcAft>
          <a:spcPct val="0"/>
        </a:spcAft>
        <a:defRPr sz="3600">
          <a:solidFill>
            <a:schemeClr val="bg1"/>
          </a:solidFill>
          <a:latin typeface="黑体" pitchFamily="2" charset="-122"/>
          <a:ea typeface="黑体" pitchFamily="2" charset="-122"/>
        </a:defRPr>
      </a:lvl2pPr>
      <a:lvl3pPr indent="176213" algn="l" rtl="0" eaLnBrk="0" fontAlgn="base" hangingPunct="0">
        <a:spcBef>
          <a:spcPct val="0"/>
        </a:spcBef>
        <a:spcAft>
          <a:spcPct val="0"/>
        </a:spcAft>
        <a:defRPr sz="3600">
          <a:solidFill>
            <a:schemeClr val="bg1"/>
          </a:solidFill>
          <a:latin typeface="黑体" pitchFamily="2" charset="-122"/>
          <a:ea typeface="黑体" pitchFamily="2" charset="-122"/>
        </a:defRPr>
      </a:lvl3pPr>
      <a:lvl4pPr indent="176213" algn="l" rtl="0" eaLnBrk="0" fontAlgn="base" hangingPunct="0">
        <a:spcBef>
          <a:spcPct val="0"/>
        </a:spcBef>
        <a:spcAft>
          <a:spcPct val="0"/>
        </a:spcAft>
        <a:defRPr sz="3600">
          <a:solidFill>
            <a:schemeClr val="bg1"/>
          </a:solidFill>
          <a:latin typeface="黑体" pitchFamily="2" charset="-122"/>
          <a:ea typeface="黑体" pitchFamily="2" charset="-122"/>
        </a:defRPr>
      </a:lvl4pPr>
      <a:lvl5pPr indent="176213" algn="l" rtl="0" eaLnBrk="0" fontAlgn="base" hangingPunct="0">
        <a:spcBef>
          <a:spcPct val="0"/>
        </a:spcBef>
        <a:spcAft>
          <a:spcPct val="0"/>
        </a:spcAft>
        <a:defRPr sz="3600">
          <a:solidFill>
            <a:schemeClr val="bg1"/>
          </a:solidFill>
          <a:latin typeface="黑体" pitchFamily="2" charset="-122"/>
          <a:ea typeface="黑体" pitchFamily="2" charset="-122"/>
        </a:defRPr>
      </a:lvl5pPr>
      <a:lvl6pPr marL="457200" indent="176213" algn="l" rtl="0" fontAlgn="base">
        <a:spcBef>
          <a:spcPct val="0"/>
        </a:spcBef>
        <a:spcAft>
          <a:spcPct val="0"/>
        </a:spcAft>
        <a:defRPr sz="3600">
          <a:solidFill>
            <a:schemeClr val="bg1"/>
          </a:solidFill>
          <a:latin typeface="黑体" pitchFamily="2" charset="-122"/>
          <a:ea typeface="黑体" pitchFamily="2" charset="-122"/>
        </a:defRPr>
      </a:lvl6pPr>
      <a:lvl7pPr marL="914400" indent="176213" algn="l" rtl="0" fontAlgn="base">
        <a:spcBef>
          <a:spcPct val="0"/>
        </a:spcBef>
        <a:spcAft>
          <a:spcPct val="0"/>
        </a:spcAft>
        <a:defRPr sz="3600">
          <a:solidFill>
            <a:schemeClr val="bg1"/>
          </a:solidFill>
          <a:latin typeface="黑体" pitchFamily="2" charset="-122"/>
          <a:ea typeface="黑体" pitchFamily="2" charset="-122"/>
        </a:defRPr>
      </a:lvl7pPr>
      <a:lvl8pPr marL="1371600" indent="176213" algn="l" rtl="0" fontAlgn="base">
        <a:spcBef>
          <a:spcPct val="0"/>
        </a:spcBef>
        <a:spcAft>
          <a:spcPct val="0"/>
        </a:spcAft>
        <a:defRPr sz="3600">
          <a:solidFill>
            <a:schemeClr val="bg1"/>
          </a:solidFill>
          <a:latin typeface="黑体" pitchFamily="2" charset="-122"/>
          <a:ea typeface="黑体" pitchFamily="2" charset="-122"/>
        </a:defRPr>
      </a:lvl8pPr>
      <a:lvl9pPr marL="1828800" indent="176213" algn="l" rtl="0" fontAlgn="base">
        <a:spcBef>
          <a:spcPct val="0"/>
        </a:spcBef>
        <a:spcAft>
          <a:spcPct val="0"/>
        </a:spcAft>
        <a:defRPr sz="3600">
          <a:solidFill>
            <a:schemeClr val="bg1"/>
          </a:solidFill>
          <a:latin typeface="黑体" pitchFamily="2" charset="-122"/>
          <a:ea typeface="黑体"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7"/>
        </a:buBlip>
        <a:defRPr sz="28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56.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2.bin"/><Relationship Id="rId5" Type="http://schemas.openxmlformats.org/officeDocument/2006/relationships/image" Target="../media/image2.png"/><Relationship Id="rId4" Type="http://schemas.openxmlformats.org/officeDocument/2006/relationships/image" Target="../media/image55.emf"/></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4.bin"/><Relationship Id="rId5" Type="http://schemas.openxmlformats.org/officeDocument/2006/relationships/image" Target="../media/image71.wmf"/><Relationship Id="rId4" Type="http://schemas.openxmlformats.org/officeDocument/2006/relationships/oleObject" Target="../embeddings/oleObject33.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vmlDrawing" Target="../drawings/vmlDrawing13.vml"/><Relationship Id="rId6" Type="http://schemas.openxmlformats.org/officeDocument/2006/relationships/image" Target="../media/image80.emf"/><Relationship Id="rId5" Type="http://schemas.openxmlformats.org/officeDocument/2006/relationships/oleObject" Target="../embeddings/oleObject35.bin"/><Relationship Id="rId4" Type="http://schemas.openxmlformats.org/officeDocument/2006/relationships/image" Target="../media/image81.png"/></Relationships>
</file>

<file path=ppt/slides/_rels/slide1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1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8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7.gi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8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9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9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9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20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0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2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2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20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2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2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2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2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1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2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2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2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2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2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21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22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22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22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mp.weixin.qq.com/s/UlKLLFOYDCKb_gMP1pv-fw"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4.wmf"/><Relationship Id="rId18" Type="http://schemas.openxmlformats.org/officeDocument/2006/relationships/oleObject" Target="../embeddings/oleObject10.bin"/><Relationship Id="rId3" Type="http://schemas.openxmlformats.org/officeDocument/2006/relationships/image" Target="../media/image2.png"/><Relationship Id="rId7" Type="http://schemas.openxmlformats.org/officeDocument/2006/relationships/image" Target="../media/image11.wmf"/><Relationship Id="rId12" Type="http://schemas.openxmlformats.org/officeDocument/2006/relationships/oleObject" Target="../embeddings/oleObject7.bin"/><Relationship Id="rId17" Type="http://schemas.openxmlformats.org/officeDocument/2006/relationships/image" Target="../media/image16.wmf"/><Relationship Id="rId2" Type="http://schemas.openxmlformats.org/officeDocument/2006/relationships/slideLayout" Target="../slideLayouts/slideLayout13.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3.wmf"/><Relationship Id="rId5" Type="http://schemas.openxmlformats.org/officeDocument/2006/relationships/image" Target="../media/image10.wmf"/><Relationship Id="rId15" Type="http://schemas.openxmlformats.org/officeDocument/2006/relationships/image" Target="../media/image1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2.wmf"/><Relationship Id="rId14"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18.wmf"/><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0.wmf"/><Relationship Id="rId4"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21.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2.wmf"/><Relationship Id="rId5" Type="http://schemas.openxmlformats.org/officeDocument/2006/relationships/oleObject" Target="../embeddings/oleObject17.bin"/><Relationship Id="rId4" Type="http://schemas.openxmlformats.org/officeDocument/2006/relationships/image" Target="../media/image23.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5.wmf"/><Relationship Id="rId5" Type="http://schemas.openxmlformats.org/officeDocument/2006/relationships/oleObject" Target="../embeddings/oleObject19.bin"/><Relationship Id="rId4" Type="http://schemas.openxmlformats.org/officeDocument/2006/relationships/image" Target="../media/image24.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7.wmf"/><Relationship Id="rId5" Type="http://schemas.openxmlformats.org/officeDocument/2006/relationships/oleObject" Target="../embeddings/oleObject21.bin"/><Relationship Id="rId4" Type="http://schemas.openxmlformats.org/officeDocument/2006/relationships/image" Target="../media/image26.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9.wmf"/><Relationship Id="rId5" Type="http://schemas.openxmlformats.org/officeDocument/2006/relationships/oleObject" Target="../embeddings/oleObject23.bin"/><Relationship Id="rId4" Type="http://schemas.openxmlformats.org/officeDocument/2006/relationships/image" Target="../media/image28.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34.wmf"/><Relationship Id="rId2" Type="http://schemas.openxmlformats.org/officeDocument/2006/relationships/slideLayout" Target="../slideLayouts/slideLayout2.xml"/><Relationship Id="rId16" Type="http://schemas.openxmlformats.org/officeDocument/2006/relationships/image" Target="../media/image36.wmf"/><Relationship Id="rId1" Type="http://schemas.openxmlformats.org/officeDocument/2006/relationships/vmlDrawing" Target="../drawings/vmlDrawing10.vml"/><Relationship Id="rId6" Type="http://schemas.openxmlformats.org/officeDocument/2006/relationships/image" Target="../media/image31.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27.bin"/><Relationship Id="rId14" Type="http://schemas.openxmlformats.org/officeDocument/2006/relationships/image" Target="../media/image35.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371600" y="1196975"/>
            <a:ext cx="8991600" cy="2019300"/>
          </a:xfrm>
          <a:noFill/>
          <a:extLst>
            <a:ext uri="{909E8E84-426E-40DD-AFC4-6F175D3DCCD1}">
              <a14:hiddenFill xmlns:a14="http://schemas.microsoft.com/office/drawing/2010/main">
                <a:solidFill>
                  <a:srgbClr val="A50021"/>
                </a:solidFill>
              </a14:hiddenFill>
            </a:ext>
          </a:extLst>
        </p:spPr>
        <p:txBody>
          <a:bodyPr/>
          <a:lstStyle/>
          <a:p>
            <a:pPr algn="ctr" eaLnBrk="1" hangingPunct="1">
              <a:lnSpc>
                <a:spcPct val="160000"/>
              </a:lnSpc>
            </a:pPr>
            <a:r>
              <a:rPr lang="en-US" altLang="zh-CN" sz="4200" dirty="0">
                <a:solidFill>
                  <a:schemeClr val="tx1"/>
                </a:solidFill>
                <a:latin typeface="Times New Roman" panose="02020603050405020304" pitchFamily="18" charset="0"/>
              </a:rPr>
              <a:t>  </a:t>
            </a:r>
            <a:r>
              <a:rPr lang="zh-CN" altLang="en-US" sz="4600" b="1" dirty="0">
                <a:solidFill>
                  <a:schemeClr val="tx1"/>
                </a:solidFill>
                <a:latin typeface="Times New Roman" panose="02020603050405020304" pitchFamily="18" charset="0"/>
              </a:rPr>
              <a:t>第 </a:t>
            </a:r>
            <a:r>
              <a:rPr lang="en-US" altLang="zh-CN" sz="4600" b="1" dirty="0" smtClean="0">
                <a:solidFill>
                  <a:schemeClr val="tx1"/>
                </a:solidFill>
                <a:latin typeface="Times New Roman" panose="02020603050405020304" pitchFamily="18" charset="0"/>
              </a:rPr>
              <a:t>6 </a:t>
            </a:r>
            <a:r>
              <a:rPr lang="zh-CN" altLang="en-US" sz="4600" b="1" dirty="0">
                <a:solidFill>
                  <a:schemeClr val="tx1"/>
                </a:solidFill>
                <a:latin typeface="Times New Roman" panose="02020603050405020304" pitchFamily="18" charset="0"/>
              </a:rPr>
              <a:t>章   </a:t>
            </a:r>
            <a:r>
              <a:rPr lang="zh-CN" altLang="en-US" sz="4600" b="1" dirty="0" smtClean="0">
                <a:solidFill>
                  <a:schemeClr val="tx1"/>
                </a:solidFill>
                <a:latin typeface="Times New Roman" panose="02020603050405020304" pitchFamily="18" charset="0"/>
              </a:rPr>
              <a:t>机器学习与深度学习</a:t>
            </a:r>
            <a:endParaRPr lang="zh-CN" altLang="en-US" sz="4600" b="1" dirty="0">
              <a:solidFill>
                <a:schemeClr val="tx1"/>
              </a:solidFill>
              <a:latin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BCB4F50-F289-41C9-9CE1-0D65FC935BB2}"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2019/10/29</a:t>
            </a:fld>
            <a:endParaRPr kumimoji="0" lang="en-US" altLang="zh-CN" sz="1400">
              <a:latin typeface="Tahoma" panose="020B0604030504040204" pitchFamily="34" charset="0"/>
              <a:ea typeface="宋体" panose="02010600030101010101" pitchFamily="2" charset="-122"/>
            </a:endParaRPr>
          </a:p>
        </p:txBody>
      </p:sp>
      <p:sp>
        <p:nvSpPr>
          <p:cNvPr id="95235"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8222838-B1BD-42DF-AC09-76FC63A830AD}"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10</a:t>
            </a:fld>
            <a:endParaRPr kumimoji="0" lang="en-US" altLang="zh-CN" sz="1400">
              <a:latin typeface="Tahoma" panose="020B0604030504040204" pitchFamily="34" charset="0"/>
              <a:ea typeface="宋体" panose="02010600030101010101" pitchFamily="2" charset="-122"/>
            </a:endParaRPr>
          </a:p>
        </p:txBody>
      </p:sp>
      <p:sp>
        <p:nvSpPr>
          <p:cNvPr id="95236" name="Rectangle 2"/>
          <p:cNvSpPr>
            <a:spLocks noGrp="1" noChangeArrowheads="1"/>
          </p:cNvSpPr>
          <p:nvPr>
            <p:ph type="title"/>
          </p:nvPr>
        </p:nvSpPr>
        <p:spPr>
          <a:xfrm>
            <a:off x="0" y="0"/>
            <a:ext cx="12192000" cy="707802"/>
          </a:xfrm>
        </p:spPr>
        <p:txBody>
          <a:bodyPr/>
          <a:lstStyle/>
          <a:p>
            <a:pPr eaLnBrk="1" hangingPunct="1"/>
            <a:r>
              <a:rPr lang="zh-CN" altLang="en-US" dirty="0">
                <a:latin typeface="Times New Roman" panose="02020603050405020304" pitchFamily="18" charset="0"/>
              </a:rPr>
              <a:t>机器学习系统</a:t>
            </a:r>
            <a:endParaRPr lang="zh-CN" altLang="en-US" sz="2800" dirty="0">
              <a:ea typeface="华文新魏" panose="02010800040101010101" pitchFamily="2" charset="-122"/>
            </a:endParaRPr>
          </a:p>
        </p:txBody>
      </p:sp>
      <p:sp>
        <p:nvSpPr>
          <p:cNvPr id="95237" name="Rectangle 5"/>
          <p:cNvSpPr>
            <a:spLocks noGrp="1" noChangeArrowheads="1"/>
          </p:cNvSpPr>
          <p:nvPr>
            <p:ph type="body" idx="1"/>
          </p:nvPr>
        </p:nvSpPr>
        <p:spPr>
          <a:xfrm>
            <a:off x="623392" y="1124744"/>
            <a:ext cx="11305256" cy="4306887"/>
          </a:xfrm>
        </p:spPr>
        <p:txBody>
          <a:bodyPr/>
          <a:lstStyle/>
          <a:p>
            <a:pPr eaLnBrk="1" hangingPunct="1"/>
            <a:r>
              <a:rPr lang="zh-CN" altLang="en-US" dirty="0" smtClean="0">
                <a:latin typeface="华文新魏" panose="02010800040101010101" pitchFamily="2" charset="-122"/>
              </a:rPr>
              <a:t>执行环节</a:t>
            </a:r>
          </a:p>
          <a:p>
            <a:pPr lvl="1" eaLnBrk="1" hangingPunct="1"/>
            <a:r>
              <a:rPr lang="zh-CN" altLang="en-US" dirty="0" smtClean="0">
                <a:latin typeface="华文新魏" panose="02010800040101010101" pitchFamily="2" charset="-122"/>
              </a:rPr>
              <a:t>任务的复杂性</a:t>
            </a:r>
          </a:p>
          <a:p>
            <a:pPr lvl="2" eaLnBrk="1" hangingPunct="1"/>
            <a:r>
              <a:rPr lang="zh-CN" altLang="en-US" dirty="0" smtClean="0">
                <a:solidFill>
                  <a:schemeClr val="tx1"/>
                </a:solidFill>
                <a:latin typeface="华文新魏" panose="02010800040101010101" pitchFamily="2" charset="-122"/>
              </a:rPr>
              <a:t>单个概念：最简单：</a:t>
            </a:r>
            <a:r>
              <a:rPr lang="zh-CN" altLang="en-US" dirty="0" smtClean="0">
                <a:solidFill>
                  <a:schemeClr val="tx1"/>
                </a:solidFill>
              </a:rPr>
              <a:t>‘</a:t>
            </a:r>
            <a:r>
              <a:rPr lang="zh-CN" altLang="en-US" dirty="0" smtClean="0">
                <a:solidFill>
                  <a:schemeClr val="tx1"/>
                </a:solidFill>
                <a:latin typeface="华文新魏" panose="02010800040101010101" pitchFamily="2" charset="-122"/>
              </a:rPr>
              <a:t>是</a:t>
            </a:r>
            <a:r>
              <a:rPr lang="zh-CN" altLang="en-US" dirty="0" smtClean="0">
                <a:solidFill>
                  <a:schemeClr val="tx1"/>
                </a:solidFill>
              </a:rPr>
              <a:t>’</a:t>
            </a:r>
            <a:r>
              <a:rPr lang="zh-CN" altLang="en-US" dirty="0" smtClean="0">
                <a:solidFill>
                  <a:schemeClr val="tx1"/>
                </a:solidFill>
                <a:latin typeface="华文新魏" panose="02010800040101010101" pitchFamily="2" charset="-122"/>
              </a:rPr>
              <a:t>与</a:t>
            </a:r>
            <a:r>
              <a:rPr lang="zh-CN" altLang="en-US" dirty="0" smtClean="0">
                <a:solidFill>
                  <a:schemeClr val="tx1"/>
                </a:solidFill>
              </a:rPr>
              <a:t>‘</a:t>
            </a:r>
            <a:r>
              <a:rPr lang="zh-CN" altLang="en-US" dirty="0" smtClean="0">
                <a:solidFill>
                  <a:schemeClr val="tx1"/>
                </a:solidFill>
                <a:latin typeface="华文新魏" panose="02010800040101010101" pitchFamily="2" charset="-122"/>
              </a:rPr>
              <a:t>否</a:t>
            </a:r>
            <a:r>
              <a:rPr lang="zh-CN" altLang="en-US" dirty="0" smtClean="0">
                <a:solidFill>
                  <a:schemeClr val="tx1"/>
                </a:solidFill>
              </a:rPr>
              <a:t>’</a:t>
            </a:r>
            <a:r>
              <a:rPr lang="zh-CN" altLang="en-US" dirty="0" smtClean="0">
                <a:solidFill>
                  <a:schemeClr val="tx1"/>
                </a:solidFill>
                <a:latin typeface="华文新魏" panose="02010800040101010101" pitchFamily="2" charset="-122"/>
              </a:rPr>
              <a:t>，没有实用价值。</a:t>
            </a:r>
          </a:p>
          <a:p>
            <a:pPr lvl="2" eaLnBrk="1" hangingPunct="1"/>
            <a:r>
              <a:rPr lang="zh-CN" altLang="en-US" dirty="0" smtClean="0">
                <a:solidFill>
                  <a:schemeClr val="tx1"/>
                </a:solidFill>
                <a:latin typeface="华文新魏" panose="02010800040101010101" pitchFamily="2" charset="-122"/>
              </a:rPr>
              <a:t>多个概念，多步任务（规划问题）</a:t>
            </a:r>
          </a:p>
          <a:p>
            <a:pPr lvl="1" eaLnBrk="1" hangingPunct="1"/>
            <a:r>
              <a:rPr lang="zh-CN" altLang="en-US" dirty="0" smtClean="0">
                <a:latin typeface="华文新魏" panose="02010800040101010101" pitchFamily="2" charset="-122"/>
              </a:rPr>
              <a:t>反馈</a:t>
            </a:r>
          </a:p>
          <a:p>
            <a:pPr lvl="1" eaLnBrk="1" hangingPunct="1">
              <a:buFont typeface="Wingdings" panose="05000000000000000000" pitchFamily="2" charset="2"/>
              <a:buNone/>
            </a:pPr>
            <a:r>
              <a:rPr lang="zh-CN" altLang="en-US" dirty="0" smtClean="0">
                <a:latin typeface="华文新魏" panose="02010800040101010101" pitchFamily="2" charset="-122"/>
              </a:rPr>
              <a:t>	通过执行结果、评价学习结果。即评价知识本身。可用知识库做评价，也可用环境作为客观执行标准 </a:t>
            </a:r>
          </a:p>
          <a:p>
            <a:pPr lvl="1" algn="just" eaLnBrk="1" hangingPunct="1"/>
            <a:r>
              <a:rPr lang="zh-CN" altLang="en-US" dirty="0" smtClean="0">
                <a:latin typeface="华文新魏" panose="02010800040101010101" pitchFamily="2" charset="-122"/>
              </a:rPr>
              <a:t>透明度</a:t>
            </a:r>
          </a:p>
          <a:p>
            <a:pPr lvl="1" eaLnBrk="1" hangingPunct="1">
              <a:buFont typeface="Wingdings" panose="05000000000000000000" pitchFamily="2" charset="2"/>
              <a:buNone/>
            </a:pPr>
            <a:r>
              <a:rPr lang="zh-CN" altLang="en-US" dirty="0" smtClean="0">
                <a:latin typeface="华文新魏" panose="02010800040101010101" pitchFamily="2" charset="-122"/>
              </a:rPr>
              <a:t>	不仅了解执行的结果，也要了解推理过程。这样系统容易分析。 </a:t>
            </a:r>
          </a:p>
        </p:txBody>
      </p:sp>
    </p:spTree>
    <p:extLst>
      <p:ext uri="{BB962C8B-B14F-4D97-AF65-F5344CB8AC3E}">
        <p14:creationId xmlns:p14="http://schemas.microsoft.com/office/powerpoint/2010/main" val="1128310636"/>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特征</a:t>
            </a:r>
            <a:endParaRPr lang="zh-CN" altLang="en-US" dirty="0" smtClean="0">
              <a:latin typeface="Times New Roman" panose="02020603050405020304" pitchFamily="18" charset="0"/>
              <a:cs typeface="Times New Roman" panose="02020603050405020304" pitchFamily="18" charset="0"/>
            </a:endParaRPr>
          </a:p>
        </p:txBody>
      </p:sp>
      <p:sp>
        <p:nvSpPr>
          <p:cNvPr id="100355" name="内容占位符 2"/>
          <p:cNvSpPr>
            <a:spLocks noGrp="1"/>
          </p:cNvSpPr>
          <p:nvPr>
            <p:ph idx="1"/>
          </p:nvPr>
        </p:nvSpPr>
        <p:spPr>
          <a:xfrm>
            <a:off x="551384" y="908051"/>
            <a:ext cx="11233248" cy="5617293"/>
          </a:xfrm>
        </p:spPr>
        <p:txBody>
          <a:bodyPr/>
          <a:lstStyle/>
          <a:p>
            <a:pPr eaLnBrk="1" hangingPunct="1">
              <a:defRPr/>
            </a:pPr>
            <a:r>
              <a:rPr lang="zh-CN" altLang="en-US" b="1" dirty="0" smtClean="0">
                <a:solidFill>
                  <a:srgbClr val="0000FF"/>
                </a:solidFill>
              </a:rPr>
              <a:t>需要多少特征？</a:t>
            </a:r>
            <a:endParaRPr lang="en-US" altLang="zh-CN" b="1" dirty="0" smtClean="0">
              <a:solidFill>
                <a:srgbClr val="0000FF"/>
              </a:solidFill>
            </a:endParaRPr>
          </a:p>
          <a:p>
            <a:pPr marL="0" indent="0" eaLnBrk="1" hangingPunct="1">
              <a:buNone/>
              <a:defRPr/>
            </a:pPr>
            <a:endParaRPr lang="en-US" altLang="zh-CN" dirty="0" smtClean="0"/>
          </a:p>
          <a:p>
            <a:pPr marL="0" indent="0" eaLnBrk="1" hangingPunct="1">
              <a:buNone/>
              <a:defRPr/>
            </a:pPr>
            <a:endParaRPr lang="en-US" altLang="zh-CN" dirty="0"/>
          </a:p>
          <a:p>
            <a:pPr marL="0" indent="0" eaLnBrk="1" hangingPunct="1">
              <a:buNone/>
              <a:defRPr/>
            </a:pPr>
            <a:endParaRPr lang="en-US" altLang="zh-CN" dirty="0" smtClean="0"/>
          </a:p>
          <a:p>
            <a:pPr marL="0" indent="0" eaLnBrk="1" hangingPunct="1">
              <a:buNone/>
              <a:defRPr/>
            </a:pPr>
            <a:endParaRPr lang="en-US" altLang="zh-CN" dirty="0"/>
          </a:p>
          <a:p>
            <a:pPr marL="0" indent="0" eaLnBrk="1" hangingPunct="1">
              <a:buNone/>
              <a:defRPr/>
            </a:pPr>
            <a:endParaRPr lang="en-US" altLang="zh-CN" dirty="0" smtClean="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solidFill>
                  <a:schemeClr val="tx1"/>
                </a:solidFill>
              </a:rPr>
              <a:t>特征越多，给出信息就越多，识别准确性会得到提升；</a:t>
            </a:r>
          </a:p>
          <a:p>
            <a:pPr lvl="1" eaLnBrk="1" hangingPunct="1">
              <a:buClr>
                <a:srgbClr val="0000FF"/>
              </a:buClr>
              <a:buFont typeface="Wingdings" panose="05000000000000000000" pitchFamily="2" charset="2"/>
              <a:buChar char="ü"/>
              <a:defRPr/>
            </a:pPr>
            <a:r>
              <a:rPr lang="zh-CN" altLang="en-US" sz="2200" b="1" dirty="0">
                <a:solidFill>
                  <a:schemeClr val="tx1"/>
                </a:solidFill>
              </a:rPr>
              <a:t>但特征多，计算复杂度增加，探索的空间大，可以用来训练的数据在每个特征上就会稀疏。</a:t>
            </a:r>
          </a:p>
          <a:p>
            <a:pPr eaLnBrk="1" hangingPunct="1">
              <a:buClr>
                <a:srgbClr val="0000FF"/>
              </a:buClr>
              <a:buFont typeface="Wingdings" panose="05000000000000000000" pitchFamily="2" charset="2"/>
              <a:buChar char="ü"/>
              <a:defRPr/>
            </a:pPr>
            <a:endParaRPr lang="zh-CN" altLang="en-US" dirty="0" smtClean="0"/>
          </a:p>
        </p:txBody>
      </p:sp>
      <p:sp>
        <p:nvSpPr>
          <p:cNvPr id="10138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85F1F5E-55B2-46F9-9C4F-E6D0BEC258C0}" type="slidenum">
              <a:rPr kumimoji="0" lang="ja-JP" altLang="en-US" sz="1800">
                <a:solidFill>
                  <a:srgbClr val="A50021"/>
                </a:solidFill>
                <a:latin typeface="Arial" panose="020B0604020202020204" pitchFamily="34" charset="0"/>
                <a:ea typeface="ＭＳ Ｐゴシック" panose="020B0600070205080204" pitchFamily="34" charset="-128"/>
              </a:rPr>
              <a:pPr/>
              <a:t>100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13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26" y="1547813"/>
            <a:ext cx="6088063"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869860"/>
      </p:ext>
    </p:extLst>
  </p:cSld>
  <p:clrMapOvr>
    <a:masterClrMapping/>
  </p:clrMapOvr>
  <p:transition>
    <p:rand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深度学习的基本思想</a:t>
            </a:r>
            <a:endParaRPr lang="zh-CN" altLang="en-US" dirty="0" smtClean="0">
              <a:latin typeface="Times New Roman" panose="02020603050405020304" pitchFamily="18" charset="0"/>
              <a:cs typeface="Times New Roman" panose="02020603050405020304" pitchFamily="18" charset="0"/>
            </a:endParaRPr>
          </a:p>
        </p:txBody>
      </p:sp>
      <p:sp>
        <p:nvSpPr>
          <p:cNvPr id="102403" name="内容占位符 2"/>
          <p:cNvSpPr>
            <a:spLocks noGrp="1"/>
          </p:cNvSpPr>
          <p:nvPr>
            <p:ph idx="1"/>
          </p:nvPr>
        </p:nvSpPr>
        <p:spPr>
          <a:xfrm>
            <a:off x="623392" y="1143001"/>
            <a:ext cx="11089232" cy="5165725"/>
          </a:xfrm>
        </p:spPr>
        <p:txBody>
          <a:bodyPr/>
          <a:lstStyle/>
          <a:p>
            <a:pPr eaLnBrk="1" hangingPunct="1"/>
            <a:r>
              <a:rPr lang="zh-CN" altLang="en-US" b="1" dirty="0" smtClean="0"/>
              <a:t>假设系统</a:t>
            </a:r>
            <a:r>
              <a:rPr lang="en-US" altLang="zh-CN" b="1" dirty="0" smtClean="0"/>
              <a:t>S</a:t>
            </a:r>
            <a:r>
              <a:rPr lang="zh-CN" altLang="en-US" b="1" dirty="0" smtClean="0"/>
              <a:t>有</a:t>
            </a:r>
            <a:r>
              <a:rPr lang="en-US" altLang="zh-CN" b="1" dirty="0" smtClean="0"/>
              <a:t>n</a:t>
            </a:r>
            <a:r>
              <a:rPr lang="zh-CN" altLang="en-US" b="1" dirty="0" smtClean="0"/>
              <a:t>层（</a:t>
            </a:r>
            <a:r>
              <a:rPr lang="en-US" altLang="zh-CN" b="1" dirty="0" smtClean="0"/>
              <a:t>S1,…,Sn</a:t>
            </a:r>
            <a:r>
              <a:rPr lang="zh-CN" altLang="en-US" b="1" dirty="0" smtClean="0"/>
              <a:t>），它的输入是</a:t>
            </a:r>
            <a:r>
              <a:rPr lang="en-US" altLang="zh-CN" b="1" dirty="0" smtClean="0"/>
              <a:t>I</a:t>
            </a:r>
            <a:r>
              <a:rPr lang="zh-CN" altLang="en-US" b="1" dirty="0" smtClean="0"/>
              <a:t>，输出是</a:t>
            </a:r>
            <a:r>
              <a:rPr lang="en-US" altLang="zh-CN" b="1" dirty="0" smtClean="0"/>
              <a:t>O</a:t>
            </a:r>
            <a:r>
              <a:rPr lang="zh-CN" altLang="en-US" b="1" dirty="0" smtClean="0"/>
              <a:t>，表示为： </a:t>
            </a:r>
            <a:r>
              <a:rPr lang="en-US" altLang="zh-CN" b="1" dirty="0" smtClean="0"/>
              <a:t>I =&gt;S1=&gt;S2=&gt;…..=&gt;Sn =&gt; O</a:t>
            </a:r>
            <a:r>
              <a:rPr lang="zh-CN" altLang="en-US" b="1" dirty="0" smtClean="0"/>
              <a:t>。如果调整系统中参数，使得它的输出</a:t>
            </a:r>
            <a:r>
              <a:rPr lang="en-US" altLang="zh-CN" b="1" dirty="0" smtClean="0"/>
              <a:t>O</a:t>
            </a:r>
            <a:r>
              <a:rPr lang="zh-CN" altLang="en-US" b="1" dirty="0" smtClean="0"/>
              <a:t>等于输入</a:t>
            </a:r>
            <a:r>
              <a:rPr lang="en-US" altLang="zh-CN" b="1" dirty="0" smtClean="0"/>
              <a:t>I</a:t>
            </a:r>
            <a:r>
              <a:rPr lang="zh-CN" altLang="en-US" b="1" dirty="0" smtClean="0"/>
              <a:t>，那么就可以自动地获得输入</a:t>
            </a:r>
            <a:r>
              <a:rPr lang="en-US" altLang="zh-CN" b="1" dirty="0" smtClean="0"/>
              <a:t>I</a:t>
            </a:r>
            <a:r>
              <a:rPr lang="zh-CN" altLang="en-US" b="1" dirty="0" smtClean="0"/>
              <a:t>的一系列层次特征，即</a:t>
            </a:r>
            <a:r>
              <a:rPr lang="en-US" altLang="zh-CN" b="1" dirty="0" smtClean="0"/>
              <a:t>S1</a:t>
            </a:r>
            <a:r>
              <a:rPr lang="zh-CN" altLang="en-US" b="1" dirty="0" smtClean="0"/>
              <a:t>，</a:t>
            </a:r>
            <a:r>
              <a:rPr lang="en-US" altLang="zh-CN" b="1" dirty="0" smtClean="0"/>
              <a:t>…, Sn</a:t>
            </a:r>
            <a:r>
              <a:rPr lang="zh-CN" altLang="en-US" b="1" dirty="0" smtClean="0"/>
              <a:t>。</a:t>
            </a:r>
            <a:endParaRPr lang="en-US" altLang="zh-CN" b="1" dirty="0" smtClean="0"/>
          </a:p>
          <a:p>
            <a:pPr eaLnBrk="1" hangingPunct="1"/>
            <a:r>
              <a:rPr lang="zh-CN" altLang="en-US" b="1" dirty="0" smtClean="0"/>
              <a:t>通过这种方式，就可以实现对输入信息进行分级表达了。</a:t>
            </a:r>
          </a:p>
          <a:p>
            <a:pPr eaLnBrk="1" hangingPunct="1"/>
            <a:r>
              <a:rPr lang="zh-CN" altLang="en-US" b="1" dirty="0" smtClean="0"/>
              <a:t>输出严格地等于输入的要求太严格，可以要求输入与输出的差别尽可能地小。</a:t>
            </a:r>
          </a:p>
        </p:txBody>
      </p:sp>
      <p:sp>
        <p:nvSpPr>
          <p:cNvPr id="10240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945F9EC-9E70-4696-A7B3-4EA486312100}" type="slidenum">
              <a:rPr kumimoji="0" lang="ja-JP" altLang="en-US" sz="1800">
                <a:solidFill>
                  <a:srgbClr val="A50021"/>
                </a:solidFill>
                <a:latin typeface="Arial" panose="020B0604020202020204" pitchFamily="34" charset="0"/>
                <a:ea typeface="ＭＳ Ｐゴシック" panose="020B0600070205080204" pitchFamily="34" charset="-128"/>
              </a:rPr>
              <a:pPr/>
              <a:t>101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898563093"/>
      </p:ext>
    </p:extLst>
  </p:cSld>
  <p:clrMapOvr>
    <a:masterClrMapping/>
  </p:clrMapOvr>
  <p:transition>
    <p:rand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深度学习的训练过程</a:t>
            </a:r>
          </a:p>
        </p:txBody>
      </p:sp>
      <p:sp>
        <p:nvSpPr>
          <p:cNvPr id="103427" name="内容占位符 2"/>
          <p:cNvSpPr>
            <a:spLocks noGrp="1"/>
          </p:cNvSpPr>
          <p:nvPr>
            <p:ph idx="1"/>
          </p:nvPr>
        </p:nvSpPr>
        <p:spPr>
          <a:xfrm>
            <a:off x="839416" y="1214439"/>
            <a:ext cx="10873208" cy="5094287"/>
          </a:xfrm>
        </p:spPr>
        <p:txBody>
          <a:bodyPr/>
          <a:lstStyle/>
          <a:p>
            <a:pPr eaLnBrk="1" hangingPunct="1"/>
            <a:r>
              <a:rPr lang="zh-CN" altLang="en-US" b="1" dirty="0" smtClean="0">
                <a:solidFill>
                  <a:srgbClr val="0000FF"/>
                </a:solidFill>
              </a:rPr>
              <a:t>深度学习不采用</a:t>
            </a:r>
            <a:r>
              <a:rPr lang="en-US" altLang="zh-CN" b="1" dirty="0" smtClean="0">
                <a:solidFill>
                  <a:srgbClr val="0000FF"/>
                </a:solidFill>
              </a:rPr>
              <a:t>BP</a:t>
            </a:r>
            <a:r>
              <a:rPr lang="zh-CN" altLang="en-US" b="1" dirty="0" smtClean="0">
                <a:solidFill>
                  <a:srgbClr val="0000FF"/>
                </a:solidFill>
              </a:rPr>
              <a:t>算法的原因：</a:t>
            </a:r>
            <a:endParaRPr lang="en-US" altLang="zh-CN" b="1" dirty="0" smtClean="0">
              <a:solidFill>
                <a:srgbClr val="0000FF"/>
              </a:solidFill>
            </a:endParaRPr>
          </a:p>
          <a:p>
            <a:pPr eaLnBrk="1" hangingPunct="1">
              <a:buClr>
                <a:srgbClr val="0000FF"/>
              </a:buClr>
              <a:buFont typeface="Wingdings" panose="05000000000000000000" pitchFamily="2" charset="2"/>
              <a:buChar char="ü"/>
            </a:pPr>
            <a:r>
              <a:rPr lang="en-US" altLang="zh-CN" b="1" dirty="0" smtClean="0"/>
              <a:t>BP</a:t>
            </a:r>
            <a:r>
              <a:rPr lang="zh-CN" altLang="en-US" b="1" dirty="0" smtClean="0"/>
              <a:t>算法随机设定初始值，当初始值是远离最优区域时易收敛至局部最小；</a:t>
            </a:r>
          </a:p>
          <a:p>
            <a:pPr eaLnBrk="1" hangingPunct="1">
              <a:buClr>
                <a:srgbClr val="0000FF"/>
              </a:buClr>
              <a:buFont typeface="Wingdings" panose="05000000000000000000" pitchFamily="2" charset="2"/>
              <a:buChar char="ü"/>
            </a:pPr>
            <a:r>
              <a:rPr lang="zh-CN" altLang="en-US" b="1" dirty="0" smtClean="0"/>
              <a:t>对于一个深度网络（</a:t>
            </a:r>
            <a:r>
              <a:rPr lang="en-US" altLang="zh-CN" b="1" dirty="0" smtClean="0"/>
              <a:t>7</a:t>
            </a:r>
            <a:r>
              <a:rPr lang="zh-CN" altLang="en-US" b="1" dirty="0" smtClean="0"/>
              <a:t>层以上），误差校正信号传播到最前面的层已经变得太小，出现所谓的梯度扩散（</a:t>
            </a:r>
            <a:r>
              <a:rPr lang="en-US" altLang="zh-CN" b="1" dirty="0" smtClean="0"/>
              <a:t>gradient diffusion</a:t>
            </a:r>
            <a:r>
              <a:rPr lang="zh-CN" altLang="en-US" b="1" dirty="0" smtClean="0"/>
              <a:t>）；</a:t>
            </a:r>
          </a:p>
          <a:p>
            <a:pPr eaLnBrk="1" hangingPunct="1">
              <a:buClr>
                <a:srgbClr val="0000FF"/>
              </a:buClr>
              <a:buFont typeface="Wingdings" panose="05000000000000000000" pitchFamily="2" charset="2"/>
              <a:buChar char="ü"/>
            </a:pPr>
            <a:r>
              <a:rPr lang="en-US" altLang="zh-CN" b="1" dirty="0" smtClean="0"/>
              <a:t>BP</a:t>
            </a:r>
            <a:r>
              <a:rPr lang="zh-CN" altLang="en-US" b="1" dirty="0" smtClean="0"/>
              <a:t>算法需要有标签数据来训练，但大部分数据是无标签的；</a:t>
            </a:r>
          </a:p>
          <a:p>
            <a:pPr eaLnBrk="1" hangingPunct="1">
              <a:buClr>
                <a:srgbClr val="0000FF"/>
              </a:buClr>
              <a:buFont typeface="Wingdings" panose="05000000000000000000" pitchFamily="2" charset="2"/>
              <a:buChar char="ü"/>
            </a:pPr>
            <a:endParaRPr lang="zh-CN" altLang="en-US" dirty="0" smtClean="0"/>
          </a:p>
        </p:txBody>
      </p:sp>
      <p:sp>
        <p:nvSpPr>
          <p:cNvPr id="10342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07526D1-C5E0-4C1E-8DD9-75080556A2FF}" type="slidenum">
              <a:rPr kumimoji="0" lang="ja-JP" altLang="en-US" sz="1800">
                <a:solidFill>
                  <a:srgbClr val="A50021"/>
                </a:solidFill>
                <a:latin typeface="Arial" panose="020B0604020202020204" pitchFamily="34" charset="0"/>
                <a:ea typeface="ＭＳ Ｐゴシック" panose="020B0600070205080204" pitchFamily="34" charset="-128"/>
              </a:rPr>
              <a:pPr/>
              <a:t>102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0925795"/>
      </p:ext>
    </p:extLst>
  </p:cSld>
  <p:clrMapOvr>
    <a:masterClrMapping/>
  </p:clrMapOvr>
  <p:transition>
    <p:rand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深度学习的训练过程</a:t>
            </a:r>
          </a:p>
        </p:txBody>
      </p:sp>
      <p:sp>
        <p:nvSpPr>
          <p:cNvPr id="104451" name="内容占位符 2"/>
          <p:cNvSpPr>
            <a:spLocks noGrp="1"/>
          </p:cNvSpPr>
          <p:nvPr>
            <p:ph idx="1"/>
          </p:nvPr>
        </p:nvSpPr>
        <p:spPr>
          <a:xfrm>
            <a:off x="551384" y="1143000"/>
            <a:ext cx="11017224" cy="5454650"/>
          </a:xfrm>
        </p:spPr>
        <p:txBody>
          <a:bodyPr/>
          <a:lstStyle/>
          <a:p>
            <a:pPr eaLnBrk="1" hangingPunct="1">
              <a:defRPr/>
            </a:pPr>
            <a:r>
              <a:rPr lang="zh-CN" altLang="en-US" b="1" dirty="0" smtClean="0"/>
              <a:t>逐层初始化（</a:t>
            </a:r>
            <a:r>
              <a:rPr lang="en-US" altLang="zh-CN" b="1" dirty="0" smtClean="0"/>
              <a:t>layer-wise pre-training</a:t>
            </a:r>
            <a:r>
              <a:rPr lang="zh-CN" altLang="en-US" b="1" dirty="0" smtClean="0"/>
              <a:t>）</a:t>
            </a:r>
            <a:endParaRPr lang="en-US" altLang="zh-CN" b="1" dirty="0" smtClean="0"/>
          </a:p>
          <a:p>
            <a:pPr lvl="1" eaLnBrk="1" hangingPunct="1">
              <a:buClr>
                <a:srgbClr val="0000FF"/>
              </a:buClr>
              <a:buFont typeface="Wingdings" panose="05000000000000000000" pitchFamily="2" charset="2"/>
              <a:buChar char="ü"/>
              <a:defRPr/>
            </a:pPr>
            <a:r>
              <a:rPr lang="zh-CN" altLang="en-US" b="1" dirty="0" smtClean="0"/>
              <a:t>自下而上的无监督学习</a:t>
            </a:r>
            <a:r>
              <a:rPr lang="en-US" altLang="zh-CN" b="1" dirty="0" smtClean="0"/>
              <a:t>——</a:t>
            </a:r>
            <a:r>
              <a:rPr lang="zh-CN" altLang="en-US" b="1" dirty="0" smtClean="0"/>
              <a:t>特征学习</a:t>
            </a:r>
            <a:endParaRPr lang="en-US" altLang="zh-CN" b="1" dirty="0" smtClean="0"/>
          </a:p>
          <a:p>
            <a:pPr lvl="1" eaLnBrk="1" hangingPunct="1">
              <a:buClr>
                <a:srgbClr val="0000FF"/>
              </a:buClr>
              <a:buFont typeface="Wingdings" panose="05000000000000000000" pitchFamily="2" charset="2"/>
              <a:buChar char="ü"/>
              <a:defRPr/>
            </a:pPr>
            <a:r>
              <a:rPr lang="zh-CN" altLang="en-US" b="1" dirty="0" smtClean="0"/>
              <a:t>自上而下的监督学习</a:t>
            </a:r>
            <a:r>
              <a:rPr lang="en-US" altLang="zh-CN" b="1" dirty="0" smtClean="0"/>
              <a:t>——</a:t>
            </a:r>
            <a:r>
              <a:rPr lang="zh-CN" altLang="en-US" b="1" dirty="0" smtClean="0"/>
              <a:t>调优</a:t>
            </a:r>
            <a:endParaRPr lang="en-US" altLang="zh-CN" b="1" dirty="0" smtClean="0"/>
          </a:p>
          <a:p>
            <a:pPr marL="471487" lvl="1" indent="0" eaLnBrk="1" hangingPunct="1">
              <a:buClr>
                <a:srgbClr val="0000FF"/>
              </a:buClr>
              <a:buNone/>
              <a:defRPr/>
            </a:pPr>
            <a:endParaRPr lang="en-US" altLang="zh-CN" dirty="0" smtClean="0"/>
          </a:p>
          <a:p>
            <a:pPr eaLnBrk="1" hangingPunct="1">
              <a:buClr>
                <a:srgbClr val="FF0000"/>
              </a:buClr>
              <a:defRPr/>
            </a:pPr>
            <a:r>
              <a:rPr lang="zh-CN" altLang="en-US" b="1" dirty="0"/>
              <a:t>回顾一下监督学习和无监督学习：</a:t>
            </a:r>
            <a:endParaRPr lang="en-US" altLang="zh-CN" b="1" dirty="0"/>
          </a:p>
          <a:p>
            <a:pPr marL="0" indent="0" eaLnBrk="1" hangingPunct="1">
              <a:buClr>
                <a:srgbClr val="FF0000"/>
              </a:buClr>
              <a:buNone/>
              <a:defRPr/>
            </a:pPr>
            <a:endParaRPr lang="en-US" altLang="zh-CN" b="1" dirty="0" smtClean="0"/>
          </a:p>
        </p:txBody>
      </p:sp>
      <p:sp>
        <p:nvSpPr>
          <p:cNvPr id="10445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13E4821-E0B4-4F4F-9BAA-75D7DD29AB7D}" type="slidenum">
              <a:rPr kumimoji="0" lang="ja-JP" altLang="en-US" sz="1800">
                <a:solidFill>
                  <a:srgbClr val="A50021"/>
                </a:solidFill>
                <a:latin typeface="Arial" panose="020B0604020202020204" pitchFamily="34" charset="0"/>
                <a:ea typeface="ＭＳ Ｐゴシック" panose="020B0600070205080204" pitchFamily="34" charset="-128"/>
              </a:rPr>
              <a:pPr/>
              <a:t>103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grpSp>
        <p:nvGrpSpPr>
          <p:cNvPr id="104453" name="组合 6"/>
          <p:cNvGrpSpPr>
            <a:grpSpLocks/>
          </p:cNvGrpSpPr>
          <p:nvPr/>
        </p:nvGrpSpPr>
        <p:grpSpPr bwMode="auto">
          <a:xfrm>
            <a:off x="1917700" y="4287838"/>
            <a:ext cx="3657600" cy="1847850"/>
            <a:chOff x="338336" y="3789040"/>
            <a:chExt cx="3657600" cy="1847850"/>
          </a:xfrm>
        </p:grpSpPr>
        <p:pic>
          <p:nvPicPr>
            <p:cNvPr id="1044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36" y="3789040"/>
              <a:ext cx="36576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0" name="矩形 1"/>
            <p:cNvSpPr>
              <a:spLocks noChangeArrowheads="1"/>
            </p:cNvSpPr>
            <p:nvPr/>
          </p:nvSpPr>
          <p:spPr bwMode="auto">
            <a:xfrm>
              <a:off x="3203848" y="4653136"/>
              <a:ext cx="648072" cy="38098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A50021"/>
                  </a:solidFill>
                </a:rPr>
                <a:t>误差</a:t>
              </a:r>
            </a:p>
          </p:txBody>
        </p:sp>
        <p:sp>
          <p:nvSpPr>
            <p:cNvPr id="104461" name="矩形 2"/>
            <p:cNvSpPr>
              <a:spLocks noChangeArrowheads="1"/>
            </p:cNvSpPr>
            <p:nvPr/>
          </p:nvSpPr>
          <p:spPr bwMode="auto">
            <a:xfrm>
              <a:off x="482352" y="3789040"/>
              <a:ext cx="777280"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输入</a:t>
              </a:r>
            </a:p>
          </p:txBody>
        </p:sp>
        <p:sp>
          <p:nvSpPr>
            <p:cNvPr id="104462" name="矩形 4"/>
            <p:cNvSpPr>
              <a:spLocks noChangeArrowheads="1"/>
            </p:cNvSpPr>
            <p:nvPr/>
          </p:nvSpPr>
          <p:spPr bwMode="auto">
            <a:xfrm>
              <a:off x="482352" y="5157192"/>
              <a:ext cx="777280" cy="36004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标签</a:t>
              </a:r>
            </a:p>
          </p:txBody>
        </p:sp>
        <p:sp>
          <p:nvSpPr>
            <p:cNvPr id="104463" name="矩形 5"/>
            <p:cNvSpPr>
              <a:spLocks noChangeArrowheads="1"/>
            </p:cNvSpPr>
            <p:nvPr/>
          </p:nvSpPr>
          <p:spPr bwMode="auto">
            <a:xfrm>
              <a:off x="2411760" y="3789040"/>
              <a:ext cx="792088"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输出</a:t>
              </a:r>
            </a:p>
          </p:txBody>
        </p:sp>
      </p:grpSp>
      <p:grpSp>
        <p:nvGrpSpPr>
          <p:cNvPr id="104454" name="组合 8"/>
          <p:cNvGrpSpPr>
            <a:grpSpLocks/>
          </p:cNvGrpSpPr>
          <p:nvPr/>
        </p:nvGrpSpPr>
        <p:grpSpPr bwMode="auto">
          <a:xfrm>
            <a:off x="6310313" y="4214813"/>
            <a:ext cx="3802062" cy="1905000"/>
            <a:chOff x="4731519" y="3717032"/>
            <a:chExt cx="3800921" cy="1904742"/>
          </a:xfrm>
        </p:grpSpPr>
        <p:pic>
          <p:nvPicPr>
            <p:cNvPr id="10445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519" y="3786624"/>
              <a:ext cx="3800921"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矩形 7"/>
            <p:cNvSpPr>
              <a:spLocks noChangeArrowheads="1"/>
            </p:cNvSpPr>
            <p:nvPr/>
          </p:nvSpPr>
          <p:spPr bwMode="auto">
            <a:xfrm>
              <a:off x="7740352" y="4509120"/>
              <a:ext cx="720080" cy="38098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A50021"/>
                  </a:solidFill>
                </a:rPr>
                <a:t>误差</a:t>
              </a:r>
            </a:p>
          </p:txBody>
        </p:sp>
        <p:sp>
          <p:nvSpPr>
            <p:cNvPr id="104457" name="矩形 9"/>
            <p:cNvSpPr>
              <a:spLocks noChangeArrowheads="1"/>
            </p:cNvSpPr>
            <p:nvPr/>
          </p:nvSpPr>
          <p:spPr bwMode="auto">
            <a:xfrm>
              <a:off x="4731519" y="3717032"/>
              <a:ext cx="848593" cy="29044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输入</a:t>
              </a:r>
            </a:p>
          </p:txBody>
        </p:sp>
        <p:sp>
          <p:nvSpPr>
            <p:cNvPr id="104458" name="矩形 12"/>
            <p:cNvSpPr>
              <a:spLocks noChangeArrowheads="1"/>
            </p:cNvSpPr>
            <p:nvPr/>
          </p:nvSpPr>
          <p:spPr bwMode="auto">
            <a:xfrm>
              <a:off x="6876256" y="3717032"/>
              <a:ext cx="864096"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输出</a:t>
              </a:r>
            </a:p>
          </p:txBody>
        </p:sp>
      </p:grpSp>
    </p:spTree>
    <p:extLst>
      <p:ext uri="{BB962C8B-B14F-4D97-AF65-F5344CB8AC3E}">
        <p14:creationId xmlns:p14="http://schemas.microsoft.com/office/powerpoint/2010/main" val="3174910278"/>
      </p:ext>
    </p:extLst>
  </p:cSld>
  <p:clrMapOvr>
    <a:masterClrMapping/>
  </p:clrMapOvr>
  <p:transition>
    <p:rand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深度学习的训练过程</a:t>
            </a:r>
          </a:p>
        </p:txBody>
      </p:sp>
      <p:sp>
        <p:nvSpPr>
          <p:cNvPr id="104451" name="内容占位符 2"/>
          <p:cNvSpPr>
            <a:spLocks noGrp="1"/>
          </p:cNvSpPr>
          <p:nvPr>
            <p:ph idx="1"/>
          </p:nvPr>
        </p:nvSpPr>
        <p:spPr>
          <a:xfrm>
            <a:off x="695400" y="908050"/>
            <a:ext cx="10657184" cy="5689600"/>
          </a:xfrm>
        </p:spPr>
        <p:txBody>
          <a:bodyPr/>
          <a:lstStyle/>
          <a:p>
            <a:pPr marL="469900" lvl="1" indent="-469900" eaLnBrk="1" hangingPunct="1">
              <a:lnSpc>
                <a:spcPct val="120000"/>
              </a:lnSpc>
              <a:spcBef>
                <a:spcPct val="40000"/>
              </a:spcBef>
              <a:buBlip>
                <a:blip r:embed="rId3"/>
              </a:buBlip>
              <a:defRPr/>
            </a:pPr>
            <a:r>
              <a:rPr lang="zh-CN" altLang="en-US" b="1" dirty="0" smtClean="0">
                <a:solidFill>
                  <a:schemeClr val="tx1"/>
                </a:solidFill>
              </a:rPr>
              <a:t>自下而上的</a:t>
            </a:r>
            <a:r>
              <a:rPr lang="zh-CN" altLang="en-US" b="1" dirty="0" smtClean="0">
                <a:solidFill>
                  <a:srgbClr val="A50021"/>
                </a:solidFill>
              </a:rPr>
              <a:t>无监督</a:t>
            </a:r>
            <a:r>
              <a:rPr lang="zh-CN" altLang="en-US" b="1" dirty="0" smtClean="0">
                <a:solidFill>
                  <a:schemeClr val="tx1"/>
                </a:solidFill>
              </a:rPr>
              <a:t>学习：</a:t>
            </a:r>
            <a:endParaRPr lang="en-US" altLang="zh-CN" b="1" dirty="0" smtClean="0">
              <a:solidFill>
                <a:schemeClr val="tx1"/>
              </a:solidFill>
            </a:endParaRPr>
          </a:p>
          <a:p>
            <a:pPr lvl="1" eaLnBrk="1" hangingPunct="1">
              <a:buClr>
                <a:srgbClr val="0000FF"/>
              </a:buClr>
              <a:buFont typeface="Wingdings" panose="05000000000000000000" pitchFamily="2" charset="2"/>
              <a:buChar char="ü"/>
              <a:defRPr/>
            </a:pPr>
            <a:r>
              <a:rPr lang="zh-CN" altLang="en-US" sz="2400" dirty="0">
                <a:solidFill>
                  <a:schemeClr val="tx1"/>
                </a:solidFill>
              </a:rPr>
              <a:t>采用无标签数据分层训练各层参数，这一步可以看作是特征学习的过程（</a:t>
            </a:r>
            <a:r>
              <a:rPr lang="zh-CN" altLang="en-US" sz="2400" b="1" dirty="0">
                <a:solidFill>
                  <a:schemeClr val="tx1"/>
                </a:solidFill>
              </a:rPr>
              <a:t>与神经网络的训练方法最大的区别</a:t>
            </a:r>
            <a:r>
              <a:rPr lang="zh-CN" altLang="en-US" sz="2400" dirty="0">
                <a:solidFill>
                  <a:schemeClr val="tx1"/>
                </a:solidFill>
              </a:rPr>
              <a:t>）</a:t>
            </a:r>
            <a:endParaRPr lang="en-US" altLang="zh-CN" sz="2400" dirty="0">
              <a:solidFill>
                <a:schemeClr val="tx1"/>
              </a:solidFill>
            </a:endParaRPr>
          </a:p>
          <a:p>
            <a:pPr lvl="1" eaLnBrk="1" hangingPunct="1">
              <a:buClr>
                <a:srgbClr val="0000FF"/>
              </a:buClr>
              <a:buFont typeface="Wingdings" panose="05000000000000000000" pitchFamily="2" charset="2"/>
              <a:buChar char="ü"/>
              <a:defRPr/>
            </a:pPr>
            <a:r>
              <a:rPr lang="zh-CN" altLang="en-US" sz="2400" dirty="0">
                <a:solidFill>
                  <a:schemeClr val="tx1"/>
                </a:solidFill>
              </a:rPr>
              <a:t>从底层开始，自下而上地训练，分别得到各层参数。</a:t>
            </a:r>
            <a:endParaRPr lang="en-US" altLang="zh-CN" sz="2400" dirty="0">
              <a:solidFill>
                <a:schemeClr val="tx1"/>
              </a:solidFill>
            </a:endParaRPr>
          </a:p>
          <a:p>
            <a:pPr marL="469900" lvl="1" indent="-469900" eaLnBrk="1" hangingPunct="1">
              <a:lnSpc>
                <a:spcPct val="120000"/>
              </a:lnSpc>
              <a:spcBef>
                <a:spcPct val="40000"/>
              </a:spcBef>
              <a:buBlip>
                <a:blip r:embed="rId3"/>
              </a:buBlip>
              <a:defRPr/>
            </a:pPr>
            <a:r>
              <a:rPr lang="zh-CN" altLang="en-US" b="1" dirty="0" smtClean="0">
                <a:solidFill>
                  <a:schemeClr val="tx1"/>
                </a:solidFill>
              </a:rPr>
              <a:t>自上而下</a:t>
            </a:r>
            <a:r>
              <a:rPr lang="zh-CN" altLang="en-US" b="1" dirty="0">
                <a:solidFill>
                  <a:schemeClr val="tx1"/>
                </a:solidFill>
              </a:rPr>
              <a:t>的</a:t>
            </a:r>
            <a:r>
              <a:rPr lang="zh-CN" altLang="en-US" b="1" dirty="0" smtClean="0">
                <a:solidFill>
                  <a:srgbClr val="A50021"/>
                </a:solidFill>
              </a:rPr>
              <a:t>监督</a:t>
            </a:r>
            <a:r>
              <a:rPr lang="zh-CN" altLang="en-US" b="1" dirty="0" smtClean="0">
                <a:solidFill>
                  <a:schemeClr val="tx1"/>
                </a:solidFill>
              </a:rPr>
              <a:t>学习：</a:t>
            </a:r>
            <a:endParaRPr lang="en-US" altLang="zh-CN" b="1" dirty="0">
              <a:solidFill>
                <a:schemeClr val="tx1"/>
              </a:solidFill>
            </a:endParaRPr>
          </a:p>
          <a:p>
            <a:pPr lvl="1" eaLnBrk="1" hangingPunct="1">
              <a:buClr>
                <a:srgbClr val="0000FF"/>
              </a:buClr>
              <a:buFont typeface="Wingdings" panose="05000000000000000000" pitchFamily="2" charset="2"/>
              <a:buChar char="ü"/>
              <a:defRPr/>
            </a:pPr>
            <a:r>
              <a:rPr lang="zh-CN" altLang="en-US" sz="2400" dirty="0">
                <a:solidFill>
                  <a:schemeClr val="tx1"/>
                </a:solidFill>
              </a:rPr>
              <a:t>基于第一步得到的各层参数进一步调整整个多层模型的参数；</a:t>
            </a:r>
          </a:p>
          <a:p>
            <a:pPr lvl="1" eaLnBrk="1" hangingPunct="1">
              <a:buClr>
                <a:srgbClr val="0000FF"/>
              </a:buClr>
              <a:buFont typeface="Wingdings" panose="05000000000000000000" pitchFamily="2" charset="2"/>
              <a:buChar char="ü"/>
              <a:defRPr/>
            </a:pPr>
            <a:r>
              <a:rPr lang="zh-CN" altLang="en-US" sz="2400" dirty="0">
                <a:solidFill>
                  <a:schemeClr val="tx1"/>
                </a:solidFill>
              </a:rPr>
              <a:t>通过有标签数据来训练，误差信号自上而下传输，对网络进行微调。</a:t>
            </a:r>
          </a:p>
          <a:p>
            <a:pPr lvl="1" eaLnBrk="1" hangingPunct="1">
              <a:buClr>
                <a:srgbClr val="0000FF"/>
              </a:buClr>
              <a:buFont typeface="Wingdings" panose="05000000000000000000" pitchFamily="2" charset="2"/>
              <a:buChar char="ü"/>
              <a:defRPr/>
            </a:pPr>
            <a:endParaRPr lang="en-US" altLang="zh-CN" dirty="0" smtClean="0"/>
          </a:p>
          <a:p>
            <a:pPr lvl="1" eaLnBrk="1" hangingPunct="1">
              <a:buClr>
                <a:srgbClr val="0000FF"/>
              </a:buClr>
              <a:buFont typeface="Wingdings" panose="05000000000000000000" pitchFamily="2" charset="2"/>
              <a:buChar char="ü"/>
              <a:defRPr/>
            </a:pPr>
            <a:endParaRPr lang="en-US" altLang="zh-CN" dirty="0"/>
          </a:p>
        </p:txBody>
      </p:sp>
      <p:sp>
        <p:nvSpPr>
          <p:cNvPr id="10547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1630D97-36DB-4934-93F0-8F3A7E562171}" type="slidenum">
              <a:rPr kumimoji="0" lang="ja-JP" altLang="en-US" sz="1800">
                <a:solidFill>
                  <a:srgbClr val="A50021"/>
                </a:solidFill>
                <a:latin typeface="Arial" panose="020B0604020202020204" pitchFamily="34" charset="0"/>
                <a:ea typeface="ＭＳ Ｐゴシック" panose="020B0600070205080204" pitchFamily="34" charset="-128"/>
              </a:rPr>
              <a:pPr/>
              <a:t>104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547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764" y="5013325"/>
            <a:ext cx="63404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203966"/>
      </p:ext>
    </p:extLst>
  </p:cSld>
  <p:clrMapOvr>
    <a:masterClrMapping/>
  </p:clrMapOvr>
  <p:transition>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深度学习的训练过程</a:t>
            </a:r>
          </a:p>
        </p:txBody>
      </p:sp>
      <p:sp>
        <p:nvSpPr>
          <p:cNvPr id="104451" name="内容占位符 2"/>
          <p:cNvSpPr>
            <a:spLocks noGrp="1"/>
          </p:cNvSpPr>
          <p:nvPr>
            <p:ph idx="1"/>
          </p:nvPr>
        </p:nvSpPr>
        <p:spPr>
          <a:xfrm>
            <a:off x="623392" y="908050"/>
            <a:ext cx="10945216" cy="5689600"/>
          </a:xfrm>
        </p:spPr>
        <p:txBody>
          <a:bodyPr/>
          <a:lstStyle/>
          <a:p>
            <a:pPr marL="469900" lvl="1" indent="-469900" eaLnBrk="1" hangingPunct="1">
              <a:lnSpc>
                <a:spcPct val="120000"/>
              </a:lnSpc>
              <a:spcBef>
                <a:spcPct val="40000"/>
              </a:spcBef>
              <a:buBlip>
                <a:blip r:embed="rId3"/>
              </a:buBlip>
              <a:defRPr/>
            </a:pPr>
            <a:r>
              <a:rPr lang="zh-CN" altLang="en-US" b="1" dirty="0" smtClean="0">
                <a:solidFill>
                  <a:srgbClr val="0000FF"/>
                </a:solidFill>
              </a:rPr>
              <a:t>无监督学习的实现过程：</a:t>
            </a:r>
            <a:endParaRPr lang="en-US" altLang="zh-CN" b="1" dirty="0" smtClean="0">
              <a:solidFill>
                <a:srgbClr val="0000FF"/>
              </a:solidFill>
            </a:endParaRPr>
          </a:p>
          <a:p>
            <a:pPr lvl="1" eaLnBrk="1" hangingPunct="1">
              <a:buClr>
                <a:srgbClr val="0000FF"/>
              </a:buClr>
              <a:buFont typeface="Wingdings" panose="05000000000000000000" pitchFamily="2" charset="2"/>
              <a:buChar char="ü"/>
              <a:defRPr/>
            </a:pPr>
            <a:r>
              <a:rPr lang="zh-CN" altLang="en-US" dirty="0">
                <a:solidFill>
                  <a:schemeClr val="tx1"/>
                </a:solidFill>
              </a:rPr>
              <a:t>将样本输入数据输入到一个编码器就会得到一个编码，这个编码也就是样本输入的一种表示。为了验证这个</a:t>
            </a:r>
            <a:r>
              <a:rPr lang="zh-CN" altLang="en-US" dirty="0" smtClean="0">
                <a:solidFill>
                  <a:schemeClr val="tx1"/>
                </a:solidFill>
              </a:rPr>
              <a:t>编码是</a:t>
            </a:r>
            <a:r>
              <a:rPr lang="zh-CN" altLang="en-US" dirty="0">
                <a:solidFill>
                  <a:schemeClr val="tx1"/>
                </a:solidFill>
              </a:rPr>
              <a:t>样本输入，将这个</a:t>
            </a:r>
            <a:r>
              <a:rPr lang="zh-CN" altLang="en-US" dirty="0" smtClean="0">
                <a:solidFill>
                  <a:schemeClr val="tx1"/>
                </a:solidFill>
              </a:rPr>
              <a:t>编码输入</a:t>
            </a:r>
            <a:r>
              <a:rPr lang="zh-CN" altLang="en-US" dirty="0">
                <a:solidFill>
                  <a:schemeClr val="tx1"/>
                </a:solidFill>
              </a:rPr>
              <a:t>到一个解码器。如果解码器输出的信息和输入样本信息相似（理想情况下相同），说明这个编码是合适的。所以，可以通过调整编码器和解码器的参数，使得重构误差最小</a:t>
            </a:r>
            <a:r>
              <a:rPr lang="zh-CN" altLang="en-US" dirty="0" smtClean="0">
                <a:solidFill>
                  <a:schemeClr val="tx1"/>
                </a:solidFill>
              </a:rPr>
              <a:t>，就</a:t>
            </a:r>
            <a:r>
              <a:rPr lang="zh-CN" altLang="en-US" dirty="0">
                <a:solidFill>
                  <a:schemeClr val="tx1"/>
                </a:solidFill>
              </a:rPr>
              <a:t>得到了样本输入的编码表示了</a:t>
            </a:r>
            <a:r>
              <a:rPr lang="zh-CN" altLang="en-US" dirty="0" smtClean="0">
                <a:solidFill>
                  <a:schemeClr val="tx1"/>
                </a:solidFill>
              </a:rPr>
              <a:t>。</a:t>
            </a:r>
            <a:endParaRPr lang="en-US" altLang="zh-CN" dirty="0" smtClean="0">
              <a:solidFill>
                <a:schemeClr val="tx1"/>
              </a:solidFill>
            </a:endParaRPr>
          </a:p>
          <a:p>
            <a:pPr lvl="1" eaLnBrk="1" hangingPunct="1">
              <a:buClr>
                <a:srgbClr val="0000FF"/>
              </a:buClr>
              <a:buFont typeface="Wingdings" panose="05000000000000000000" pitchFamily="2" charset="2"/>
              <a:buChar char="ü"/>
              <a:defRPr/>
            </a:pPr>
            <a:r>
              <a:rPr lang="zh-CN" altLang="en-US" dirty="0">
                <a:solidFill>
                  <a:schemeClr val="tx1"/>
                </a:solidFill>
              </a:rPr>
              <a:t>因为是无标签数据，所以</a:t>
            </a:r>
            <a:r>
              <a:rPr lang="zh-CN" altLang="en-US" b="1" dirty="0">
                <a:solidFill>
                  <a:srgbClr val="A50021"/>
                </a:solidFill>
              </a:rPr>
              <a:t>误差的来源</a:t>
            </a:r>
            <a:r>
              <a:rPr lang="zh-CN" altLang="en-US" dirty="0" smtClean="0">
                <a:solidFill>
                  <a:schemeClr val="tx1"/>
                </a:solidFill>
              </a:rPr>
              <a:t>就是通过重构信息与</a:t>
            </a:r>
            <a:r>
              <a:rPr lang="zh-CN" altLang="en-US" dirty="0">
                <a:solidFill>
                  <a:schemeClr val="tx1"/>
                </a:solidFill>
              </a:rPr>
              <a:t>原输入相比较得到。</a:t>
            </a:r>
            <a:endParaRPr lang="en-US" altLang="zh-CN" dirty="0" smtClean="0">
              <a:solidFill>
                <a:schemeClr val="tx1"/>
              </a:solidFill>
            </a:endParaRPr>
          </a:p>
          <a:p>
            <a:pPr lvl="1" eaLnBrk="1" hangingPunct="1">
              <a:buClr>
                <a:srgbClr val="0000FF"/>
              </a:buClr>
              <a:buFont typeface="Wingdings" panose="05000000000000000000" pitchFamily="2" charset="2"/>
              <a:buChar char="ü"/>
              <a:defRPr/>
            </a:pPr>
            <a:endParaRPr lang="en-US" altLang="zh-CN" dirty="0" smtClean="0"/>
          </a:p>
          <a:p>
            <a:pPr lvl="1" eaLnBrk="1" hangingPunct="1">
              <a:buClr>
                <a:srgbClr val="0000FF"/>
              </a:buClr>
              <a:buFont typeface="Wingdings" panose="05000000000000000000" pitchFamily="2" charset="2"/>
              <a:buChar char="ü"/>
              <a:defRPr/>
            </a:pPr>
            <a:endParaRPr lang="en-US" altLang="zh-CN" dirty="0"/>
          </a:p>
          <a:p>
            <a:pPr marL="471487" lvl="1" indent="0" eaLnBrk="1" hangingPunct="1">
              <a:buClr>
                <a:srgbClr val="0000FF"/>
              </a:buClr>
              <a:buNone/>
              <a:defRPr/>
            </a:pPr>
            <a:r>
              <a:rPr lang="zh-CN" altLang="en-US" sz="1800" b="1" dirty="0">
                <a:solidFill>
                  <a:schemeClr val="tx1"/>
                </a:solidFill>
              </a:rPr>
              <a:t>         </a:t>
            </a:r>
          </a:p>
        </p:txBody>
      </p:sp>
      <p:sp>
        <p:nvSpPr>
          <p:cNvPr id="10650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B2F845-DEFE-4421-9DD9-991A3D32B866}" type="slidenum">
              <a:rPr kumimoji="0" lang="ja-JP" altLang="en-US" sz="1800">
                <a:solidFill>
                  <a:srgbClr val="A50021"/>
                </a:solidFill>
                <a:latin typeface="Arial" panose="020B0604020202020204" pitchFamily="34" charset="0"/>
                <a:ea typeface="ＭＳ Ｐゴシック" panose="020B0600070205080204" pitchFamily="34" charset="-128"/>
              </a:rPr>
              <a:pPr/>
              <a:t>105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650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76" y="5286375"/>
            <a:ext cx="74136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351354"/>
      </p:ext>
    </p:extLst>
  </p:cSld>
  <p:clrMapOvr>
    <a:masterClrMapping/>
  </p:clrMapOvr>
  <p:transition>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深度学习的训练过程</a:t>
            </a:r>
          </a:p>
        </p:txBody>
      </p:sp>
      <p:sp>
        <p:nvSpPr>
          <p:cNvPr id="107523" name="内容占位符 2"/>
          <p:cNvSpPr>
            <a:spLocks noGrp="1"/>
          </p:cNvSpPr>
          <p:nvPr>
            <p:ph idx="1"/>
          </p:nvPr>
        </p:nvSpPr>
        <p:spPr>
          <a:xfrm>
            <a:off x="767408" y="1071563"/>
            <a:ext cx="10729192" cy="5237162"/>
          </a:xfrm>
        </p:spPr>
        <p:txBody>
          <a:bodyPr/>
          <a:lstStyle/>
          <a:p>
            <a:pPr eaLnBrk="1" hangingPunct="1"/>
            <a:r>
              <a:rPr lang="zh-CN" altLang="en-US" b="1" dirty="0" smtClean="0"/>
              <a:t>深度学习的第一步实质上是一个网络</a:t>
            </a:r>
            <a:r>
              <a:rPr lang="zh-CN" altLang="en-US" b="1" dirty="0" smtClean="0">
                <a:solidFill>
                  <a:srgbClr val="A50021"/>
                </a:solidFill>
              </a:rPr>
              <a:t>参数初始化</a:t>
            </a:r>
            <a:r>
              <a:rPr lang="zh-CN" altLang="en-US" b="1" dirty="0" smtClean="0"/>
              <a:t>的过程。</a:t>
            </a:r>
            <a:endParaRPr lang="en-US" altLang="zh-CN" b="1" dirty="0" smtClean="0"/>
          </a:p>
          <a:p>
            <a:pPr eaLnBrk="1" hangingPunct="1"/>
            <a:r>
              <a:rPr lang="zh-CN" altLang="en-US" b="1" dirty="0" smtClean="0"/>
              <a:t>传统神经网络的随机初始化，使得当初始值远离最优解时易收敛到局部最优。而深度学习模型是通过无监督学习得到初始值的，因而这个</a:t>
            </a:r>
            <a:r>
              <a:rPr lang="zh-CN" altLang="en-US" b="1" dirty="0" smtClean="0">
                <a:solidFill>
                  <a:srgbClr val="A50021"/>
                </a:solidFill>
              </a:rPr>
              <a:t>初始值比随机初始值更接近全局最优</a:t>
            </a:r>
            <a:r>
              <a:rPr lang="zh-CN" altLang="en-US" b="1" dirty="0" smtClean="0"/>
              <a:t>，从而能够取得更好的效果。</a:t>
            </a:r>
          </a:p>
          <a:p>
            <a:pPr eaLnBrk="1" hangingPunct="1"/>
            <a:endParaRPr lang="zh-CN" altLang="en-US" dirty="0" smtClean="0"/>
          </a:p>
        </p:txBody>
      </p:sp>
      <p:sp>
        <p:nvSpPr>
          <p:cNvPr id="10752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39775D8-471E-4D2A-B4EF-D09E924C0FF5}" type="slidenum">
              <a:rPr kumimoji="0" lang="ja-JP" altLang="en-US" sz="1800">
                <a:solidFill>
                  <a:srgbClr val="A50021"/>
                </a:solidFill>
                <a:latin typeface="Arial" panose="020B0604020202020204" pitchFamily="34" charset="0"/>
                <a:ea typeface="ＭＳ Ｐゴシック" panose="020B0600070205080204" pitchFamily="34" charset="-128"/>
              </a:rPr>
              <a:pPr/>
              <a:t>106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232303217"/>
      </p:ext>
    </p:extLst>
  </p:cSld>
  <p:clrMapOvr>
    <a:masterClrMapping/>
  </p:clrMapOvr>
  <p:transition>
    <p:rand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p:txBody>
          <a:bodyPr/>
          <a:lstStyle/>
          <a:p>
            <a:pPr marL="0" indent="0">
              <a:buNone/>
              <a:defRPr/>
            </a:pPr>
            <a:r>
              <a:rPr lang="en-US" altLang="zh-CN" i="1" dirty="0" smtClean="0">
                <a:solidFill>
                  <a:srgbClr val="FF0000"/>
                </a:solidFill>
              </a:rPr>
              <a:t>What’s wrong with Deep Learning </a:t>
            </a:r>
            <a:r>
              <a:rPr lang="en-US" altLang="zh-CN" dirty="0" smtClean="0">
                <a:solidFill>
                  <a:srgbClr val="FF0000"/>
                </a:solidFill>
              </a:rPr>
              <a:t>? ——</a:t>
            </a:r>
            <a:r>
              <a:rPr lang="en-US" altLang="zh-CN" dirty="0" smtClean="0"/>
              <a:t>Yann Lecun</a:t>
            </a:r>
          </a:p>
          <a:p>
            <a:pPr>
              <a:defRPr/>
            </a:pPr>
            <a:r>
              <a:rPr lang="zh-CN" altLang="en-US" sz="2400" b="1" dirty="0">
                <a:solidFill>
                  <a:srgbClr val="0000FF"/>
                </a:solidFill>
              </a:rPr>
              <a:t>缺乏理论支持</a:t>
            </a:r>
            <a:endParaRPr lang="en-US" altLang="zh-CN" sz="2400" b="1" dirty="0">
              <a:solidFill>
                <a:srgbClr val="0000FF"/>
              </a:solidFill>
            </a:endParaRPr>
          </a:p>
          <a:p>
            <a:pPr marL="0" indent="0">
              <a:buNone/>
              <a:defRPr/>
            </a:pPr>
            <a:r>
              <a:rPr lang="zh-CN" altLang="en-US" sz="2400" dirty="0"/>
              <a:t>       对于深度学习架构，存在一系列的疑问：卷积神经网络为什么是一个好的架构（事实上其存在梯度扩散等缺点），深度学习的结构需要多少隐层，在一个大的卷积网络中到底需要多少有效的参数（很多权重相互之间似乎都存在冗余），等等。</a:t>
            </a:r>
            <a:endParaRPr lang="en-US" altLang="zh-CN" sz="2400" dirty="0"/>
          </a:p>
          <a:p>
            <a:pPr>
              <a:defRPr/>
            </a:pPr>
            <a:r>
              <a:rPr lang="zh-CN" altLang="en-US" sz="2400" b="1" dirty="0">
                <a:solidFill>
                  <a:srgbClr val="0000FF"/>
                </a:solidFill>
              </a:rPr>
              <a:t>缺乏推理能力</a:t>
            </a:r>
            <a:endParaRPr lang="en-US" altLang="zh-CN" sz="2400" b="1" dirty="0">
              <a:solidFill>
                <a:srgbClr val="0000FF"/>
              </a:solidFill>
            </a:endParaRPr>
          </a:p>
          <a:p>
            <a:pPr marL="0" indent="0">
              <a:buNone/>
              <a:defRPr/>
            </a:pPr>
            <a:r>
              <a:rPr lang="zh-CN" altLang="en-US" sz="2400" dirty="0"/>
              <a:t>        尽管深度学习和简单推理已经应用于语音和手写字识别很长一段时间了，我们仍需要在大的向量上使用新的范式来代替基于规则的字符表达式操作。</a:t>
            </a:r>
            <a:endParaRPr lang="en-US" altLang="zh-CN" sz="2400" dirty="0"/>
          </a:p>
          <a:p>
            <a:pPr marL="0" indent="0">
              <a:buNone/>
              <a:defRPr/>
            </a:pPr>
            <a:endParaRPr lang="zh-CN" altLang="en-US" dirty="0" smtClean="0"/>
          </a:p>
        </p:txBody>
      </p:sp>
      <p:sp>
        <p:nvSpPr>
          <p:cNvPr id="108547"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BAA7F6-D86C-4611-8520-D11A7C9816FD}" type="slidenum">
              <a:rPr kumimoji="0" lang="ja-JP" altLang="en-US" sz="1800">
                <a:solidFill>
                  <a:srgbClr val="A50021"/>
                </a:solidFill>
                <a:latin typeface="Arial" panose="020B0604020202020204" pitchFamily="34" charset="0"/>
                <a:ea typeface="ＭＳ Ｐゴシック" panose="020B0600070205080204" pitchFamily="34" charset="-128"/>
              </a:rPr>
              <a:pPr/>
              <a:t>107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08548" name="标题 1"/>
          <p:cNvSpPr>
            <a:spLocks noGrp="1"/>
          </p:cNvSpPr>
          <p:nvPr>
            <p:ph type="title"/>
          </p:nvPr>
        </p:nvSpPr>
        <p:spPr/>
        <p:txBody>
          <a:bodyPr/>
          <a:lstStyle/>
          <a:p>
            <a:pPr eaLnBrk="1" hangingPunct="1"/>
            <a:r>
              <a:rPr lang="zh-CN" altLang="en-US" b="1" smtClean="0"/>
              <a:t>深度学习的局限性</a:t>
            </a:r>
          </a:p>
        </p:txBody>
      </p:sp>
    </p:spTree>
    <p:extLst>
      <p:ext uri="{BB962C8B-B14F-4D97-AF65-F5344CB8AC3E}">
        <p14:creationId xmlns:p14="http://schemas.microsoft.com/office/powerpoint/2010/main" val="3496568802"/>
      </p:ext>
    </p:extLst>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p:txBody>
          <a:bodyPr/>
          <a:lstStyle/>
          <a:p>
            <a:pPr marL="0" indent="0">
              <a:buNone/>
              <a:defRPr/>
            </a:pPr>
            <a:r>
              <a:rPr lang="en-US" altLang="zh-CN" i="1" dirty="0" smtClean="0">
                <a:solidFill>
                  <a:srgbClr val="FF0000"/>
                </a:solidFill>
              </a:rPr>
              <a:t>What’s wrong with Deep Learning </a:t>
            </a:r>
            <a:r>
              <a:rPr lang="en-US" altLang="zh-CN" dirty="0" smtClean="0">
                <a:solidFill>
                  <a:srgbClr val="FF0000"/>
                </a:solidFill>
              </a:rPr>
              <a:t>? ——</a:t>
            </a:r>
            <a:r>
              <a:rPr lang="en-US" altLang="zh-CN" dirty="0" smtClean="0"/>
              <a:t>Yann Lecun</a:t>
            </a:r>
          </a:p>
          <a:p>
            <a:pPr>
              <a:defRPr/>
            </a:pPr>
            <a:r>
              <a:rPr lang="zh-CN" altLang="en-US" sz="2400" b="1" dirty="0">
                <a:solidFill>
                  <a:srgbClr val="0000FF"/>
                </a:solidFill>
              </a:rPr>
              <a:t>缺乏短时记忆能力</a:t>
            </a:r>
            <a:endParaRPr lang="en-US" altLang="zh-CN" sz="2400" b="1" dirty="0">
              <a:solidFill>
                <a:srgbClr val="0000FF"/>
              </a:solidFill>
            </a:endParaRPr>
          </a:p>
          <a:p>
            <a:pPr marL="0" indent="0">
              <a:buNone/>
              <a:defRPr/>
            </a:pPr>
            <a:r>
              <a:rPr lang="zh-CN" altLang="en-US" sz="2400" dirty="0"/>
              <a:t>       例如在自然语言理解的许多任务（例如问答系统）中需要一种方法临时存储分隔的片段，正确解释视频中的事件并能回答有关问题需要记住的视频中发生的事件的抽象表示。包括深度学习系统，都不能很好地存储多个时间序列上的记忆。</a:t>
            </a:r>
            <a:endParaRPr lang="en-US" altLang="zh-CN" sz="2400" dirty="0"/>
          </a:p>
          <a:p>
            <a:pPr>
              <a:defRPr/>
            </a:pPr>
            <a:r>
              <a:rPr lang="zh-CN" altLang="en-US" sz="2400" b="1" dirty="0">
                <a:solidFill>
                  <a:srgbClr val="0000FF"/>
                </a:solidFill>
              </a:rPr>
              <a:t>缺乏无监督学习的能力</a:t>
            </a:r>
            <a:endParaRPr lang="en-US" altLang="zh-CN" sz="2400" b="1" dirty="0">
              <a:solidFill>
                <a:srgbClr val="0000FF"/>
              </a:solidFill>
            </a:endParaRPr>
          </a:p>
          <a:p>
            <a:pPr marL="0" indent="0">
              <a:buNone/>
              <a:defRPr/>
            </a:pPr>
            <a:r>
              <a:rPr lang="zh-CN" altLang="en-US" sz="2400" dirty="0"/>
              <a:t>       虽然无监督学习可以帮助特定的深度网络进行“预训练”，但最终绝大部分能够应用于实践的深度学习方法都是使用有监督学习。还没有找到很合适的非监督学习算法，非监督学习在未来存在巨大的研究空间。尤其是对视频的理解。</a:t>
            </a:r>
            <a:endParaRPr lang="en-US" altLang="zh-CN" sz="2400" dirty="0"/>
          </a:p>
          <a:p>
            <a:pPr marL="0" indent="0">
              <a:buNone/>
              <a:defRPr/>
            </a:pPr>
            <a:endParaRPr lang="zh-CN" altLang="en-US" dirty="0" smtClean="0"/>
          </a:p>
        </p:txBody>
      </p:sp>
      <p:sp>
        <p:nvSpPr>
          <p:cNvPr id="10957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D16CC39-283C-4405-A81F-B0C28CA302AA}" type="slidenum">
              <a:rPr kumimoji="0" lang="ja-JP" altLang="en-US" sz="1800">
                <a:solidFill>
                  <a:srgbClr val="A50021"/>
                </a:solidFill>
                <a:latin typeface="Arial" panose="020B0604020202020204" pitchFamily="34" charset="0"/>
                <a:ea typeface="ＭＳ Ｐゴシック" panose="020B0600070205080204" pitchFamily="34" charset="-128"/>
              </a:rPr>
              <a:pPr/>
              <a:t>108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09572" name="标题 1"/>
          <p:cNvSpPr>
            <a:spLocks noGrp="1"/>
          </p:cNvSpPr>
          <p:nvPr>
            <p:ph type="title"/>
          </p:nvPr>
        </p:nvSpPr>
        <p:spPr/>
        <p:txBody>
          <a:bodyPr/>
          <a:lstStyle/>
          <a:p>
            <a:pPr eaLnBrk="1" hangingPunct="1"/>
            <a:r>
              <a:rPr lang="zh-CN" altLang="en-US" b="1" smtClean="0"/>
              <a:t>深度学习的局限性</a:t>
            </a:r>
          </a:p>
        </p:txBody>
      </p:sp>
    </p:spTree>
    <p:extLst>
      <p:ext uri="{BB962C8B-B14F-4D97-AF65-F5344CB8AC3E}">
        <p14:creationId xmlns:p14="http://schemas.microsoft.com/office/powerpoint/2010/main" val="597802768"/>
      </p:ext>
    </p:extLst>
  </p:cSld>
  <p:clrMapOvr>
    <a:masterClrMapping/>
  </p:clrMapOvr>
  <p:transition>
    <p:rand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a:xfrm>
            <a:off x="263352" y="885888"/>
            <a:ext cx="11449272" cy="5639456"/>
          </a:xfrm>
        </p:spPr>
        <p:txBody>
          <a:bodyPr/>
          <a:lstStyle/>
          <a:p>
            <a:pPr>
              <a:defRPr/>
            </a:pPr>
            <a:r>
              <a:rPr lang="zh-CN" altLang="en-US" sz="2400" b="1" dirty="0">
                <a:solidFill>
                  <a:srgbClr val="0000FF"/>
                </a:solidFill>
              </a:rPr>
              <a:t>深度神经网络模型复杂，训练数据多，计算量大。</a:t>
            </a:r>
            <a:r>
              <a:rPr lang="zh-CN" altLang="en-US" sz="2400" dirty="0"/>
              <a:t>语音识别目前通常使用样本量达数十亿，以</a:t>
            </a:r>
            <a:r>
              <a:rPr lang="en-US" altLang="zh-CN" sz="2400" dirty="0"/>
              <a:t>CPU</a:t>
            </a:r>
            <a:r>
              <a:rPr lang="zh-CN" altLang="en-US" sz="2400" dirty="0"/>
              <a:t>单机需要数年才能完成一次训练，用流行的</a:t>
            </a:r>
            <a:r>
              <a:rPr lang="en-US" altLang="zh-CN" sz="2400" dirty="0"/>
              <a:t>GPU</a:t>
            </a:r>
            <a:r>
              <a:rPr lang="zh-CN" altLang="en-US" sz="2400" dirty="0"/>
              <a:t>卡也需要数周才能完成一次训练。</a:t>
            </a:r>
            <a:endParaRPr lang="en-US" altLang="zh-CN" sz="2400" dirty="0"/>
          </a:p>
          <a:p>
            <a:pPr>
              <a:defRPr/>
            </a:pPr>
            <a:r>
              <a:rPr lang="zh-CN" altLang="en-US" sz="2400" b="1" dirty="0">
                <a:solidFill>
                  <a:srgbClr val="0000FF"/>
                </a:solidFill>
              </a:rPr>
              <a:t>如何支持大模型。</a:t>
            </a:r>
            <a:r>
              <a:rPr lang="en-US" altLang="zh-CN" sz="2400" dirty="0" err="1"/>
              <a:t>ImageNet</a:t>
            </a:r>
            <a:r>
              <a:rPr lang="en-US" altLang="zh-CN" sz="2400" dirty="0"/>
              <a:t> 2012</a:t>
            </a:r>
            <a:r>
              <a:rPr lang="zh-CN" altLang="en-US" sz="2400" dirty="0"/>
              <a:t>竞赛冠军的网络占用</a:t>
            </a:r>
            <a:r>
              <a:rPr lang="en-US" altLang="zh-CN" sz="2400" dirty="0"/>
              <a:t>3.99 GB</a:t>
            </a:r>
            <a:r>
              <a:rPr lang="zh-CN" altLang="en-US" sz="2400" dirty="0"/>
              <a:t>的显存，已接近主流</a:t>
            </a:r>
            <a:r>
              <a:rPr lang="en-US" altLang="zh-CN" sz="2400" dirty="0"/>
              <a:t>GPU</a:t>
            </a:r>
            <a:r>
              <a:rPr lang="zh-CN" altLang="en-US" sz="2400" dirty="0"/>
              <a:t>的显存容量，试图增大模型则会超过</a:t>
            </a:r>
            <a:r>
              <a:rPr lang="en-US" altLang="zh-CN" sz="2400" dirty="0"/>
              <a:t>GPU</a:t>
            </a:r>
            <a:r>
              <a:rPr lang="zh-CN" altLang="en-US" sz="2400" dirty="0"/>
              <a:t>显存范围。因此，如何支持更大模型是一个大的挑战。</a:t>
            </a:r>
            <a:endParaRPr lang="en-US" altLang="zh-CN" sz="2400" dirty="0"/>
          </a:p>
          <a:p>
            <a:pPr>
              <a:defRPr/>
            </a:pPr>
            <a:r>
              <a:rPr lang="zh-CN" altLang="en-US" sz="2400" b="1" dirty="0">
                <a:solidFill>
                  <a:srgbClr val="0000FF"/>
                </a:solidFill>
              </a:rPr>
              <a:t>深度神经网络训练收敛难，需要反复多次实验。</a:t>
            </a:r>
            <a:r>
              <a:rPr lang="zh-CN" altLang="en-US" sz="2400" dirty="0"/>
              <a:t>深度神经网络是非线性模型，其代价函数是非凸函数，容易收敛到局部最优解。深度神经网络的数学基础研究不足。虽可以通过</a:t>
            </a:r>
            <a:r>
              <a:rPr lang="en-US" altLang="zh-CN" sz="2400" dirty="0"/>
              <a:t>RBMs</a:t>
            </a:r>
            <a:r>
              <a:rPr lang="zh-CN" altLang="en-US" sz="2400" dirty="0"/>
              <a:t>等生成式建模方法初始化网络模型，但仍然不是彻底的解决方案。</a:t>
            </a:r>
            <a:endParaRPr lang="en-US" altLang="zh-CN" sz="2400" dirty="0"/>
          </a:p>
          <a:p>
            <a:pPr marL="0" indent="0">
              <a:buNone/>
              <a:defRPr/>
            </a:pPr>
            <a:r>
              <a:rPr lang="en-US" altLang="zh-CN" sz="2400" b="1" dirty="0">
                <a:solidFill>
                  <a:srgbClr val="0000FF"/>
                </a:solidFill>
              </a:rPr>
              <a:t>     </a:t>
            </a:r>
            <a:endParaRPr lang="zh-CN" altLang="en-US" sz="2400" b="1" dirty="0">
              <a:solidFill>
                <a:srgbClr val="0000FF"/>
              </a:solidFill>
            </a:endParaRPr>
          </a:p>
        </p:txBody>
      </p:sp>
      <p:sp>
        <p:nvSpPr>
          <p:cNvPr id="11059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883E5E0-F5E3-4024-A592-39870C70C46A}" type="slidenum">
              <a:rPr kumimoji="0" lang="ja-JP" altLang="en-US" sz="1800">
                <a:solidFill>
                  <a:srgbClr val="A50021"/>
                </a:solidFill>
                <a:latin typeface="Arial" panose="020B0604020202020204" pitchFamily="34" charset="0"/>
                <a:ea typeface="ＭＳ Ｐゴシック" panose="020B0600070205080204" pitchFamily="34" charset="-128"/>
              </a:rPr>
              <a:pPr/>
              <a:t>109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0596" name="标题 1"/>
          <p:cNvSpPr>
            <a:spLocks noGrp="1"/>
          </p:cNvSpPr>
          <p:nvPr>
            <p:ph type="title"/>
          </p:nvPr>
        </p:nvSpPr>
        <p:spPr/>
        <p:txBody>
          <a:bodyPr/>
          <a:lstStyle/>
          <a:p>
            <a:pPr eaLnBrk="1" hangingPunct="1"/>
            <a:r>
              <a:rPr lang="zh-CN" altLang="en-US" b="1" smtClean="0"/>
              <a:t>深度学习在应用上的困难</a:t>
            </a:r>
          </a:p>
        </p:txBody>
      </p:sp>
    </p:spTree>
    <p:extLst>
      <p:ext uri="{BB962C8B-B14F-4D97-AF65-F5344CB8AC3E}">
        <p14:creationId xmlns:p14="http://schemas.microsoft.com/office/powerpoint/2010/main" val="2970380806"/>
      </p:ext>
    </p:ext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530B1E-7B8F-4B89-93AA-48206653C7BD}"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2019/10/29</a:t>
            </a:fld>
            <a:endParaRPr kumimoji="0" lang="en-US" altLang="zh-CN" sz="1400">
              <a:latin typeface="Tahoma" panose="020B0604030504040204" pitchFamily="34" charset="0"/>
              <a:ea typeface="宋体" panose="02010600030101010101" pitchFamily="2" charset="-122"/>
            </a:endParaRPr>
          </a:p>
        </p:txBody>
      </p:sp>
      <p:sp>
        <p:nvSpPr>
          <p:cNvPr id="96259"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BCD1EC7-571E-4622-94AB-7DB8FBBF6126}"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11</a:t>
            </a:fld>
            <a:endParaRPr kumimoji="0" lang="en-US" altLang="zh-CN" sz="1400">
              <a:latin typeface="Tahoma" panose="020B0604030504040204" pitchFamily="34" charset="0"/>
              <a:ea typeface="宋体" panose="02010600030101010101" pitchFamily="2" charset="-122"/>
            </a:endParaRPr>
          </a:p>
        </p:txBody>
      </p:sp>
      <p:sp>
        <p:nvSpPr>
          <p:cNvPr id="96260"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rPr>
              <a:t>机器学习系统</a:t>
            </a:r>
            <a:endParaRPr lang="zh-CN" altLang="en-US" sz="3200" dirty="0">
              <a:ea typeface="华文新魏" panose="02010800040101010101" pitchFamily="2" charset="-122"/>
            </a:endParaRPr>
          </a:p>
        </p:txBody>
      </p:sp>
      <p:sp>
        <p:nvSpPr>
          <p:cNvPr id="96262" name="Rectangle 7"/>
          <p:cNvSpPr>
            <a:spLocks noGrp="1" noChangeArrowheads="1"/>
          </p:cNvSpPr>
          <p:nvPr>
            <p:ph type="body" idx="1"/>
          </p:nvPr>
        </p:nvSpPr>
        <p:spPr>
          <a:xfrm>
            <a:off x="839416" y="1124744"/>
            <a:ext cx="10441160" cy="4306888"/>
          </a:xfrm>
          <a:noFill/>
        </p:spPr>
        <p:txBody>
          <a:bodyPr/>
          <a:lstStyle/>
          <a:p>
            <a:pPr eaLnBrk="1" hangingPunct="1"/>
            <a:r>
              <a:rPr lang="zh-CN" altLang="en-US" dirty="0" smtClean="0">
                <a:latin typeface="华文新魏" panose="02010800040101010101" pitchFamily="2" charset="-122"/>
              </a:rPr>
              <a:t>学习环节</a:t>
            </a:r>
          </a:p>
          <a:p>
            <a:pPr eaLnBrk="1" hangingPunct="1">
              <a:buFont typeface="Wingdings" panose="05000000000000000000" pitchFamily="2" charset="2"/>
              <a:buNone/>
            </a:pPr>
            <a:r>
              <a:rPr lang="zh-CN" altLang="en-US" dirty="0" smtClean="0">
                <a:latin typeface="华文新魏" panose="02010800040101010101" pitchFamily="2" charset="-122"/>
              </a:rPr>
              <a:t>    学习环节获得的信息往往是不完全的，学习系统所进行的推理并不完全可靠的，它总结出来的规则可能正确，也可能不正确。这要通过执行环节加以检验。正确的规则能使系统的效能提高，应予以保留；不正确的规则应予修改或从数据库中删除。</a:t>
            </a:r>
          </a:p>
          <a:p>
            <a:pPr eaLnBrk="1" hangingPunct="1">
              <a:buFont typeface="Wingdings" panose="05000000000000000000" pitchFamily="2" charset="2"/>
              <a:buNone/>
            </a:pPr>
            <a:r>
              <a:rPr lang="zh-CN" altLang="en-US" dirty="0" smtClean="0">
                <a:latin typeface="华文新魏" panose="02010800040101010101" pitchFamily="2" charset="-122"/>
              </a:rPr>
              <a:t>    学习环节的目的就是改善执行环节的行为。</a:t>
            </a:r>
          </a:p>
        </p:txBody>
      </p:sp>
    </p:spTree>
    <p:extLst>
      <p:ext uri="{BB962C8B-B14F-4D97-AF65-F5344CB8AC3E}">
        <p14:creationId xmlns:p14="http://schemas.microsoft.com/office/powerpoint/2010/main" val="5906162"/>
      </p:ext>
    </p:extLst>
  </p:cSld>
  <p:clrMapOvr>
    <a:masterClrMapping/>
  </p:clrMapOvr>
  <p:transition>
    <p:rand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自动编码器</a:t>
            </a:r>
            <a:endParaRPr lang="zh-CN" altLang="en-US" dirty="0" smtClean="0">
              <a:latin typeface="Times New Roman" panose="02020603050405020304" pitchFamily="18" charset="0"/>
              <a:cs typeface="Times New Roman" panose="02020603050405020304" pitchFamily="18" charset="0"/>
            </a:endParaRPr>
          </a:p>
        </p:txBody>
      </p:sp>
      <p:sp>
        <p:nvSpPr>
          <p:cNvPr id="111619" name="内容占位符 2"/>
          <p:cNvSpPr>
            <a:spLocks noGrp="1"/>
          </p:cNvSpPr>
          <p:nvPr>
            <p:ph idx="1"/>
          </p:nvPr>
        </p:nvSpPr>
        <p:spPr>
          <a:xfrm>
            <a:off x="839416" y="1214439"/>
            <a:ext cx="5470897" cy="5094287"/>
          </a:xfrm>
        </p:spPr>
        <p:txBody>
          <a:bodyPr/>
          <a:lstStyle/>
          <a:p>
            <a:pPr eaLnBrk="1" hangingPunct="1"/>
            <a:r>
              <a:rPr lang="zh-CN" altLang="en-US" sz="2400" b="1" dirty="0"/>
              <a:t>自动编码器</a:t>
            </a:r>
            <a:r>
              <a:rPr lang="zh-CN" altLang="zh-CN" sz="2400" b="1" dirty="0"/>
              <a:t>（</a:t>
            </a:r>
            <a:r>
              <a:rPr lang="en-US" altLang="zh-CN" sz="2400" b="1" dirty="0"/>
              <a:t>Auto Encoder</a:t>
            </a:r>
            <a:r>
              <a:rPr lang="zh-CN" altLang="zh-CN" sz="2400" b="1" dirty="0"/>
              <a:t>）</a:t>
            </a:r>
            <a:r>
              <a:rPr lang="zh-CN" altLang="en-US" sz="2400" b="1" dirty="0"/>
              <a:t>是一种尽可能</a:t>
            </a:r>
            <a:r>
              <a:rPr lang="zh-CN" altLang="en-US" sz="2400" b="1" dirty="0">
                <a:solidFill>
                  <a:srgbClr val="0000FF"/>
                </a:solidFill>
              </a:rPr>
              <a:t>复现输入信号</a:t>
            </a:r>
            <a:r>
              <a:rPr lang="zh-CN" altLang="en-US" sz="2400" b="1" dirty="0"/>
              <a:t>的神经网络。</a:t>
            </a:r>
            <a:endParaRPr lang="en-US" altLang="zh-CN" sz="2400" b="1" dirty="0"/>
          </a:p>
          <a:p>
            <a:pPr eaLnBrk="1" hangingPunct="1"/>
            <a:r>
              <a:rPr lang="zh-CN" altLang="en-US" sz="2400" b="1" dirty="0"/>
              <a:t>学习函数：</a:t>
            </a:r>
            <a:endParaRPr lang="en-US" altLang="zh-CN" sz="2400" b="1" dirty="0"/>
          </a:p>
          <a:p>
            <a:pPr eaLnBrk="1" hangingPunct="1"/>
            <a:r>
              <a:rPr lang="zh-CN" altLang="en-US" sz="2400" b="1" dirty="0"/>
              <a:t>自动编码器能够</a:t>
            </a:r>
            <a:r>
              <a:rPr lang="zh-CN" altLang="zh-CN" sz="2400" b="1" dirty="0"/>
              <a:t>找到可以代表</a:t>
            </a:r>
            <a:r>
              <a:rPr lang="zh-CN" altLang="zh-CN" sz="2400" b="1" dirty="0">
                <a:solidFill>
                  <a:srgbClr val="0000FF"/>
                </a:solidFill>
              </a:rPr>
              <a:t>原信息的主要成分</a:t>
            </a:r>
            <a:r>
              <a:rPr lang="zh-CN" altLang="en-US" sz="2400" b="1" dirty="0"/>
              <a:t>。</a:t>
            </a:r>
            <a:endParaRPr lang="en-US" altLang="zh-CN" sz="2400" b="1" dirty="0"/>
          </a:p>
          <a:p>
            <a:pPr eaLnBrk="1" hangingPunct="1"/>
            <a:r>
              <a:rPr lang="zh-CN" altLang="en-US" sz="2400" b="1" dirty="0"/>
              <a:t>自动编码器是一种</a:t>
            </a:r>
            <a:r>
              <a:rPr lang="zh-CN" altLang="en-US" sz="2400" b="1" dirty="0">
                <a:solidFill>
                  <a:srgbClr val="0000FF"/>
                </a:solidFill>
              </a:rPr>
              <a:t>非监督学习</a:t>
            </a:r>
            <a:r>
              <a:rPr lang="zh-CN" altLang="en-US" sz="2400" b="1" dirty="0"/>
              <a:t>方法。</a:t>
            </a:r>
          </a:p>
        </p:txBody>
      </p:sp>
      <p:sp>
        <p:nvSpPr>
          <p:cNvPr id="11162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3E9A7E2-5451-4DCB-9014-61B56B0122A5}" type="slidenum">
              <a:rPr kumimoji="0" lang="ja-JP" altLang="en-US" sz="1800">
                <a:solidFill>
                  <a:srgbClr val="A50021"/>
                </a:solidFill>
                <a:latin typeface="Arial" panose="020B0604020202020204" pitchFamily="34" charset="0"/>
                <a:ea typeface="ＭＳ Ｐゴシック" panose="020B0600070205080204" pitchFamily="34" charset="-128"/>
              </a:rPr>
              <a:pPr/>
              <a:t>110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16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1571625"/>
            <a:ext cx="413385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680" y="2348880"/>
            <a:ext cx="1676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9006989"/>
      </p:ext>
    </p:extLst>
  </p:cSld>
  <p:clrMapOvr>
    <a:masterClrMapping/>
  </p:clrMapOvr>
  <p:transition>
    <p:rand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46F6B1B-2484-49AD-8FA3-19B7900666A4}" type="slidenum">
              <a:rPr kumimoji="0" lang="ja-JP" altLang="en-US" sz="1800">
                <a:solidFill>
                  <a:srgbClr val="A50021"/>
                </a:solidFill>
                <a:latin typeface="Arial" panose="020B0604020202020204" pitchFamily="34" charset="0"/>
                <a:ea typeface="ＭＳ Ｐゴシック" panose="020B0600070205080204" pitchFamily="34" charset="-128"/>
              </a:rPr>
              <a:pPr/>
              <a:t>111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2643"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自动编码器</a:t>
            </a:r>
            <a:endParaRPr lang="zh-CN" altLang="en-US" dirty="0" smtClean="0">
              <a:latin typeface="Times New Roman" panose="02020603050405020304" pitchFamily="18" charset="0"/>
              <a:cs typeface="Times New Roman" panose="02020603050405020304" pitchFamily="18" charset="0"/>
            </a:endParaRPr>
          </a:p>
        </p:txBody>
      </p:sp>
      <p:sp>
        <p:nvSpPr>
          <p:cNvPr id="112644" name="内容占位符 2"/>
          <p:cNvSpPr>
            <a:spLocks noGrp="1"/>
          </p:cNvSpPr>
          <p:nvPr>
            <p:ph idx="1"/>
          </p:nvPr>
        </p:nvSpPr>
        <p:spPr>
          <a:xfrm>
            <a:off x="1055440" y="1030998"/>
            <a:ext cx="9144000" cy="642937"/>
          </a:xfrm>
        </p:spPr>
        <p:txBody>
          <a:bodyPr/>
          <a:lstStyle/>
          <a:p>
            <a:pPr eaLnBrk="1" hangingPunct="1"/>
            <a:r>
              <a:rPr lang="zh-CN" altLang="zh-CN" sz="2400" b="1"/>
              <a:t>（</a:t>
            </a:r>
            <a:r>
              <a:rPr lang="en-US" altLang="zh-CN" sz="2400" b="1"/>
              <a:t>1</a:t>
            </a:r>
            <a:r>
              <a:rPr lang="zh-CN" altLang="zh-CN" sz="2400" b="1"/>
              <a:t>）给定无标签数据，用非监督学习</a:t>
            </a:r>
            <a:r>
              <a:rPr lang="zh-CN" altLang="en-US" sz="2400" b="1"/>
              <a:t>来</a:t>
            </a:r>
            <a:r>
              <a:rPr lang="zh-CN" altLang="zh-CN" sz="2400" b="1"/>
              <a:t>学习特征</a:t>
            </a:r>
            <a:r>
              <a:rPr lang="zh-CN" altLang="en-US" sz="2400" b="1"/>
              <a:t>；</a:t>
            </a:r>
          </a:p>
        </p:txBody>
      </p:sp>
      <p:sp>
        <p:nvSpPr>
          <p:cNvPr id="112645"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E38BEBA7-34EC-484F-BC8C-18FE8A97E447}"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111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2646"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2647" name="Object 1"/>
          <p:cNvGraphicFramePr>
            <a:graphicFrameLocks noChangeAspect="1"/>
          </p:cNvGraphicFramePr>
          <p:nvPr/>
        </p:nvGraphicFramePr>
        <p:xfrm>
          <a:off x="1809750" y="1785938"/>
          <a:ext cx="8453438" cy="1714500"/>
        </p:xfrm>
        <a:graphic>
          <a:graphicData uri="http://schemas.openxmlformats.org/presentationml/2006/ole">
            <mc:AlternateContent xmlns:mc="http://schemas.openxmlformats.org/markup-compatibility/2006">
              <mc:Choice xmlns:v="urn:schemas-microsoft-com:vml" Requires="v">
                <p:oleObj spid="_x0000_s136244" r:id="rId3" imgW="5405296" imgH="1093771" progId="Visio.Drawing.11">
                  <p:embed/>
                </p:oleObj>
              </mc:Choice>
              <mc:Fallback>
                <p:oleObj r:id="rId3" imgW="5405296" imgH="109377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785938"/>
                        <a:ext cx="845343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内容占位符 2"/>
          <p:cNvSpPr txBox="1">
            <a:spLocks/>
          </p:cNvSpPr>
          <p:nvPr/>
        </p:nvSpPr>
        <p:spPr bwMode="auto">
          <a:xfrm>
            <a:off x="1051031" y="3741739"/>
            <a:ext cx="9144000" cy="714375"/>
          </a:xfrm>
          <a:prstGeom prst="rect">
            <a:avLst/>
          </a:prstGeom>
          <a:noFill/>
          <a:ln w="9525">
            <a:noFill/>
            <a:miter lim="800000"/>
            <a:headEnd/>
            <a:tailEnd/>
          </a:ln>
        </p:spPr>
        <p:txBody>
          <a:bodyPr/>
          <a:lstStyle/>
          <a:p>
            <a:pPr marL="469900" indent="-469900" eaLnBrk="1" hangingPunct="1">
              <a:lnSpc>
                <a:spcPct val="120000"/>
              </a:lnSpc>
              <a:spcBef>
                <a:spcPct val="40000"/>
              </a:spcBef>
              <a:buClr>
                <a:schemeClr val="accent2"/>
              </a:buClr>
              <a:buBlip>
                <a:blip r:embed="rId5"/>
              </a:buBlip>
              <a:defRPr/>
            </a:pPr>
            <a:r>
              <a:rPr kumimoji="0" lang="zh-CN" altLang="en-US" b="1" kern="0" dirty="0">
                <a:latin typeface="+mn-lt"/>
                <a:ea typeface="+mn-ea"/>
              </a:rPr>
              <a:t>（</a:t>
            </a:r>
            <a:r>
              <a:rPr kumimoji="0" lang="en-US" altLang="zh-CN" b="1" kern="0" dirty="0">
                <a:latin typeface="+mn-lt"/>
                <a:ea typeface="+mn-ea"/>
              </a:rPr>
              <a:t>2</a:t>
            </a:r>
            <a:r>
              <a:rPr kumimoji="0" lang="zh-CN" altLang="en-US" b="1" kern="0" dirty="0">
                <a:latin typeface="+mn-lt"/>
                <a:ea typeface="+mn-ea"/>
              </a:rPr>
              <a:t>）通过编码器产生特征，然后逐层训练下一层；</a:t>
            </a:r>
          </a:p>
        </p:txBody>
      </p:sp>
      <p:sp>
        <p:nvSpPr>
          <p:cNvPr id="112649"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2650" name="Object 3"/>
          <p:cNvGraphicFramePr>
            <a:graphicFrameLocks noChangeAspect="1"/>
          </p:cNvGraphicFramePr>
          <p:nvPr/>
        </p:nvGraphicFramePr>
        <p:xfrm>
          <a:off x="2738438" y="4362450"/>
          <a:ext cx="6286500" cy="2495550"/>
        </p:xfrm>
        <a:graphic>
          <a:graphicData uri="http://schemas.openxmlformats.org/presentationml/2006/ole">
            <mc:AlternateContent xmlns:mc="http://schemas.openxmlformats.org/markup-compatibility/2006">
              <mc:Choice xmlns:v="urn:schemas-microsoft-com:vml" Requires="v">
                <p:oleObj spid="_x0000_s136245" r:id="rId6" imgW="5392339" imgH="1898173" progId="Visio.Drawing.11">
                  <p:embed/>
                </p:oleObj>
              </mc:Choice>
              <mc:Fallback>
                <p:oleObj r:id="rId6" imgW="5392339" imgH="1898173"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8438" y="4362450"/>
                        <a:ext cx="628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97247801"/>
      </p:ext>
    </p:extLst>
  </p:cSld>
  <p:clrMapOvr>
    <a:masterClrMapping/>
  </p:clrMapOvr>
  <p:transition>
    <p:rand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自动编码器</a:t>
            </a:r>
            <a:endParaRPr lang="zh-CN" altLang="en-US" dirty="0" smtClean="0">
              <a:latin typeface="Times New Roman" panose="02020603050405020304" pitchFamily="18" charset="0"/>
              <a:cs typeface="Times New Roman" panose="02020603050405020304" pitchFamily="18" charset="0"/>
            </a:endParaRPr>
          </a:p>
        </p:txBody>
      </p:sp>
      <p:sp>
        <p:nvSpPr>
          <p:cNvPr id="109571" name="内容占位符 2"/>
          <p:cNvSpPr>
            <a:spLocks noGrp="1"/>
          </p:cNvSpPr>
          <p:nvPr>
            <p:ph idx="1"/>
          </p:nvPr>
        </p:nvSpPr>
        <p:spPr>
          <a:xfrm>
            <a:off x="623392" y="838201"/>
            <a:ext cx="10729192" cy="5400675"/>
          </a:xfrm>
        </p:spPr>
        <p:txBody>
          <a:bodyPr/>
          <a:lstStyle/>
          <a:p>
            <a:pPr eaLnBrk="1" hangingPunct="1">
              <a:defRPr/>
            </a:pPr>
            <a:r>
              <a:rPr lang="zh-CN" altLang="en-US" sz="2400" b="1" dirty="0"/>
              <a:t>（</a:t>
            </a:r>
            <a:r>
              <a:rPr lang="en-US" altLang="zh-CN" sz="2400" b="1" dirty="0"/>
              <a:t>3</a:t>
            </a:r>
            <a:r>
              <a:rPr lang="zh-CN" altLang="en-US" sz="2400" b="1" dirty="0"/>
              <a:t>）有监督微调</a:t>
            </a:r>
            <a:endParaRPr lang="en-US" altLang="zh-CN" sz="2400" b="1" dirty="0"/>
          </a:p>
          <a:p>
            <a:pPr eaLnBrk="1" hangingPunct="1">
              <a:defRPr/>
            </a:pPr>
            <a:endParaRPr lang="en-US" altLang="zh-CN" sz="2400" b="1" dirty="0"/>
          </a:p>
          <a:p>
            <a:pPr eaLnBrk="1" hangingPunct="1">
              <a:defRPr/>
            </a:pPr>
            <a:endParaRPr lang="en-US" altLang="zh-CN" sz="2400" b="1" dirty="0"/>
          </a:p>
          <a:p>
            <a:pPr marL="0" indent="0" eaLnBrk="1" hangingPunct="1">
              <a:buNone/>
              <a:defRPr/>
            </a:pPr>
            <a:endParaRPr lang="en-US" altLang="zh-CN" sz="2400" b="1" dirty="0"/>
          </a:p>
          <a:p>
            <a:pPr marL="0" indent="0" eaLnBrk="1" hangingPunct="1">
              <a:buNone/>
              <a:defRPr/>
            </a:pPr>
            <a:endParaRPr lang="en-US" altLang="zh-CN" sz="2400" b="1" dirty="0"/>
          </a:p>
          <a:p>
            <a:pPr eaLnBrk="1" hangingPunct="1">
              <a:defRPr/>
            </a:pPr>
            <a:r>
              <a:rPr lang="zh-CN" altLang="en-US" sz="2400" b="1" dirty="0"/>
              <a:t>经过（</a:t>
            </a:r>
            <a:r>
              <a:rPr lang="en-US" altLang="zh-CN" sz="2400" b="1" dirty="0"/>
              <a:t>1</a:t>
            </a:r>
            <a:r>
              <a:rPr lang="zh-CN" altLang="en-US" sz="2400" b="1" dirty="0"/>
              <a:t>）</a:t>
            </a:r>
            <a:r>
              <a:rPr lang="en-US" altLang="zh-CN" sz="2400" b="1" dirty="0"/>
              <a:t>-</a:t>
            </a:r>
            <a:r>
              <a:rPr lang="zh-CN" altLang="en-US" sz="2400" b="1" dirty="0"/>
              <a:t>（</a:t>
            </a:r>
            <a:r>
              <a:rPr lang="en-US" altLang="zh-CN" sz="2400" b="1" dirty="0"/>
              <a:t>3</a:t>
            </a:r>
            <a:r>
              <a:rPr lang="zh-CN" altLang="en-US" sz="2400" b="1" dirty="0"/>
              <a:t>），自动编码器能够获得代表输入的特征，这个特征可以最大程度上代表原输入信号。为了实现分类，需要在最后一个编码器的后面</a:t>
            </a:r>
            <a:r>
              <a:rPr lang="zh-CN" altLang="en-US" sz="2400" b="1" dirty="0">
                <a:solidFill>
                  <a:srgbClr val="FF0000"/>
                </a:solidFill>
              </a:rPr>
              <a:t>添加一个分类器</a:t>
            </a:r>
            <a:r>
              <a:rPr lang="zh-CN" altLang="en-US" sz="2400" b="1" dirty="0"/>
              <a:t>（</a:t>
            </a:r>
            <a:r>
              <a:rPr kumimoji="1" lang="zh-CN" altLang="zh-CN" sz="2400" b="1" kern="1200" dirty="0">
                <a:latin typeface="Times New Roman" pitchFamily="18" charset="0"/>
              </a:rPr>
              <a:t>例如</a:t>
            </a:r>
            <a:r>
              <a:rPr kumimoji="1" lang="en-US" altLang="zh-CN" sz="2400" b="1" kern="1200" dirty="0">
                <a:latin typeface="Times New Roman" pitchFamily="18" charset="0"/>
              </a:rPr>
              <a:t>BP</a:t>
            </a:r>
            <a:r>
              <a:rPr kumimoji="1" lang="zh-CN" altLang="zh-CN" sz="2400" b="1" kern="1200" dirty="0">
                <a:latin typeface="Times New Roman" pitchFamily="18" charset="0"/>
              </a:rPr>
              <a:t>神经网络、</a:t>
            </a:r>
            <a:r>
              <a:rPr kumimoji="1" lang="en-US" altLang="zh-CN" sz="2400" b="1" kern="1200" dirty="0">
                <a:latin typeface="Times New Roman" pitchFamily="18" charset="0"/>
              </a:rPr>
              <a:t>SVM</a:t>
            </a:r>
            <a:r>
              <a:rPr kumimoji="1" lang="zh-CN" altLang="zh-CN" sz="2400" b="1" kern="1200" dirty="0">
                <a:latin typeface="Times New Roman" pitchFamily="18" charset="0"/>
              </a:rPr>
              <a:t>等</a:t>
            </a:r>
            <a:r>
              <a:rPr lang="zh-CN" altLang="en-US" sz="2400" b="1" dirty="0"/>
              <a:t>），然后通过</a:t>
            </a:r>
            <a:r>
              <a:rPr kumimoji="1" lang="zh-CN" altLang="zh-CN" sz="2400" b="1" kern="1200" dirty="0">
                <a:latin typeface="Times New Roman" pitchFamily="18" charset="0"/>
              </a:rPr>
              <a:t>监督训练方法（梯度下降法）去训练这个分类器。</a:t>
            </a:r>
            <a:endParaRPr lang="zh-CN" altLang="en-US" sz="2400" b="1" dirty="0"/>
          </a:p>
          <a:p>
            <a:pPr eaLnBrk="1" hangingPunct="1">
              <a:defRPr/>
            </a:pPr>
            <a:endParaRPr lang="en-US" altLang="zh-CN" sz="2400" b="1" dirty="0"/>
          </a:p>
          <a:p>
            <a:pPr marL="0" indent="0" eaLnBrk="1" hangingPunct="1">
              <a:buNone/>
              <a:defRPr/>
            </a:pPr>
            <a:endParaRPr lang="zh-CN" altLang="en-US" sz="2400" b="1" dirty="0"/>
          </a:p>
        </p:txBody>
      </p:sp>
      <p:sp>
        <p:nvSpPr>
          <p:cNvPr id="11366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4F21D93-0E0E-4F4E-87AC-B10C6AFAB1FA}" type="slidenum">
              <a:rPr kumimoji="0" lang="ja-JP" altLang="en-US" sz="1800">
                <a:solidFill>
                  <a:srgbClr val="A50021"/>
                </a:solidFill>
                <a:latin typeface="Arial" panose="020B0604020202020204" pitchFamily="34" charset="0"/>
                <a:ea typeface="ＭＳ Ｐゴシック" panose="020B0600070205080204" pitchFamily="34" charset="-128"/>
              </a:rPr>
              <a:pPr/>
              <a:t>112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36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4" y="1571626"/>
            <a:ext cx="8643937"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618464"/>
      </p:ext>
    </p:extLst>
  </p:cSld>
  <p:clrMapOvr>
    <a:masterClrMapping/>
  </p:clrMapOvr>
  <p:transition>
    <p:rand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自动编码器</a:t>
            </a:r>
            <a:r>
              <a:rPr lang="zh-CN" altLang="en-US" b="1" dirty="0" smtClean="0">
                <a:latin typeface="Times New Roman" panose="02020603050405020304" pitchFamily="18" charset="0"/>
                <a:cs typeface="Times New Roman" panose="02020603050405020304" pitchFamily="18" charset="0"/>
              </a:rPr>
              <a:t>的变体</a:t>
            </a:r>
            <a:endParaRPr lang="zh-CN" altLang="en-US" dirty="0" smtClean="0">
              <a:latin typeface="Times New Roman" panose="02020603050405020304" pitchFamily="18" charset="0"/>
              <a:cs typeface="Times New Roman" panose="02020603050405020304" pitchFamily="18" charset="0"/>
            </a:endParaRPr>
          </a:p>
        </p:txBody>
      </p:sp>
      <p:sp>
        <p:nvSpPr>
          <p:cNvPr id="109571" name="内容占位符 2"/>
          <p:cNvSpPr>
            <a:spLocks noGrp="1"/>
          </p:cNvSpPr>
          <p:nvPr>
            <p:ph idx="1"/>
          </p:nvPr>
        </p:nvSpPr>
        <p:spPr>
          <a:xfrm>
            <a:off x="551384" y="838201"/>
            <a:ext cx="10801200" cy="5400675"/>
          </a:xfrm>
        </p:spPr>
        <p:txBody>
          <a:bodyPr/>
          <a:lstStyle/>
          <a:p>
            <a:pPr eaLnBrk="1" hangingPunct="1">
              <a:defRPr/>
            </a:pPr>
            <a:r>
              <a:rPr lang="en-US" altLang="zh-CN" sz="2400" b="1" dirty="0"/>
              <a:t>1. </a:t>
            </a:r>
            <a:r>
              <a:rPr lang="zh-CN" altLang="en-US" sz="2400" b="1" dirty="0"/>
              <a:t>稀疏自动编码器</a:t>
            </a:r>
            <a:endParaRPr lang="en-US" altLang="zh-CN" sz="2400" b="1" dirty="0"/>
          </a:p>
          <a:p>
            <a:pPr lvl="1" eaLnBrk="1" hangingPunct="1">
              <a:buClr>
                <a:srgbClr val="0000FF"/>
              </a:buClr>
              <a:buFont typeface="Wingdings" panose="05000000000000000000" pitchFamily="2" charset="2"/>
              <a:buChar char="ü"/>
              <a:defRPr/>
            </a:pPr>
            <a:r>
              <a:rPr lang="zh-CN" altLang="en-US" sz="2200" b="1" dirty="0"/>
              <a:t>稀疏自动编码器（</a:t>
            </a:r>
            <a:r>
              <a:rPr lang="en-US" altLang="zh-CN" sz="2200" b="1" dirty="0"/>
              <a:t>Sparse Auto Encoder</a:t>
            </a:r>
            <a:r>
              <a:rPr lang="zh-CN" altLang="en-US" sz="2200" b="1" dirty="0"/>
              <a:t>）是</a:t>
            </a:r>
            <a:r>
              <a:rPr lang="zh-CN" altLang="zh-CN" sz="2200" b="1" dirty="0"/>
              <a:t>在自动编码器的基础上</a:t>
            </a:r>
            <a:r>
              <a:rPr lang="zh-CN" altLang="zh-CN" sz="2200" b="1" dirty="0">
                <a:solidFill>
                  <a:srgbClr val="C00000"/>
                </a:solidFill>
              </a:rPr>
              <a:t>加上</a:t>
            </a:r>
            <a:r>
              <a:rPr lang="zh-CN" altLang="en-US" sz="2200" b="1" dirty="0">
                <a:solidFill>
                  <a:srgbClr val="C00000"/>
                </a:solidFill>
              </a:rPr>
              <a:t>稀疏性约束</a:t>
            </a:r>
            <a:r>
              <a:rPr lang="zh-CN" altLang="en-US" sz="2200" b="1" dirty="0"/>
              <a:t>，</a:t>
            </a:r>
            <a:r>
              <a:rPr lang="zh-CN" altLang="zh-CN" sz="2200" b="1" dirty="0"/>
              <a:t>即约束每一层中的大部分节点都要为</a:t>
            </a:r>
            <a:r>
              <a:rPr lang="en-US" altLang="zh-CN" sz="2200" b="1" dirty="0"/>
              <a:t>0</a:t>
            </a:r>
            <a:r>
              <a:rPr lang="zh-CN" altLang="zh-CN" sz="2200" b="1" dirty="0"/>
              <a:t>，只有少数不为</a:t>
            </a:r>
            <a:r>
              <a:rPr lang="en-US" altLang="zh-CN" sz="2200" b="1" dirty="0"/>
              <a:t>0</a:t>
            </a:r>
            <a:r>
              <a:rPr lang="zh-CN" altLang="en-US" sz="2200" b="1" dirty="0"/>
              <a:t>。</a:t>
            </a:r>
            <a:endParaRPr lang="en-US" altLang="zh-CN" sz="2200" b="1" dirty="0"/>
          </a:p>
          <a:p>
            <a:pPr eaLnBrk="1" hangingPunct="1">
              <a:defRPr/>
            </a:pPr>
            <a:endParaRPr lang="en-US" altLang="zh-CN" sz="2400" b="1" dirty="0"/>
          </a:p>
          <a:p>
            <a:pPr eaLnBrk="1" hangingPunct="1">
              <a:defRPr/>
            </a:pPr>
            <a:endParaRPr lang="en-US" altLang="zh-CN" sz="24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t>限制每一次得到的特征表达尽量稀疏，这样就可以简洁的表示原信息的主要成分。</a:t>
            </a:r>
            <a:endParaRPr lang="en-US" altLang="zh-CN" sz="2200" b="1" dirty="0"/>
          </a:p>
          <a:p>
            <a:pPr marL="0" indent="0" eaLnBrk="1" hangingPunct="1">
              <a:buNone/>
              <a:defRPr/>
            </a:pPr>
            <a:endParaRPr lang="zh-CN" altLang="en-US" sz="2400" b="1" dirty="0"/>
          </a:p>
        </p:txBody>
      </p:sp>
      <p:sp>
        <p:nvSpPr>
          <p:cNvPr id="11469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D4EA99D-B4D8-4DA7-8E36-49BBD2D6AB82}" type="slidenum">
              <a:rPr kumimoji="0" lang="ja-JP" altLang="en-US" sz="1800">
                <a:solidFill>
                  <a:srgbClr val="A50021"/>
                </a:solidFill>
                <a:latin typeface="Arial" panose="020B0604020202020204" pitchFamily="34" charset="0"/>
                <a:ea typeface="ＭＳ Ｐゴシック" panose="020B0600070205080204" pitchFamily="34" charset="-128"/>
              </a:rPr>
              <a:pPr/>
              <a:t>113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4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900" y="2195726"/>
            <a:ext cx="62293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椭圆 1"/>
          <p:cNvSpPr>
            <a:spLocks noChangeArrowheads="1"/>
          </p:cNvSpPr>
          <p:nvPr/>
        </p:nvSpPr>
        <p:spPr bwMode="auto">
          <a:xfrm>
            <a:off x="5159375" y="3005351"/>
            <a:ext cx="1008063" cy="504825"/>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1146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606926"/>
            <a:ext cx="31623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6" name="组合 2"/>
          <p:cNvGrpSpPr>
            <a:grpSpLocks/>
          </p:cNvGrpSpPr>
          <p:nvPr/>
        </p:nvGrpSpPr>
        <p:grpSpPr bwMode="auto">
          <a:xfrm>
            <a:off x="2424113" y="4797425"/>
            <a:ext cx="3573462" cy="1944688"/>
            <a:chOff x="539552" y="4337183"/>
            <a:chExt cx="3934594" cy="2332177"/>
          </a:xfrm>
        </p:grpSpPr>
        <p:pic>
          <p:nvPicPr>
            <p:cNvPr id="11469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337183"/>
              <a:ext cx="3934594" cy="227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8" name="椭圆 9"/>
            <p:cNvSpPr>
              <a:spLocks noChangeArrowheads="1"/>
            </p:cNvSpPr>
            <p:nvPr/>
          </p:nvSpPr>
          <p:spPr bwMode="auto">
            <a:xfrm>
              <a:off x="1835696"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699" name="椭圆 10"/>
            <p:cNvSpPr>
              <a:spLocks noChangeArrowheads="1"/>
            </p:cNvSpPr>
            <p:nvPr/>
          </p:nvSpPr>
          <p:spPr bwMode="auto">
            <a:xfrm>
              <a:off x="2555776"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700" name="椭圆 11"/>
            <p:cNvSpPr>
              <a:spLocks noChangeArrowheads="1"/>
            </p:cNvSpPr>
            <p:nvPr/>
          </p:nvSpPr>
          <p:spPr bwMode="auto">
            <a:xfrm>
              <a:off x="3203848"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3895186774"/>
      </p:ext>
    </p:extLst>
  </p:cSld>
  <p:clrMapOvr>
    <a:masterClrMapping/>
  </p:clrMapOvr>
  <p:transition>
    <p:rand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自动编码器</a:t>
            </a:r>
            <a:r>
              <a:rPr lang="zh-CN" altLang="en-US" b="1" dirty="0" smtClean="0">
                <a:latin typeface="Times New Roman" panose="02020603050405020304" pitchFamily="18" charset="0"/>
                <a:cs typeface="Times New Roman" panose="02020603050405020304" pitchFamily="18" charset="0"/>
              </a:rPr>
              <a:t>的变体</a:t>
            </a:r>
            <a:endParaRPr lang="zh-CN" altLang="en-US" dirty="0" smtClean="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eaLnBrk="1" hangingPunct="1">
              <a:defRPr/>
            </a:pPr>
            <a:r>
              <a:rPr lang="en-US" altLang="zh-CN" b="1" dirty="0" smtClean="0"/>
              <a:t>2. </a:t>
            </a:r>
            <a:r>
              <a:rPr lang="zh-CN" altLang="zh-CN" b="1" dirty="0" smtClean="0"/>
              <a:t>降</a:t>
            </a:r>
            <a:r>
              <a:rPr lang="zh-CN" altLang="zh-CN" b="1" dirty="0"/>
              <a:t>噪自动编码</a:t>
            </a:r>
            <a:r>
              <a:rPr lang="zh-CN" altLang="zh-CN" b="1" dirty="0" smtClean="0"/>
              <a:t>器</a:t>
            </a:r>
            <a:endParaRPr lang="en-US" altLang="zh-CN" b="1" dirty="0" smtClean="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t>降噪自动编码器（</a:t>
            </a:r>
            <a:r>
              <a:rPr lang="en-US" altLang="zh-CN" sz="2200" b="1" dirty="0" err="1"/>
              <a:t>Denoising</a:t>
            </a:r>
            <a:r>
              <a:rPr lang="en-US" altLang="zh-CN" sz="2200" b="1" dirty="0"/>
              <a:t> </a:t>
            </a:r>
            <a:r>
              <a:rPr lang="en-US" altLang="zh-CN" sz="2200" b="1" dirty="0" err="1"/>
              <a:t>AutoEncoders</a:t>
            </a:r>
            <a:r>
              <a:rPr lang="zh-CN" altLang="en-US" sz="2200" b="1" dirty="0"/>
              <a:t>，</a:t>
            </a:r>
            <a:r>
              <a:rPr lang="en-US" altLang="zh-CN" sz="2200" b="1" dirty="0"/>
              <a:t>DAs</a:t>
            </a:r>
            <a:r>
              <a:rPr lang="zh-CN" altLang="en-US" sz="2200" b="1" dirty="0"/>
              <a:t>）是在自动编码器的基础上，</a:t>
            </a:r>
            <a:r>
              <a:rPr lang="zh-CN" altLang="en-US" sz="2200" b="1" dirty="0">
                <a:solidFill>
                  <a:srgbClr val="C00000"/>
                </a:solidFill>
              </a:rPr>
              <a:t>在训练数据中加入噪声</a:t>
            </a:r>
            <a:r>
              <a:rPr lang="zh-CN" altLang="en-US" sz="2200" b="1" dirty="0"/>
              <a:t>，让自动编码器学习去除这种噪声而获得实际输入。</a:t>
            </a: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t>这就迫使编码器去学习输入信号的更加鲁棒的表达，这也是它的泛化能力比一般编码器强的原因。</a:t>
            </a:r>
            <a:endParaRPr lang="en-US" altLang="zh-CN" sz="2200" b="1" dirty="0"/>
          </a:p>
          <a:p>
            <a:pPr marL="0" indent="0">
              <a:buNone/>
              <a:defRPr/>
            </a:pPr>
            <a:endParaRPr lang="zh-CN" altLang="en-US" dirty="0"/>
          </a:p>
        </p:txBody>
      </p:sp>
      <p:sp>
        <p:nvSpPr>
          <p:cNvPr id="1157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A5F82D8-2681-4A56-85FC-C6821C04DCE3}" type="slidenum">
              <a:rPr kumimoji="0" lang="ja-JP" altLang="en-US" sz="1800">
                <a:solidFill>
                  <a:srgbClr val="A50021"/>
                </a:solidFill>
                <a:latin typeface="Arial" panose="020B0604020202020204" pitchFamily="34" charset="0"/>
                <a:ea typeface="ＭＳ Ｐゴシック" panose="020B0600070205080204" pitchFamily="34" charset="-128"/>
              </a:rPr>
              <a:pPr/>
              <a:t>114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57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464" y="3238501"/>
            <a:ext cx="5553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747938"/>
      </p:ext>
    </p:extLst>
  </p:cSld>
  <p:clrMapOvr>
    <a:masterClrMapping/>
  </p:clrMapOvr>
  <p:transition>
    <p:rand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受限玻尔兹曼机</a:t>
            </a:r>
            <a:endParaRPr lang="zh-CN" altLang="en-US" dirty="0" smtClean="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a:defRPr/>
            </a:pPr>
            <a:r>
              <a:rPr lang="zh-CN" altLang="en-US" sz="2400" b="1" dirty="0">
                <a:solidFill>
                  <a:srgbClr val="0000FF"/>
                </a:solidFill>
              </a:rPr>
              <a:t>定义：</a:t>
            </a:r>
            <a:r>
              <a:rPr lang="zh-CN" altLang="en-US" sz="2400" b="1" dirty="0"/>
              <a:t>假设有一个二分图，同层节点之间没有连接，一层是可视层，即输入数据层</a:t>
            </a:r>
            <a:r>
              <a:rPr lang="en-US" altLang="zh-CN" sz="2400" b="1" dirty="0"/>
              <a:t>(v)</a:t>
            </a:r>
            <a:r>
              <a:rPr lang="zh-CN" altLang="en-US" sz="2400" b="1" dirty="0"/>
              <a:t>，一层是隐藏层</a:t>
            </a:r>
            <a:r>
              <a:rPr lang="en-US" altLang="zh-CN" sz="2400" b="1" dirty="0"/>
              <a:t>(h)</a:t>
            </a:r>
            <a:r>
              <a:rPr lang="zh-CN" altLang="en-US" sz="2400" b="1" dirty="0"/>
              <a:t>，如果假设所有的节点都是随机二值（ </a:t>
            </a:r>
            <a:r>
              <a:rPr lang="en-US" altLang="zh-CN" sz="2400" b="1" dirty="0"/>
              <a:t>0</a:t>
            </a:r>
            <a:r>
              <a:rPr lang="zh-CN" altLang="en-US" sz="2400" b="1" dirty="0"/>
              <a:t>，</a:t>
            </a:r>
            <a:r>
              <a:rPr lang="en-US" altLang="zh-CN" sz="2400" b="1" dirty="0"/>
              <a:t>1</a:t>
            </a:r>
            <a:r>
              <a:rPr lang="zh-CN" altLang="en-US" sz="2400" b="1" dirty="0"/>
              <a:t>）变量节点，同时假设全概率分布</a:t>
            </a:r>
            <a:r>
              <a:rPr lang="en-US" altLang="zh-CN" sz="2400" b="1" dirty="0"/>
              <a:t>p(</a:t>
            </a:r>
            <a:r>
              <a:rPr lang="en-US" altLang="zh-CN" sz="2400" b="1" dirty="0" err="1"/>
              <a:t>v,h</a:t>
            </a:r>
            <a:r>
              <a:rPr lang="en-US" altLang="zh-CN" sz="2400" b="1" dirty="0"/>
              <a:t>)</a:t>
            </a:r>
            <a:r>
              <a:rPr lang="zh-CN" altLang="en-US" sz="2400" b="1" dirty="0"/>
              <a:t>满足</a:t>
            </a:r>
            <a:r>
              <a:rPr lang="en-US" altLang="zh-CN" sz="2400" b="1" dirty="0"/>
              <a:t>Boltzmann </a:t>
            </a:r>
            <a:r>
              <a:rPr lang="zh-CN" altLang="en-US" sz="2400" b="1" dirty="0"/>
              <a:t>分布，我们称这个模型是</a:t>
            </a:r>
            <a:r>
              <a:rPr lang="zh-CN" altLang="zh-CN" sz="2400" b="1" dirty="0">
                <a:latin typeface="Times New Roman" pitchFamily="18" charset="0"/>
                <a:cs typeface="Times New Roman" pitchFamily="18" charset="0"/>
              </a:rPr>
              <a:t>受限玻尔兹曼机</a:t>
            </a:r>
            <a:r>
              <a:rPr lang="en-US" altLang="zh-CN" sz="2400" b="1" dirty="0"/>
              <a:t>(Restricted Boltzmann Machine, RBM)</a:t>
            </a:r>
            <a:r>
              <a:rPr lang="zh-CN" altLang="en-US" sz="2400" b="1" dirty="0"/>
              <a:t>。</a:t>
            </a:r>
            <a:endParaRPr lang="en-US" altLang="zh-CN" sz="2400" b="1" dirty="0"/>
          </a:p>
          <a:p>
            <a:pPr>
              <a:defRPr/>
            </a:pPr>
            <a:endParaRPr lang="en-US" altLang="zh-CN" sz="2400" b="1" dirty="0"/>
          </a:p>
          <a:p>
            <a:pPr>
              <a:defRPr/>
            </a:pPr>
            <a:endParaRPr lang="en-US" altLang="zh-CN" sz="2400" b="1" dirty="0"/>
          </a:p>
          <a:p>
            <a:pPr>
              <a:defRPr/>
            </a:pPr>
            <a:endParaRPr lang="en-US" altLang="zh-CN" sz="2400" b="1" dirty="0"/>
          </a:p>
          <a:p>
            <a:pPr>
              <a:defRPr/>
            </a:pPr>
            <a:endParaRPr lang="en-US" altLang="zh-CN" sz="2400" b="1" dirty="0"/>
          </a:p>
          <a:p>
            <a:pPr>
              <a:defRPr/>
            </a:pPr>
            <a:endParaRPr lang="en-US" altLang="zh-CN" sz="2400" b="1" dirty="0"/>
          </a:p>
          <a:p>
            <a:pPr>
              <a:defRPr/>
            </a:pPr>
            <a:endParaRPr lang="zh-CN" altLang="en-US" sz="2400" b="1" dirty="0"/>
          </a:p>
          <a:p>
            <a:pPr marL="0" indent="0">
              <a:buNone/>
              <a:defRPr/>
            </a:pPr>
            <a:endParaRPr lang="zh-CN" altLang="en-US" dirty="0"/>
          </a:p>
        </p:txBody>
      </p:sp>
      <p:sp>
        <p:nvSpPr>
          <p:cNvPr id="11674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73CA8D5-4045-4FDB-9CCF-A9E4C71E9D52}" type="slidenum">
              <a:rPr kumimoji="0" lang="ja-JP" altLang="en-US" sz="1800">
                <a:solidFill>
                  <a:srgbClr val="A50021"/>
                </a:solidFill>
                <a:latin typeface="Arial" panose="020B0604020202020204" pitchFamily="34" charset="0"/>
                <a:ea typeface="ＭＳ Ｐゴシック" panose="020B0600070205080204" pitchFamily="34" charset="-128"/>
              </a:rPr>
              <a:pPr/>
              <a:t>115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67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726" y="3360738"/>
            <a:ext cx="35020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3619389"/>
      </p:ext>
    </p:extLst>
  </p:cSld>
  <p:clrMapOvr>
    <a:masterClrMapping/>
  </p:clrMapOvr>
  <p:transition>
    <p:rand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受限玻尔兹曼机</a:t>
            </a:r>
            <a:endParaRPr lang="zh-CN" altLang="en-US" dirty="0" smtClean="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34434" y="908051"/>
            <a:ext cx="11666222" cy="5400675"/>
          </a:xfrm>
        </p:spPr>
        <p:txBody>
          <a:bodyPr/>
          <a:lstStyle/>
          <a:p>
            <a:pPr>
              <a:defRPr/>
            </a:pPr>
            <a:r>
              <a:rPr lang="en-US" altLang="zh-CN" b="1" dirty="0" smtClean="0">
                <a:solidFill>
                  <a:srgbClr val="0000FF"/>
                </a:solidFill>
              </a:rPr>
              <a:t>1.</a:t>
            </a:r>
            <a:r>
              <a:rPr lang="zh-CN" altLang="en-US" b="1" dirty="0" smtClean="0">
                <a:solidFill>
                  <a:srgbClr val="0000FF"/>
                </a:solidFill>
              </a:rPr>
              <a:t>能量模型和概率分布</a:t>
            </a:r>
            <a:endParaRPr lang="en-US" altLang="zh-CN" b="1" dirty="0" smtClean="0">
              <a:solidFill>
                <a:srgbClr val="0000FF"/>
              </a:solidFill>
            </a:endParaRPr>
          </a:p>
          <a:p>
            <a:pPr lvl="1">
              <a:buClr>
                <a:srgbClr val="0000FF"/>
              </a:buClr>
              <a:buFont typeface="Wingdings" panose="05000000000000000000" pitchFamily="2" charset="2"/>
              <a:buChar char="ü"/>
              <a:defRPr/>
            </a:pPr>
            <a:r>
              <a:rPr lang="zh-CN" altLang="zh-CN" dirty="0">
                <a:solidFill>
                  <a:schemeClr val="tx1"/>
                </a:solidFill>
              </a:rPr>
              <a:t>能量函数是描述整个系统状态的一种测度。系统越有序或者概率分布越集中，系统的能量越小</a:t>
            </a:r>
            <a:r>
              <a:rPr lang="zh-CN" altLang="zh-CN" dirty="0" smtClean="0">
                <a:solidFill>
                  <a:schemeClr val="tx1"/>
                </a:solidFill>
              </a:rPr>
              <a:t>。</a:t>
            </a:r>
            <a:r>
              <a:rPr lang="zh-CN" altLang="zh-CN" dirty="0">
                <a:solidFill>
                  <a:schemeClr val="tx1"/>
                </a:solidFill>
              </a:rPr>
              <a:t>能量函数的最小值，对应于系统的最稳定状态</a:t>
            </a:r>
            <a:r>
              <a:rPr lang="zh-CN" altLang="zh-CN" dirty="0" smtClean="0">
                <a:solidFill>
                  <a:schemeClr val="tx1"/>
                </a:solidFill>
              </a:rPr>
              <a:t>。</a:t>
            </a:r>
            <a:endParaRPr lang="en-US" altLang="zh-CN" dirty="0" smtClean="0">
              <a:solidFill>
                <a:schemeClr val="tx1"/>
              </a:solidFill>
            </a:endParaRPr>
          </a:p>
          <a:p>
            <a:pPr lvl="1">
              <a:buClr>
                <a:srgbClr val="0000FF"/>
              </a:buClr>
              <a:buFont typeface="Wingdings" panose="05000000000000000000" pitchFamily="2" charset="2"/>
              <a:buChar char="ü"/>
              <a:defRPr/>
            </a:pPr>
            <a:r>
              <a:rPr lang="en-US" altLang="zh-CN" dirty="0" smtClean="0">
                <a:solidFill>
                  <a:schemeClr val="tx1"/>
                </a:solidFill>
              </a:rPr>
              <a:t>RBM</a:t>
            </a:r>
            <a:r>
              <a:rPr lang="zh-CN" altLang="en-US" dirty="0" smtClean="0">
                <a:solidFill>
                  <a:schemeClr val="tx1"/>
                </a:solidFill>
              </a:rPr>
              <a:t>的</a:t>
            </a:r>
            <a:r>
              <a:rPr lang="zh-CN" altLang="en-US" b="1" dirty="0" smtClean="0">
                <a:solidFill>
                  <a:srgbClr val="A50021"/>
                </a:solidFill>
              </a:rPr>
              <a:t>能量函数</a:t>
            </a:r>
            <a:r>
              <a:rPr lang="zh-CN" altLang="en-US" dirty="0" smtClean="0">
                <a:solidFill>
                  <a:schemeClr val="tx1"/>
                </a:solidFill>
              </a:rPr>
              <a:t>（联合组态能量）：</a:t>
            </a:r>
            <a:endParaRPr lang="en-US" altLang="zh-CN" dirty="0" smtClean="0">
              <a:solidFill>
                <a:schemeClr val="tx1"/>
              </a:solidFill>
            </a:endParaRPr>
          </a:p>
          <a:p>
            <a:pPr lvl="1">
              <a:buClr>
                <a:srgbClr val="0000FF"/>
              </a:buClr>
              <a:buFont typeface="Wingdings" panose="05000000000000000000" pitchFamily="2" charset="2"/>
              <a:buChar char="ü"/>
              <a:defRPr/>
            </a:pPr>
            <a:endParaRPr lang="en-US" altLang="zh-CN" dirty="0">
              <a:solidFill>
                <a:schemeClr val="tx1"/>
              </a:solidFill>
            </a:endParaRPr>
          </a:p>
          <a:p>
            <a:pPr lvl="1">
              <a:buClr>
                <a:srgbClr val="0000FF"/>
              </a:buClr>
              <a:buFont typeface="Wingdings" panose="05000000000000000000" pitchFamily="2" charset="2"/>
              <a:buChar char="ü"/>
              <a:defRPr/>
            </a:pPr>
            <a:endParaRPr lang="en-US" altLang="zh-CN" dirty="0" smtClean="0">
              <a:solidFill>
                <a:schemeClr val="tx1"/>
              </a:solidFill>
            </a:endParaRPr>
          </a:p>
          <a:p>
            <a:pPr lvl="1">
              <a:buClr>
                <a:srgbClr val="0000FF"/>
              </a:buClr>
              <a:buFont typeface="Wingdings" panose="05000000000000000000" pitchFamily="2" charset="2"/>
              <a:buChar char="ü"/>
              <a:defRPr/>
            </a:pPr>
            <a:endParaRPr lang="en-US" altLang="zh-CN" dirty="0" smtClean="0">
              <a:solidFill>
                <a:schemeClr val="tx1"/>
              </a:solidFill>
            </a:endParaRPr>
          </a:p>
          <a:p>
            <a:pPr lvl="1">
              <a:buClr>
                <a:srgbClr val="0000FF"/>
              </a:buClr>
              <a:buFont typeface="Wingdings" panose="05000000000000000000" pitchFamily="2" charset="2"/>
              <a:buChar char="ü"/>
              <a:defRPr/>
            </a:pPr>
            <a:endParaRPr lang="en-US" altLang="zh-CN" dirty="0">
              <a:solidFill>
                <a:schemeClr val="tx1"/>
              </a:solidFill>
            </a:endParaRPr>
          </a:p>
          <a:p>
            <a:pPr lvl="1">
              <a:buClr>
                <a:srgbClr val="0000FF"/>
              </a:buClr>
              <a:buFont typeface="Wingdings" panose="05000000000000000000" pitchFamily="2" charset="2"/>
              <a:buChar char="ü"/>
              <a:defRPr/>
            </a:pPr>
            <a:r>
              <a:rPr lang="el-GR" altLang="zh-CN" dirty="0" smtClean="0">
                <a:solidFill>
                  <a:schemeClr val="tx1"/>
                </a:solidFill>
                <a:latin typeface="Calibri"/>
                <a:cs typeface="Calibri"/>
              </a:rPr>
              <a:t>Θ</a:t>
            </a:r>
            <a:r>
              <a:rPr lang="en-US" altLang="zh-CN" dirty="0" smtClean="0">
                <a:solidFill>
                  <a:schemeClr val="tx1"/>
                </a:solidFill>
                <a:latin typeface="Calibri"/>
                <a:cs typeface="Calibri"/>
              </a:rPr>
              <a:t>={ </a:t>
            </a:r>
            <a:r>
              <a:rPr lang="en-US" altLang="zh-CN" dirty="0" smtClean="0">
                <a:solidFill>
                  <a:schemeClr val="tx1"/>
                </a:solidFill>
              </a:rPr>
              <a:t>W, b, c } </a:t>
            </a:r>
            <a:r>
              <a:rPr lang="zh-CN" altLang="en-US" dirty="0" smtClean="0">
                <a:solidFill>
                  <a:schemeClr val="tx1"/>
                </a:solidFill>
              </a:rPr>
              <a:t>是模型参数</a:t>
            </a:r>
            <a:endParaRPr lang="en-US" altLang="zh-CN" dirty="0" smtClean="0">
              <a:solidFill>
                <a:schemeClr val="tx1"/>
              </a:solidFill>
            </a:endParaRPr>
          </a:p>
          <a:p>
            <a:pPr marL="0" indent="0">
              <a:buClr>
                <a:srgbClr val="0000FF"/>
              </a:buClr>
              <a:buNone/>
              <a:defRPr/>
            </a:pPr>
            <a:endParaRPr lang="zh-CN" altLang="en-US" dirty="0"/>
          </a:p>
        </p:txBody>
      </p:sp>
      <p:sp>
        <p:nvSpPr>
          <p:cNvPr id="11776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241288-38FD-4AB9-BFAE-4C85AA01DC86}" type="slidenum">
              <a:rPr kumimoji="0" lang="ja-JP" altLang="en-US" sz="1800">
                <a:solidFill>
                  <a:srgbClr val="A50021"/>
                </a:solidFill>
                <a:latin typeface="Arial" panose="020B0604020202020204" pitchFamily="34" charset="0"/>
                <a:ea typeface="ＭＳ Ｐゴシック" panose="020B0600070205080204" pitchFamily="34" charset="-128"/>
              </a:rPr>
              <a:pPr/>
              <a:t>116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77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519" y="3140968"/>
            <a:ext cx="7954962"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2373238"/>
      </p:ext>
    </p:extLst>
  </p:cSld>
  <p:clrMapOvr>
    <a:masterClrMapping/>
  </p:clrMapOvr>
  <p:transition>
    <p:rand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受限玻尔兹曼机</a:t>
            </a:r>
            <a:endParaRPr lang="zh-CN" altLang="en-US" dirty="0" smtClean="0">
              <a:latin typeface="Times New Roman" panose="02020603050405020304" pitchFamily="18" charset="0"/>
              <a:cs typeface="Times New Roman" panose="02020603050405020304" pitchFamily="18" charset="0"/>
            </a:endParaRPr>
          </a:p>
        </p:txBody>
      </p:sp>
      <p:sp>
        <p:nvSpPr>
          <p:cNvPr id="118787" name="内容占位符 2"/>
          <p:cNvSpPr>
            <a:spLocks noGrp="1"/>
          </p:cNvSpPr>
          <p:nvPr>
            <p:ph idx="1"/>
          </p:nvPr>
        </p:nvSpPr>
        <p:spPr>
          <a:xfrm>
            <a:off x="695400" y="1285875"/>
            <a:ext cx="10801200" cy="4972050"/>
          </a:xfrm>
        </p:spPr>
        <p:txBody>
          <a:bodyPr/>
          <a:lstStyle/>
          <a:p>
            <a:r>
              <a:rPr lang="en-US" altLang="zh-CN" b="1" dirty="0" smtClean="0">
                <a:solidFill>
                  <a:srgbClr val="0000FF"/>
                </a:solidFill>
              </a:rPr>
              <a:t>2.RBM</a:t>
            </a:r>
            <a:r>
              <a:rPr lang="zh-CN" altLang="zh-CN" b="1" dirty="0" smtClean="0">
                <a:solidFill>
                  <a:srgbClr val="0000FF"/>
                </a:solidFill>
              </a:rPr>
              <a:t>的</a:t>
            </a:r>
            <a:r>
              <a:rPr lang="zh-CN" altLang="en-US" b="1" dirty="0" smtClean="0">
                <a:solidFill>
                  <a:srgbClr val="0000FF"/>
                </a:solidFill>
              </a:rPr>
              <a:t>网络结构：</a:t>
            </a:r>
            <a:endParaRPr lang="en-US" altLang="zh-CN" b="1" dirty="0" smtClean="0">
              <a:solidFill>
                <a:srgbClr val="0000FF"/>
              </a:solidFill>
            </a:endParaRPr>
          </a:p>
          <a:p>
            <a:pPr>
              <a:buClr>
                <a:srgbClr val="0000FF"/>
              </a:buClr>
              <a:buFont typeface="Wingdings" panose="05000000000000000000" pitchFamily="2" charset="2"/>
              <a:buChar char="ü"/>
            </a:pPr>
            <a:r>
              <a:rPr lang="en-US" altLang="zh-CN" sz="2400" dirty="0"/>
              <a:t>vi</a:t>
            </a:r>
            <a:r>
              <a:rPr lang="zh-CN" altLang="en-US" sz="2400" dirty="0"/>
              <a:t>：可视层中第</a:t>
            </a:r>
            <a:r>
              <a:rPr lang="en-US" altLang="zh-CN" sz="2400" dirty="0" err="1"/>
              <a:t>i</a:t>
            </a:r>
            <a:r>
              <a:rPr lang="zh-CN" altLang="en-US" sz="2400" dirty="0"/>
              <a:t>个神经元的状态</a:t>
            </a:r>
            <a:endParaRPr lang="en-US" altLang="zh-CN" sz="2400" dirty="0"/>
          </a:p>
          <a:p>
            <a:pPr>
              <a:buClr>
                <a:srgbClr val="0000FF"/>
              </a:buClr>
              <a:buFont typeface="Wingdings" panose="05000000000000000000" pitchFamily="2" charset="2"/>
              <a:buChar char="ü"/>
            </a:pPr>
            <a:r>
              <a:rPr lang="en-US" altLang="zh-CN" sz="2400" dirty="0" err="1"/>
              <a:t>hj</a:t>
            </a:r>
            <a:r>
              <a:rPr lang="zh-CN" altLang="en-US" sz="2400" dirty="0"/>
              <a:t>：隐藏层中第</a:t>
            </a:r>
            <a:r>
              <a:rPr lang="en-US" altLang="zh-CN" sz="2400" dirty="0"/>
              <a:t>j</a:t>
            </a:r>
            <a:r>
              <a:rPr lang="zh-CN" altLang="en-US" sz="2400" dirty="0"/>
              <a:t>个神经元的状态</a:t>
            </a:r>
            <a:endParaRPr lang="en-US" altLang="zh-CN" sz="2400" dirty="0"/>
          </a:p>
          <a:p>
            <a:pPr>
              <a:buClr>
                <a:srgbClr val="0000FF"/>
              </a:buClr>
              <a:buFont typeface="Wingdings" panose="05000000000000000000" pitchFamily="2" charset="2"/>
              <a:buChar char="ü"/>
            </a:pPr>
            <a:r>
              <a:rPr lang="en-US" altLang="zh-CN" sz="2400" dirty="0"/>
              <a:t>bi</a:t>
            </a:r>
            <a:r>
              <a:rPr lang="zh-CN" altLang="en-US" sz="2400" dirty="0"/>
              <a:t>：可视层中第</a:t>
            </a:r>
            <a:r>
              <a:rPr lang="en-US" altLang="zh-CN" sz="2400" dirty="0" err="1"/>
              <a:t>i</a:t>
            </a:r>
            <a:r>
              <a:rPr lang="zh-CN" altLang="en-US" sz="2400" dirty="0"/>
              <a:t>个神经元的偏置</a:t>
            </a:r>
            <a:endParaRPr lang="en-US" altLang="zh-CN" sz="2400" dirty="0"/>
          </a:p>
          <a:p>
            <a:pPr>
              <a:buClr>
                <a:srgbClr val="0000FF"/>
              </a:buClr>
              <a:buFont typeface="Wingdings" panose="05000000000000000000" pitchFamily="2" charset="2"/>
              <a:buChar char="ü"/>
            </a:pPr>
            <a:r>
              <a:rPr lang="en-US" altLang="zh-CN" sz="2400" dirty="0" err="1"/>
              <a:t>cj</a:t>
            </a:r>
            <a:r>
              <a:rPr lang="zh-CN" altLang="en-US" sz="2400" dirty="0"/>
              <a:t>：隐藏层中第</a:t>
            </a:r>
            <a:r>
              <a:rPr lang="en-US" altLang="zh-CN" sz="2400" dirty="0"/>
              <a:t>j</a:t>
            </a:r>
            <a:r>
              <a:rPr lang="zh-CN" altLang="en-US" sz="2400" dirty="0"/>
              <a:t>个神经元的偏置</a:t>
            </a:r>
            <a:endParaRPr lang="en-US" altLang="zh-CN" sz="2400" dirty="0"/>
          </a:p>
          <a:p>
            <a:pPr>
              <a:buClr>
                <a:srgbClr val="0000FF"/>
              </a:buClr>
              <a:buFont typeface="Wingdings" panose="05000000000000000000" pitchFamily="2" charset="2"/>
              <a:buChar char="ü"/>
            </a:pPr>
            <a:r>
              <a:rPr lang="en-US" altLang="zh-CN" sz="2400" dirty="0"/>
              <a:t>W</a:t>
            </a:r>
            <a:r>
              <a:rPr lang="zh-CN" altLang="en-US" sz="2400" dirty="0"/>
              <a:t>：</a:t>
            </a:r>
            <a:r>
              <a:rPr lang="zh-CN" altLang="zh-CN" sz="2400" dirty="0"/>
              <a:t>可视层与隐藏层之间的权重矩阵</a:t>
            </a:r>
            <a:r>
              <a:rPr lang="zh-CN" altLang="en-US" sz="2400" dirty="0"/>
              <a:t>。其中，</a:t>
            </a:r>
            <a:r>
              <a:rPr lang="en-US" altLang="zh-CN" sz="2400" dirty="0" err="1"/>
              <a:t>wij</a:t>
            </a:r>
            <a:r>
              <a:rPr lang="zh-CN" altLang="en-US" sz="2400" dirty="0"/>
              <a:t>表示可视层第</a:t>
            </a:r>
            <a:r>
              <a:rPr lang="en-US" altLang="zh-CN" sz="2400" dirty="0" err="1"/>
              <a:t>i</a:t>
            </a:r>
            <a:r>
              <a:rPr lang="zh-CN" altLang="en-US" sz="2400" dirty="0"/>
              <a:t>个神经元和隐藏层第</a:t>
            </a:r>
            <a:r>
              <a:rPr lang="en-US" altLang="zh-CN" sz="2400" dirty="0"/>
              <a:t>j</a:t>
            </a:r>
            <a:r>
              <a:rPr lang="zh-CN" altLang="en-US" sz="2400" dirty="0"/>
              <a:t>个神经元之间的连接权重。</a:t>
            </a:r>
            <a:endParaRPr lang="en-US" altLang="zh-CN" sz="2400" dirty="0"/>
          </a:p>
          <a:p>
            <a:pPr>
              <a:buClr>
                <a:srgbClr val="0000FF"/>
              </a:buClr>
              <a:buFont typeface="Wingdings" panose="05000000000000000000" pitchFamily="2" charset="2"/>
              <a:buChar char="ü"/>
            </a:pPr>
            <a:r>
              <a:rPr lang="el-GR" altLang="zh-CN" sz="2400" dirty="0">
                <a:latin typeface="Calibri" panose="020F0502020204030204" pitchFamily="34" charset="0"/>
              </a:rPr>
              <a:t>Θ</a:t>
            </a:r>
            <a:r>
              <a:rPr lang="en-US" altLang="zh-CN" sz="2400" dirty="0">
                <a:latin typeface="Calibri" panose="020F0502020204030204" pitchFamily="34" charset="0"/>
              </a:rPr>
              <a:t>={ </a:t>
            </a:r>
            <a:r>
              <a:rPr lang="en-US" altLang="zh-CN" sz="2400" dirty="0"/>
              <a:t>W, b, c }</a:t>
            </a:r>
            <a:r>
              <a:rPr lang="zh-CN" altLang="en-US" sz="2400" dirty="0"/>
              <a:t>：表示</a:t>
            </a:r>
            <a:r>
              <a:rPr lang="en-US" altLang="zh-CN" sz="2400" dirty="0"/>
              <a:t>RBM</a:t>
            </a:r>
            <a:r>
              <a:rPr lang="zh-CN" altLang="en-US" sz="2400" dirty="0"/>
              <a:t>中的参数。       </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smtClean="0"/>
          </a:p>
        </p:txBody>
      </p:sp>
      <p:sp>
        <p:nvSpPr>
          <p:cNvPr id="11878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5E4C1A-2BBB-426E-ADB6-8E77362D28E3}" type="slidenum">
              <a:rPr kumimoji="0" lang="ja-JP" altLang="en-US" sz="1800">
                <a:solidFill>
                  <a:srgbClr val="A50021"/>
                </a:solidFill>
                <a:latin typeface="Arial" panose="020B0604020202020204" pitchFamily="34" charset="0"/>
                <a:ea typeface="ＭＳ Ｐゴシック" panose="020B0600070205080204" pitchFamily="34" charset="-128"/>
              </a:rPr>
              <a:pPr/>
              <a:t>117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87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6" y="957264"/>
            <a:ext cx="429577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0267133"/>
      </p:ext>
    </p:extLst>
  </p:cSld>
  <p:clrMapOvr>
    <a:masterClrMapping/>
  </p:clrMapOvr>
  <p:transition>
    <p:rand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受限玻尔兹曼机</a:t>
            </a:r>
            <a:endParaRPr lang="zh-CN" altLang="en-US" dirty="0" smtClean="0">
              <a:latin typeface="Times New Roman" panose="02020603050405020304" pitchFamily="18" charset="0"/>
              <a:cs typeface="Times New Roman" panose="02020603050405020304" pitchFamily="18" charset="0"/>
            </a:endParaRPr>
          </a:p>
        </p:txBody>
      </p:sp>
      <p:sp>
        <p:nvSpPr>
          <p:cNvPr id="119811" name="内容占位符 2"/>
          <p:cNvSpPr>
            <a:spLocks noGrp="1"/>
          </p:cNvSpPr>
          <p:nvPr>
            <p:ph idx="1"/>
          </p:nvPr>
        </p:nvSpPr>
        <p:spPr>
          <a:xfrm>
            <a:off x="767408" y="908051"/>
            <a:ext cx="10657184" cy="5400675"/>
          </a:xfrm>
        </p:spPr>
        <p:txBody>
          <a:bodyPr/>
          <a:lstStyle/>
          <a:p>
            <a:r>
              <a:rPr lang="zh-CN" altLang="en-US" b="1" dirty="0" smtClean="0">
                <a:solidFill>
                  <a:srgbClr val="0000FF"/>
                </a:solidFill>
              </a:rPr>
              <a:t>从能量模型到概率的转换</a:t>
            </a:r>
            <a:endParaRPr lang="en-US" altLang="zh-CN" b="1" dirty="0" smtClean="0">
              <a:solidFill>
                <a:srgbClr val="0000FF"/>
              </a:solidFill>
            </a:endParaRPr>
          </a:p>
          <a:p>
            <a:pPr lvl="1">
              <a:buClr>
                <a:srgbClr val="0000FF"/>
              </a:buClr>
              <a:buFont typeface="Wingdings" panose="05000000000000000000" pitchFamily="2" charset="2"/>
              <a:buChar char="ü"/>
            </a:pPr>
            <a:r>
              <a:rPr lang="zh-CN" altLang="en-US" dirty="0" smtClean="0">
                <a:solidFill>
                  <a:schemeClr val="tx1"/>
                </a:solidFill>
              </a:rPr>
              <a:t>根据</a:t>
            </a:r>
            <a:r>
              <a:rPr lang="en-US" altLang="zh-CN" dirty="0" smtClean="0">
                <a:solidFill>
                  <a:schemeClr val="tx1"/>
                </a:solidFill>
              </a:rPr>
              <a:t>Boltzmann</a:t>
            </a:r>
            <a:r>
              <a:rPr lang="zh-CN" altLang="en-US" dirty="0" smtClean="0">
                <a:solidFill>
                  <a:schemeClr val="tx1"/>
                </a:solidFill>
              </a:rPr>
              <a:t>分布和</a:t>
            </a:r>
            <a:r>
              <a:rPr lang="en-US" altLang="zh-CN" dirty="0" smtClean="0">
                <a:solidFill>
                  <a:schemeClr val="tx1"/>
                </a:solidFill>
              </a:rPr>
              <a:t>RBM</a:t>
            </a:r>
            <a:r>
              <a:rPr lang="zh-CN" altLang="en-US" dirty="0" smtClean="0">
                <a:solidFill>
                  <a:schemeClr val="tx1"/>
                </a:solidFill>
              </a:rPr>
              <a:t>的能量函数，定义可视节点</a:t>
            </a:r>
            <a:r>
              <a:rPr lang="en-US" altLang="zh-CN" dirty="0" smtClean="0">
                <a:solidFill>
                  <a:schemeClr val="tx1"/>
                </a:solidFill>
              </a:rPr>
              <a:t>v</a:t>
            </a:r>
            <a:r>
              <a:rPr lang="zh-CN" altLang="en-US" dirty="0" smtClean="0">
                <a:solidFill>
                  <a:schemeClr val="tx1"/>
                </a:solidFill>
              </a:rPr>
              <a:t>和隐藏节点</a:t>
            </a:r>
            <a:r>
              <a:rPr lang="en-US" altLang="zh-CN" dirty="0" smtClean="0">
                <a:solidFill>
                  <a:schemeClr val="tx1"/>
                </a:solidFill>
              </a:rPr>
              <a:t>h</a:t>
            </a:r>
            <a:r>
              <a:rPr lang="zh-CN" altLang="en-US" dirty="0" smtClean="0">
                <a:solidFill>
                  <a:schemeClr val="tx1"/>
                </a:solidFill>
              </a:rPr>
              <a:t>的</a:t>
            </a:r>
            <a:r>
              <a:rPr lang="zh-CN" altLang="en-US" b="1" dirty="0" smtClean="0">
                <a:solidFill>
                  <a:srgbClr val="A50021"/>
                </a:solidFill>
              </a:rPr>
              <a:t>联合概率</a:t>
            </a:r>
            <a:r>
              <a:rPr lang="zh-CN" altLang="en-US" dirty="0" smtClean="0">
                <a:solidFill>
                  <a:schemeClr val="tx1"/>
                </a:solidFill>
              </a:rPr>
              <a:t>：</a:t>
            </a: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r>
              <a:rPr lang="zh-CN" altLang="en-US" dirty="0" smtClean="0">
                <a:solidFill>
                  <a:schemeClr val="tx1"/>
                </a:solidFill>
              </a:rPr>
              <a:t>根据联合概率，可以得到</a:t>
            </a:r>
            <a:r>
              <a:rPr lang="zh-CN" altLang="en-US" b="1" dirty="0" smtClean="0">
                <a:solidFill>
                  <a:srgbClr val="A50021"/>
                </a:solidFill>
              </a:rPr>
              <a:t>边缘概率</a:t>
            </a:r>
            <a:r>
              <a:rPr lang="zh-CN" altLang="en-US" dirty="0" smtClean="0">
                <a:solidFill>
                  <a:schemeClr val="tx1"/>
                </a:solidFill>
              </a:rPr>
              <a:t>和</a:t>
            </a:r>
            <a:r>
              <a:rPr lang="zh-CN" altLang="en-US" b="1" dirty="0" smtClean="0">
                <a:solidFill>
                  <a:srgbClr val="A50021"/>
                </a:solidFill>
              </a:rPr>
              <a:t>条件概率</a:t>
            </a:r>
            <a:r>
              <a:rPr lang="zh-CN" altLang="en-US" dirty="0" smtClean="0">
                <a:solidFill>
                  <a:schemeClr val="tx1"/>
                </a:solidFill>
              </a:rPr>
              <a:t>：</a:t>
            </a: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zh-CN" altLang="en-US" dirty="0" smtClean="0">
              <a:solidFill>
                <a:schemeClr val="tx1"/>
              </a:solidFill>
            </a:endParaRPr>
          </a:p>
        </p:txBody>
      </p:sp>
      <p:sp>
        <p:nvSpPr>
          <p:cNvPr id="11981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3085486-02D4-4100-AD2A-3B029C22697A}" type="slidenum">
              <a:rPr kumimoji="0" lang="ja-JP" altLang="en-US" sz="1800">
                <a:solidFill>
                  <a:srgbClr val="A50021"/>
                </a:solidFill>
                <a:latin typeface="Arial" panose="020B0604020202020204" pitchFamily="34" charset="0"/>
                <a:ea typeface="ＭＳ Ｐゴシック" panose="020B0600070205080204" pitchFamily="34" charset="-128"/>
              </a:rPr>
              <a:pPr/>
              <a:t>118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98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1" y="2357438"/>
            <a:ext cx="364331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76" y="4429125"/>
            <a:ext cx="6022975"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937017"/>
      </p:ext>
    </p:extLst>
  </p:cSld>
  <p:clrMapOvr>
    <a:masterClrMapping/>
  </p:clrMapOvr>
  <p:transition>
    <p:rand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受限玻尔兹曼机</a:t>
            </a:r>
            <a:endParaRPr lang="zh-CN" altLang="en-US" dirty="0" smtClean="0">
              <a:latin typeface="Times New Roman" panose="02020603050405020304" pitchFamily="18" charset="0"/>
              <a:cs typeface="Times New Roman" panose="02020603050405020304" pitchFamily="18" charset="0"/>
            </a:endParaRPr>
          </a:p>
        </p:txBody>
      </p:sp>
      <p:sp>
        <p:nvSpPr>
          <p:cNvPr id="120835" name="内容占位符 2"/>
          <p:cNvSpPr>
            <a:spLocks noGrp="1"/>
          </p:cNvSpPr>
          <p:nvPr>
            <p:ph idx="1"/>
          </p:nvPr>
        </p:nvSpPr>
        <p:spPr>
          <a:xfrm>
            <a:off x="623392" y="908051"/>
            <a:ext cx="10945216" cy="5400675"/>
          </a:xfrm>
        </p:spPr>
        <p:txBody>
          <a:bodyPr/>
          <a:lstStyle/>
          <a:p>
            <a:r>
              <a:rPr lang="zh-CN" altLang="en-US" b="1" dirty="0" smtClean="0">
                <a:solidFill>
                  <a:srgbClr val="0000FF"/>
                </a:solidFill>
              </a:rPr>
              <a:t>从能量模型到概率的转换</a:t>
            </a:r>
            <a:endParaRPr lang="en-US" altLang="zh-CN" b="1" dirty="0" smtClean="0">
              <a:solidFill>
                <a:srgbClr val="0000FF"/>
              </a:solidFill>
            </a:endParaRPr>
          </a:p>
          <a:p>
            <a:pPr lvl="1">
              <a:buClr>
                <a:srgbClr val="0000FF"/>
              </a:buClr>
              <a:buFont typeface="Wingdings" panose="05000000000000000000" pitchFamily="2" charset="2"/>
              <a:buChar char="ü"/>
            </a:pPr>
            <a:r>
              <a:rPr lang="zh-CN" altLang="en-US" dirty="0" smtClean="0">
                <a:solidFill>
                  <a:schemeClr val="tx1"/>
                </a:solidFill>
              </a:rPr>
              <a:t>当给定可视层上所有神经元状态时，隐藏层上某个神经元被激活（即取值为</a:t>
            </a:r>
            <a:r>
              <a:rPr lang="en-US" altLang="zh-CN" dirty="0" smtClean="0">
                <a:solidFill>
                  <a:schemeClr val="tx1"/>
                </a:solidFill>
              </a:rPr>
              <a:t>1</a:t>
            </a:r>
            <a:r>
              <a:rPr lang="zh-CN" altLang="en-US" dirty="0" smtClean="0">
                <a:solidFill>
                  <a:schemeClr val="tx1"/>
                </a:solidFill>
              </a:rPr>
              <a:t>）的概率：</a:t>
            </a: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r>
              <a:rPr lang="zh-CN" altLang="en-US" dirty="0" smtClean="0">
                <a:solidFill>
                  <a:schemeClr val="tx1"/>
                </a:solidFill>
              </a:rPr>
              <a:t>当给定隐藏层上所有神经元状态时，可视层上某个神经元被激活（即取值为</a:t>
            </a:r>
            <a:r>
              <a:rPr lang="en-US" altLang="zh-CN" dirty="0" smtClean="0">
                <a:solidFill>
                  <a:schemeClr val="tx1"/>
                </a:solidFill>
              </a:rPr>
              <a:t>1</a:t>
            </a:r>
            <a:r>
              <a:rPr lang="zh-CN" altLang="en-US" dirty="0" smtClean="0">
                <a:solidFill>
                  <a:schemeClr val="tx1"/>
                </a:solidFill>
              </a:rPr>
              <a:t>）的概率：</a:t>
            </a:r>
            <a:endParaRPr lang="en-US" altLang="zh-CN" dirty="0" smtClean="0">
              <a:solidFill>
                <a:schemeClr val="tx1"/>
              </a:solidFill>
            </a:endParaRPr>
          </a:p>
          <a:p>
            <a:pPr lvl="1">
              <a:buClr>
                <a:srgbClr val="0000FF"/>
              </a:buClr>
              <a:buFont typeface="Wingdings" panose="05000000000000000000" pitchFamily="2" charset="2"/>
              <a:buChar char="ü"/>
            </a:pPr>
            <a:endParaRPr lang="en-US" altLang="zh-CN" dirty="0" smtClean="0">
              <a:solidFill>
                <a:schemeClr val="tx1"/>
              </a:solidFill>
            </a:endParaRPr>
          </a:p>
          <a:p>
            <a:pPr lvl="1">
              <a:buClr>
                <a:srgbClr val="0000FF"/>
              </a:buClr>
              <a:buFont typeface="Wingdings" panose="05000000000000000000" pitchFamily="2" charset="2"/>
              <a:buChar char="ü"/>
            </a:pPr>
            <a:endParaRPr lang="zh-CN" altLang="en-US" dirty="0" smtClean="0">
              <a:solidFill>
                <a:schemeClr val="tx1"/>
              </a:solidFill>
            </a:endParaRPr>
          </a:p>
        </p:txBody>
      </p:sp>
      <p:sp>
        <p:nvSpPr>
          <p:cNvPr id="12083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271DCD3-2899-43C7-A704-2C0EB232DF6D}" type="slidenum">
              <a:rPr kumimoji="0" lang="ja-JP" altLang="en-US" sz="1800">
                <a:solidFill>
                  <a:srgbClr val="A50021"/>
                </a:solidFill>
                <a:latin typeface="Arial" panose="020B0604020202020204" pitchFamily="34" charset="0"/>
                <a:ea typeface="ＭＳ Ｐゴシック" panose="020B0600070205080204" pitchFamily="34" charset="-128"/>
              </a:rPr>
              <a:pPr/>
              <a:t>119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08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825" y="2571751"/>
            <a:ext cx="6129338"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188" y="4857751"/>
            <a:ext cx="667385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4625928"/>
      </p:ext>
    </p:ext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3D02673-C852-4502-8D46-5BE46EEBE40D}" type="slidenum">
              <a:rPr kumimoji="0" lang="ja-JP" altLang="en-US" sz="1800">
                <a:solidFill>
                  <a:srgbClr val="A50021"/>
                </a:solidFill>
                <a:latin typeface="Arial" panose="020B0604020202020204" pitchFamily="34" charset="0"/>
                <a:ea typeface="ＭＳ Ｐゴシック" panose="020B0600070205080204" pitchFamily="34" charset="-128"/>
              </a:rPr>
              <a:pPr/>
              <a:t>12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291" name="Rectangle 9"/>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机器学习的发展</a:t>
            </a:r>
          </a:p>
        </p:txBody>
      </p:sp>
      <p:sp>
        <p:nvSpPr>
          <p:cNvPr id="12292" name="Rectangle 2"/>
          <p:cNvSpPr>
            <a:spLocks noGrp="1" noChangeArrowheads="1"/>
          </p:cNvSpPr>
          <p:nvPr>
            <p:ph type="body" idx="1"/>
          </p:nvPr>
        </p:nvSpPr>
        <p:spPr/>
        <p:txBody>
          <a:bodyPr/>
          <a:lstStyle/>
          <a:p>
            <a:pPr eaLnBrk="1" hangingPunct="1">
              <a:buFont typeface="Wingdings" panose="05000000000000000000" pitchFamily="2" charset="2"/>
              <a:buNone/>
            </a:pPr>
            <a:endParaRPr lang="en-US" altLang="zh-CN" sz="2400">
              <a:latin typeface="Times New Roman" panose="02020603050405020304" pitchFamily="18" charset="0"/>
            </a:endParaRPr>
          </a:p>
          <a:p>
            <a:pPr eaLnBrk="1" hangingPunct="1">
              <a:buFont typeface="Wingdings" panose="05000000000000000000" pitchFamily="2" charset="2"/>
              <a:buNone/>
            </a:pPr>
            <a:endParaRPr lang="en-US" altLang="zh-CN" sz="2400">
              <a:latin typeface="Times New Roman" panose="02020603050405020304" pitchFamily="18" charset="0"/>
            </a:endParaRPr>
          </a:p>
        </p:txBody>
      </p:sp>
      <p:sp>
        <p:nvSpPr>
          <p:cNvPr id="12293" name="Rectangle 4"/>
          <p:cNvSpPr>
            <a:spLocks noChangeArrowheads="1"/>
          </p:cNvSpPr>
          <p:nvPr/>
        </p:nvSpPr>
        <p:spPr bwMode="auto">
          <a:xfrm>
            <a:off x="4576763" y="29908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50" name="Rectangle 6"/>
          <p:cNvSpPr>
            <a:spLocks noChangeArrowheads="1"/>
          </p:cNvSpPr>
          <p:nvPr/>
        </p:nvSpPr>
        <p:spPr bwMode="auto">
          <a:xfrm>
            <a:off x="551384" y="1250950"/>
            <a:ext cx="10873208"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AutoNum type="arabicPeriod"/>
            </a:pPr>
            <a:r>
              <a:rPr lang="en-US" altLang="zh-CN" sz="2800" b="1" dirty="0">
                <a:solidFill>
                  <a:srgbClr val="0000FF"/>
                </a:solidFill>
              </a:rPr>
              <a:t> </a:t>
            </a:r>
            <a:r>
              <a:rPr lang="zh-CN" altLang="en-US" sz="2800" b="1" dirty="0">
                <a:solidFill>
                  <a:srgbClr val="0000FF"/>
                </a:solidFill>
              </a:rPr>
              <a:t>神经元模型的研究</a:t>
            </a:r>
            <a:r>
              <a:rPr lang="zh-CN" altLang="en-US" sz="2800" b="1" dirty="0"/>
              <a:t>（</a:t>
            </a:r>
            <a:r>
              <a:rPr lang="en-US" altLang="zh-CN" sz="2800" b="1" dirty="0">
                <a:solidFill>
                  <a:srgbClr val="FF0000"/>
                </a:solidFill>
              </a:rPr>
              <a:t>20</a:t>
            </a:r>
            <a:r>
              <a:rPr lang="zh-CN" altLang="en-US" sz="2800" b="1" dirty="0">
                <a:solidFill>
                  <a:srgbClr val="FF0000"/>
                </a:solidFill>
              </a:rPr>
              <a:t>世纪</a:t>
            </a:r>
            <a:r>
              <a:rPr lang="en-US" altLang="zh-CN" sz="2800" b="1" dirty="0">
                <a:solidFill>
                  <a:srgbClr val="FF0000"/>
                </a:solidFill>
              </a:rPr>
              <a:t>50</a:t>
            </a:r>
            <a:r>
              <a:rPr lang="zh-CN" altLang="en-US" sz="2800" b="1" dirty="0">
                <a:solidFill>
                  <a:srgbClr val="FF0000"/>
                </a:solidFill>
              </a:rPr>
              <a:t>年代中期</a:t>
            </a:r>
            <a:r>
              <a:rPr lang="en-US" altLang="zh-CN" sz="2800" b="1" dirty="0">
                <a:solidFill>
                  <a:srgbClr val="FF0000"/>
                </a:solidFill>
              </a:rPr>
              <a:t>------</a:t>
            </a:r>
            <a:r>
              <a:rPr lang="zh-CN" altLang="en-US" sz="2800" b="1" dirty="0"/>
              <a:t>）</a:t>
            </a:r>
          </a:p>
          <a:p>
            <a:pPr algn="just" eaLnBrk="1" hangingPunct="1">
              <a:lnSpc>
                <a:spcPct val="120000"/>
              </a:lnSpc>
              <a:spcBef>
                <a:spcPct val="50000"/>
              </a:spcBef>
              <a:buSzPct val="60000"/>
              <a:buFontTx/>
              <a:buBlip>
                <a:blip r:embed="rId2"/>
              </a:buBlip>
            </a:pPr>
            <a:r>
              <a:rPr lang="zh-CN" altLang="en-US" sz="2600" b="1" dirty="0"/>
              <a:t> 主要研究工作：应用决策理论的方法研制可适应环境的通用学习系统（</a:t>
            </a:r>
            <a:r>
              <a:rPr lang="en-US" altLang="zh-CN" sz="2600" b="1" dirty="0"/>
              <a:t>general purpose learning system</a:t>
            </a:r>
            <a:r>
              <a:rPr lang="zh-CN" altLang="en-US" sz="2600" b="1" dirty="0"/>
              <a:t>）。 </a:t>
            </a:r>
          </a:p>
          <a:p>
            <a:pPr algn="just" eaLnBrk="1" hangingPunct="1">
              <a:lnSpc>
                <a:spcPct val="120000"/>
              </a:lnSpc>
              <a:spcBef>
                <a:spcPct val="50000"/>
              </a:spcBef>
              <a:buSzPct val="60000"/>
              <a:buFontTx/>
              <a:buBlip>
                <a:blip r:embed="rId2"/>
              </a:buBlip>
            </a:pPr>
            <a:r>
              <a:rPr lang="zh-CN" altLang="en-US" sz="2600" b="1" dirty="0"/>
              <a:t> </a:t>
            </a:r>
            <a:r>
              <a:rPr lang="en-US" altLang="zh-CN" sz="2600" b="1" dirty="0"/>
              <a:t>1957</a:t>
            </a:r>
            <a:r>
              <a:rPr lang="zh-CN" altLang="en-US" sz="2600" b="1" dirty="0"/>
              <a:t>年，罗森勃拉特（</a:t>
            </a:r>
            <a:r>
              <a:rPr lang="en-US" altLang="zh-CN" sz="2600" b="1" dirty="0"/>
              <a:t>F. Rosenblatt</a:t>
            </a:r>
            <a:r>
              <a:rPr lang="zh-CN" altLang="en-US" sz="2600" b="1" dirty="0"/>
              <a:t>）提出感知器模型。</a:t>
            </a:r>
          </a:p>
          <a:p>
            <a:pPr algn="just" eaLnBrk="1" hangingPunct="1">
              <a:lnSpc>
                <a:spcPct val="120000"/>
              </a:lnSpc>
              <a:spcBef>
                <a:spcPct val="50000"/>
              </a:spcBef>
              <a:buSzPct val="60000"/>
              <a:buFontTx/>
              <a:buBlip>
                <a:blip r:embed="rId2"/>
              </a:buBlip>
            </a:pPr>
            <a:r>
              <a:rPr lang="zh-CN" altLang="en-US" sz="2600" b="1" dirty="0"/>
              <a:t> </a:t>
            </a:r>
            <a:r>
              <a:rPr lang="en-US" altLang="zh-CN" sz="2600" b="1" dirty="0"/>
              <a:t>1969</a:t>
            </a:r>
            <a:r>
              <a:rPr lang="zh-CN" altLang="en-US" sz="2600" b="1" dirty="0"/>
              <a:t>年，明斯基和佩珀特（</a:t>
            </a:r>
            <a:r>
              <a:rPr lang="en-US" altLang="zh-CN" sz="2600" b="1" dirty="0" err="1"/>
              <a:t>Papert</a:t>
            </a:r>
            <a:r>
              <a:rPr lang="zh-CN" altLang="en-US" sz="2600" b="1" dirty="0"/>
              <a:t>）发表了论著</a:t>
            </a:r>
            <a:r>
              <a:rPr lang="en-US" altLang="zh-CN" sz="2600" b="1" dirty="0"/>
              <a:t>《Perceptron》</a:t>
            </a:r>
            <a:r>
              <a:rPr lang="zh-CN" altLang="en-US" sz="2600" b="1" dirty="0"/>
              <a:t>，对神经元模型的研究作出了悲观的论断。</a:t>
            </a:r>
            <a:r>
              <a:rPr lang="zh-CN" altLang="en-US" sz="2800" dirty="0"/>
              <a:t> </a:t>
            </a:r>
          </a:p>
        </p:txBody>
      </p:sp>
      <p:sp>
        <p:nvSpPr>
          <p:cNvPr id="12295" name="Rectangle 7"/>
          <p:cNvSpPr>
            <a:spLocks noChangeArrowheads="1"/>
          </p:cNvSpPr>
          <p:nvPr/>
        </p:nvSpPr>
        <p:spPr bwMode="auto">
          <a:xfrm>
            <a:off x="2133600" y="3603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2800">
              <a:latin typeface="宋体" panose="02010600030101010101" pitchFamily="2" charset="-122"/>
            </a:endParaRPr>
          </a:p>
        </p:txBody>
      </p:sp>
    </p:spTree>
    <p:extLst>
      <p:ext uri="{BB962C8B-B14F-4D97-AF65-F5344CB8AC3E}">
        <p14:creationId xmlns:p14="http://schemas.microsoft.com/office/powerpoint/2010/main" val="320960861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barn(outHorizontal)">
                                      <p:cBhvr>
                                        <p:cTn id="7" dur="500"/>
                                        <p:tgtEl>
                                          <p:spTgt spid="61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6150">
                                            <p:txEl>
                                              <p:pRg st="1" end="1"/>
                                            </p:txEl>
                                          </p:spTgt>
                                        </p:tgtEl>
                                        <p:attrNameLst>
                                          <p:attrName>style.visibility</p:attrName>
                                        </p:attrNameLst>
                                      </p:cBhvr>
                                      <p:to>
                                        <p:strVal val="visible"/>
                                      </p:to>
                                    </p:set>
                                    <p:animEffect transition="in" filter="barn(outHorizontal)">
                                      <p:cBhvr>
                                        <p:cTn id="12" dur="500"/>
                                        <p:tgtEl>
                                          <p:spTgt spid="615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6150">
                                            <p:txEl>
                                              <p:pRg st="2" end="2"/>
                                            </p:txEl>
                                          </p:spTgt>
                                        </p:tgtEl>
                                        <p:attrNameLst>
                                          <p:attrName>style.visibility</p:attrName>
                                        </p:attrNameLst>
                                      </p:cBhvr>
                                      <p:to>
                                        <p:strVal val="visible"/>
                                      </p:to>
                                    </p:set>
                                    <p:animEffect transition="in" filter="barn(outHorizontal)">
                                      <p:cBhvr>
                                        <p:cTn id="17" dur="500"/>
                                        <p:tgtEl>
                                          <p:spTgt spid="615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6150">
                                            <p:txEl>
                                              <p:pRg st="3" end="3"/>
                                            </p:txEl>
                                          </p:spTgt>
                                        </p:tgtEl>
                                        <p:attrNameLst>
                                          <p:attrName>style.visibility</p:attrName>
                                        </p:attrNameLst>
                                      </p:cBhvr>
                                      <p:to>
                                        <p:strVal val="visible"/>
                                      </p:to>
                                    </p:set>
                                    <p:animEffect transition="in" filter="barn(outHorizontal)">
                                      <p:cBhvr>
                                        <p:cTn id="22" dur="500"/>
                                        <p:tgtEl>
                                          <p:spTgt spid="61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zh-CN" altLang="zh-CN" b="1" dirty="0" smtClean="0"/>
              <a:t>受限玻尔兹曼机</a:t>
            </a:r>
            <a:endParaRPr lang="zh-CN" altLang="en-US" dirty="0" smtClean="0"/>
          </a:p>
        </p:txBody>
      </p:sp>
      <p:sp>
        <p:nvSpPr>
          <p:cNvPr id="121859" name="内容占位符 2"/>
          <p:cNvSpPr>
            <a:spLocks noGrp="1"/>
          </p:cNvSpPr>
          <p:nvPr>
            <p:ph idx="1"/>
          </p:nvPr>
        </p:nvSpPr>
        <p:spPr/>
        <p:txBody>
          <a:bodyPr/>
          <a:lstStyle/>
          <a:p>
            <a:r>
              <a:rPr lang="en-US" altLang="zh-CN" b="1" smtClean="0">
                <a:solidFill>
                  <a:srgbClr val="0000FF"/>
                </a:solidFill>
              </a:rPr>
              <a:t>3.</a:t>
            </a:r>
            <a:r>
              <a:rPr lang="zh-CN" altLang="en-US" b="1" smtClean="0">
                <a:solidFill>
                  <a:srgbClr val="0000FF"/>
                </a:solidFill>
              </a:rPr>
              <a:t> </a:t>
            </a:r>
            <a:r>
              <a:rPr lang="en-US" altLang="zh-CN" b="1" smtClean="0">
                <a:solidFill>
                  <a:srgbClr val="0000FF"/>
                </a:solidFill>
              </a:rPr>
              <a:t>RBM</a:t>
            </a:r>
            <a:r>
              <a:rPr lang="zh-CN" altLang="en-US" b="1" smtClean="0">
                <a:solidFill>
                  <a:srgbClr val="0000FF"/>
                </a:solidFill>
              </a:rPr>
              <a:t>网络</a:t>
            </a:r>
            <a:r>
              <a:rPr lang="zh-CN" altLang="zh-CN" b="1" smtClean="0">
                <a:solidFill>
                  <a:srgbClr val="0000FF"/>
                </a:solidFill>
              </a:rPr>
              <a:t>的</a:t>
            </a:r>
            <a:r>
              <a:rPr lang="zh-CN" altLang="en-US" b="1" smtClean="0">
                <a:solidFill>
                  <a:srgbClr val="0000FF"/>
                </a:solidFill>
              </a:rPr>
              <a:t>特征学习过程</a:t>
            </a:r>
            <a:endParaRPr lang="en-US" altLang="zh-CN" b="1" smtClean="0"/>
          </a:p>
          <a:p>
            <a:endParaRPr lang="en-US" altLang="zh-CN" smtClean="0"/>
          </a:p>
          <a:p>
            <a:endParaRPr lang="en-US" altLang="zh-CN" smtClean="0"/>
          </a:p>
          <a:p>
            <a:endParaRPr lang="en-US" altLang="zh-CN" smtClean="0"/>
          </a:p>
          <a:p>
            <a:endParaRPr lang="en-US" altLang="zh-CN" smtClean="0"/>
          </a:p>
          <a:p>
            <a:pPr lvl="1">
              <a:buClr>
                <a:srgbClr val="0000FF"/>
              </a:buClr>
              <a:buFont typeface="Wingdings" panose="05000000000000000000" pitchFamily="2" charset="2"/>
              <a:buChar char="ü"/>
            </a:pPr>
            <a:r>
              <a:rPr lang="en-US" altLang="zh-CN" smtClean="0">
                <a:solidFill>
                  <a:schemeClr val="tx1"/>
                </a:solidFill>
              </a:rPr>
              <a:t>RBM </a:t>
            </a:r>
            <a:r>
              <a:rPr lang="zh-CN" altLang="zh-CN" smtClean="0">
                <a:solidFill>
                  <a:schemeClr val="tx1"/>
                </a:solidFill>
              </a:rPr>
              <a:t>网络</a:t>
            </a:r>
            <a:r>
              <a:rPr lang="zh-CN" altLang="en-US" smtClean="0">
                <a:solidFill>
                  <a:schemeClr val="tx1"/>
                </a:solidFill>
              </a:rPr>
              <a:t>的</a:t>
            </a:r>
            <a:r>
              <a:rPr lang="zh-CN" altLang="zh-CN" smtClean="0">
                <a:solidFill>
                  <a:schemeClr val="tx1"/>
                </a:solidFill>
              </a:rPr>
              <a:t>参数</a:t>
            </a:r>
            <a:r>
              <a:rPr lang="zh-CN" altLang="en-US" smtClean="0">
                <a:solidFill>
                  <a:schemeClr val="tx1"/>
                </a:solidFill>
              </a:rPr>
              <a:t>：</a:t>
            </a:r>
            <a:r>
              <a:rPr lang="zh-CN" altLang="zh-CN" smtClean="0">
                <a:solidFill>
                  <a:schemeClr val="tx1"/>
                </a:solidFill>
              </a:rPr>
              <a:t>可视层与隐藏层之间的权重矩阵</a:t>
            </a:r>
            <a:r>
              <a:rPr lang="en-US" altLang="zh-CN" smtClean="0">
                <a:solidFill>
                  <a:schemeClr val="tx1"/>
                </a:solidFill>
              </a:rPr>
              <a:t>W</a:t>
            </a:r>
            <a:r>
              <a:rPr lang="zh-CN" altLang="zh-CN" smtClean="0">
                <a:solidFill>
                  <a:schemeClr val="tx1"/>
                </a:solidFill>
              </a:rPr>
              <a:t>，可视节点的</a:t>
            </a:r>
            <a:r>
              <a:rPr lang="zh-CN" altLang="en-US" smtClean="0">
                <a:solidFill>
                  <a:schemeClr val="tx1"/>
                </a:solidFill>
              </a:rPr>
              <a:t>偏置</a:t>
            </a:r>
            <a:r>
              <a:rPr lang="en-US" altLang="zh-CN" smtClean="0">
                <a:solidFill>
                  <a:schemeClr val="tx1"/>
                </a:solidFill>
              </a:rPr>
              <a:t>b=(b1, b2 ⋯ bn)</a:t>
            </a:r>
            <a:r>
              <a:rPr lang="zh-CN" altLang="zh-CN" smtClean="0">
                <a:solidFill>
                  <a:schemeClr val="tx1"/>
                </a:solidFill>
              </a:rPr>
              <a:t>，隐藏节点的</a:t>
            </a:r>
            <a:r>
              <a:rPr lang="zh-CN" altLang="en-US" smtClean="0">
                <a:solidFill>
                  <a:schemeClr val="tx1"/>
                </a:solidFill>
              </a:rPr>
              <a:t>偏置</a:t>
            </a:r>
            <a:r>
              <a:rPr lang="en-US" altLang="zh-CN" smtClean="0">
                <a:solidFill>
                  <a:schemeClr val="tx1"/>
                </a:solidFill>
              </a:rPr>
              <a:t>c = (c1, c2 ⋯ cm)</a:t>
            </a:r>
            <a:r>
              <a:rPr lang="zh-CN" altLang="en-US" smtClean="0">
                <a:solidFill>
                  <a:schemeClr val="tx1"/>
                </a:solidFill>
              </a:rPr>
              <a:t>。</a:t>
            </a:r>
            <a:endParaRPr lang="en-US" altLang="zh-CN" smtClean="0">
              <a:solidFill>
                <a:schemeClr val="tx1"/>
              </a:solidFill>
            </a:endParaRPr>
          </a:p>
          <a:p>
            <a:pPr lvl="1">
              <a:buClr>
                <a:srgbClr val="0000FF"/>
              </a:buClr>
              <a:buFont typeface="Wingdings" panose="05000000000000000000" pitchFamily="2" charset="2"/>
              <a:buChar char="ü"/>
            </a:pPr>
            <a:r>
              <a:rPr lang="zh-CN" altLang="zh-CN" smtClean="0">
                <a:solidFill>
                  <a:schemeClr val="tx1"/>
                </a:solidFill>
              </a:rPr>
              <a:t>这几个参数决定了</a:t>
            </a:r>
            <a:r>
              <a:rPr lang="en-US" altLang="zh-CN" smtClean="0">
                <a:solidFill>
                  <a:schemeClr val="tx1"/>
                </a:solidFill>
              </a:rPr>
              <a:t>RBM </a:t>
            </a:r>
            <a:r>
              <a:rPr lang="zh-CN" altLang="zh-CN" smtClean="0">
                <a:solidFill>
                  <a:schemeClr val="tx1"/>
                </a:solidFill>
              </a:rPr>
              <a:t>网络将一个</a:t>
            </a:r>
            <a:r>
              <a:rPr lang="en-US" altLang="zh-CN" smtClean="0">
                <a:solidFill>
                  <a:schemeClr val="tx1"/>
                </a:solidFill>
              </a:rPr>
              <a:t> n </a:t>
            </a:r>
            <a:r>
              <a:rPr lang="zh-CN" altLang="zh-CN" smtClean="0">
                <a:solidFill>
                  <a:schemeClr val="tx1"/>
                </a:solidFill>
              </a:rPr>
              <a:t>维的样本编码成一个什么样的</a:t>
            </a:r>
            <a:r>
              <a:rPr lang="en-US" altLang="zh-CN" smtClean="0">
                <a:solidFill>
                  <a:schemeClr val="tx1"/>
                </a:solidFill>
              </a:rPr>
              <a:t> m </a:t>
            </a:r>
            <a:r>
              <a:rPr lang="zh-CN" altLang="zh-CN" smtClean="0">
                <a:solidFill>
                  <a:schemeClr val="tx1"/>
                </a:solidFill>
              </a:rPr>
              <a:t>维的样本。</a:t>
            </a:r>
            <a:endParaRPr lang="en-US" altLang="zh-CN" smtClean="0">
              <a:solidFill>
                <a:schemeClr val="tx1"/>
              </a:solidFill>
            </a:endParaRPr>
          </a:p>
          <a:p>
            <a:endParaRPr lang="en-US" altLang="zh-CN" smtClean="0"/>
          </a:p>
          <a:p>
            <a:endParaRPr lang="en-US" altLang="zh-CN" smtClean="0"/>
          </a:p>
          <a:p>
            <a:endParaRPr lang="en-US" altLang="zh-CN" smtClean="0"/>
          </a:p>
          <a:p>
            <a:endParaRPr lang="en-US" altLang="zh-CN" smtClean="0"/>
          </a:p>
          <a:p>
            <a:endParaRPr lang="en-US" altLang="zh-CN" smtClean="0"/>
          </a:p>
          <a:p>
            <a:endParaRPr lang="zh-CN" altLang="en-US" smtClean="0"/>
          </a:p>
        </p:txBody>
      </p:sp>
      <p:sp>
        <p:nvSpPr>
          <p:cNvPr id="12186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C5CDECC-3625-4B06-B2E8-F75D31D12BC2}" type="slidenum">
              <a:rPr kumimoji="0" lang="ja-JP" altLang="en-US" sz="1800">
                <a:solidFill>
                  <a:srgbClr val="A50021"/>
                </a:solidFill>
                <a:latin typeface="Arial" panose="020B0604020202020204" pitchFamily="34" charset="0"/>
                <a:ea typeface="ＭＳ Ｐゴシック" panose="020B0600070205080204" pitchFamily="34" charset="-128"/>
              </a:rPr>
              <a:pPr/>
              <a:t>120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18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9" y="1484313"/>
            <a:ext cx="3825875"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7995575"/>
      </p:ext>
    </p:extLst>
  </p:cSld>
  <p:clrMapOvr>
    <a:masterClrMapping/>
  </p:clrMapOvr>
  <p:transition>
    <p:rand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zh-CN" altLang="zh-CN" b="1" dirty="0" smtClean="0"/>
              <a:t>受限玻尔兹曼机</a:t>
            </a:r>
            <a:endParaRPr lang="zh-CN" altLang="en-US" dirty="0" smtClean="0"/>
          </a:p>
        </p:txBody>
      </p:sp>
      <p:sp>
        <p:nvSpPr>
          <p:cNvPr id="3" name="内容占位符 2"/>
          <p:cNvSpPr>
            <a:spLocks noGrp="1"/>
          </p:cNvSpPr>
          <p:nvPr>
            <p:ph idx="1"/>
          </p:nvPr>
        </p:nvSpPr>
        <p:spPr/>
        <p:txBody>
          <a:bodyPr/>
          <a:lstStyle/>
          <a:p>
            <a:pPr>
              <a:defRPr/>
            </a:pPr>
            <a:r>
              <a:rPr lang="en-US" altLang="zh-CN" b="1" dirty="0" smtClean="0">
                <a:solidFill>
                  <a:srgbClr val="0000FF"/>
                </a:solidFill>
              </a:rPr>
              <a:t>3.</a:t>
            </a:r>
            <a:r>
              <a:rPr lang="zh-CN" altLang="en-US" b="1" dirty="0" smtClean="0">
                <a:solidFill>
                  <a:srgbClr val="0000FF"/>
                </a:solidFill>
              </a:rPr>
              <a:t> </a:t>
            </a:r>
            <a:r>
              <a:rPr lang="en-US" altLang="zh-CN" b="1" dirty="0" smtClean="0">
                <a:solidFill>
                  <a:srgbClr val="0000FF"/>
                </a:solidFill>
              </a:rPr>
              <a:t>RBM</a:t>
            </a:r>
            <a:r>
              <a:rPr lang="zh-CN" altLang="en-US" b="1" dirty="0" smtClean="0">
                <a:solidFill>
                  <a:srgbClr val="0000FF"/>
                </a:solidFill>
              </a:rPr>
              <a:t>网络</a:t>
            </a:r>
            <a:r>
              <a:rPr lang="zh-CN" altLang="zh-CN" b="1" dirty="0" smtClean="0">
                <a:solidFill>
                  <a:srgbClr val="0000FF"/>
                </a:solidFill>
              </a:rPr>
              <a:t>的</a:t>
            </a:r>
            <a:r>
              <a:rPr lang="zh-CN" altLang="en-US" b="1" dirty="0" smtClean="0">
                <a:solidFill>
                  <a:srgbClr val="0000FF"/>
                </a:solidFill>
              </a:rPr>
              <a:t>特征学习过程</a:t>
            </a:r>
            <a:endParaRPr lang="en-US" altLang="zh-CN" b="1" dirty="0" smtClean="0"/>
          </a:p>
          <a:p>
            <a:pPr>
              <a:defRPr/>
            </a:pPr>
            <a:endParaRPr lang="en-US" altLang="zh-CN" dirty="0" smtClean="0"/>
          </a:p>
          <a:p>
            <a:pPr>
              <a:defRPr/>
            </a:pPr>
            <a:endParaRPr lang="en-US" altLang="zh-CN" dirty="0"/>
          </a:p>
          <a:p>
            <a:pPr>
              <a:defRPr/>
            </a:pPr>
            <a:endParaRPr lang="en-US" altLang="zh-CN" dirty="0" smtClean="0"/>
          </a:p>
          <a:p>
            <a:pPr marL="0" indent="0">
              <a:buNone/>
              <a:defRPr/>
            </a:pPr>
            <a:r>
              <a:rPr lang="zh-CN" altLang="en-US" sz="2400" b="1" dirty="0"/>
              <a:t>      当输入</a:t>
            </a:r>
            <a:r>
              <a:rPr lang="en-US" altLang="zh-CN" sz="2400" b="1" dirty="0"/>
              <a:t>v</a:t>
            </a:r>
            <a:r>
              <a:rPr lang="zh-CN" altLang="en-US" sz="2400" b="1" dirty="0"/>
              <a:t>的时候，通过</a:t>
            </a:r>
            <a:r>
              <a:rPr lang="en-US" altLang="zh-CN" sz="2400" b="1" dirty="0"/>
              <a:t>p(</a:t>
            </a:r>
            <a:r>
              <a:rPr lang="en-US" altLang="zh-CN" sz="2400" b="1" dirty="0" err="1"/>
              <a:t>h|v</a:t>
            </a:r>
            <a:r>
              <a:rPr lang="en-US" altLang="zh-CN" sz="2400" b="1" dirty="0"/>
              <a:t>) </a:t>
            </a:r>
            <a:r>
              <a:rPr lang="zh-CN" altLang="en-US" sz="2400" b="1" dirty="0"/>
              <a:t>可以得到隐藏层</a:t>
            </a:r>
            <a:r>
              <a:rPr lang="en-US" altLang="zh-CN" sz="2400" b="1" dirty="0"/>
              <a:t>h</a:t>
            </a:r>
            <a:r>
              <a:rPr lang="zh-CN" altLang="en-US" sz="2400" b="1" dirty="0"/>
              <a:t>，而得到隐藏层</a:t>
            </a:r>
            <a:r>
              <a:rPr lang="en-US" altLang="zh-CN" sz="2400" b="1" dirty="0"/>
              <a:t>h</a:t>
            </a:r>
            <a:r>
              <a:rPr lang="zh-CN" altLang="en-US" sz="2400" b="1" dirty="0"/>
              <a:t>之后，通过</a:t>
            </a:r>
            <a:r>
              <a:rPr lang="en-US" altLang="zh-CN" sz="2400" b="1" dirty="0"/>
              <a:t>p(</a:t>
            </a:r>
            <a:r>
              <a:rPr lang="en-US" altLang="zh-CN" sz="2400" b="1" dirty="0" err="1"/>
              <a:t>v|h</a:t>
            </a:r>
            <a:r>
              <a:rPr lang="en-US" altLang="zh-CN" sz="2400" b="1" dirty="0"/>
              <a:t>)</a:t>
            </a:r>
            <a:r>
              <a:rPr lang="zh-CN" altLang="en-US" sz="2400" b="1" dirty="0"/>
              <a:t>又能得到可视层</a:t>
            </a:r>
            <a:r>
              <a:rPr lang="en-US" altLang="zh-CN" sz="2400" b="1" dirty="0"/>
              <a:t>v1</a:t>
            </a:r>
            <a:r>
              <a:rPr lang="zh-CN" altLang="en-US" sz="2400" b="1" dirty="0"/>
              <a:t>，通过调整参数，如果能使得从隐藏层</a:t>
            </a:r>
            <a:r>
              <a:rPr lang="en-US" altLang="zh-CN" sz="2400" b="1" dirty="0"/>
              <a:t>h</a:t>
            </a:r>
            <a:r>
              <a:rPr lang="zh-CN" altLang="en-US" sz="2400" b="1" dirty="0"/>
              <a:t>得到的可视层</a:t>
            </a:r>
            <a:r>
              <a:rPr lang="en-US" altLang="zh-CN" sz="2400" b="1" dirty="0"/>
              <a:t>v1</a:t>
            </a:r>
            <a:r>
              <a:rPr lang="zh-CN" altLang="en-US" sz="2400" b="1" dirty="0"/>
              <a:t>与原来的可视层</a:t>
            </a:r>
            <a:r>
              <a:rPr lang="en-US" altLang="zh-CN" sz="2400" b="1" dirty="0"/>
              <a:t>v</a:t>
            </a:r>
            <a:r>
              <a:rPr lang="zh-CN" altLang="en-US" sz="2400" b="1" dirty="0"/>
              <a:t>一样，那么得到的隐藏层就是可视层另外一种表达，从而隐藏层可以作为可视层的特征表示。</a:t>
            </a:r>
          </a:p>
        </p:txBody>
      </p:sp>
      <p:sp>
        <p:nvSpPr>
          <p:cNvPr id="12288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1EC0342-0AE2-4365-9548-383EC0F57811}" type="slidenum">
              <a:rPr kumimoji="0" lang="ja-JP" altLang="en-US" sz="1800">
                <a:solidFill>
                  <a:srgbClr val="A50021"/>
                </a:solidFill>
                <a:latin typeface="Arial" panose="020B0604020202020204" pitchFamily="34" charset="0"/>
                <a:ea typeface="ＭＳ Ｐゴシック" panose="020B0600070205080204" pitchFamily="34" charset="-128"/>
              </a:rPr>
              <a:pPr/>
              <a:t>121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28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576" y="1484313"/>
            <a:ext cx="6081713"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523131"/>
      </p:ext>
    </p:extLst>
  </p:cSld>
  <p:clrMapOvr>
    <a:masterClrMapping/>
  </p:clrMapOvr>
  <p:transition>
    <p:rand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zh-CN" altLang="zh-CN" b="1" dirty="0" smtClean="0"/>
              <a:t>受限玻尔兹曼机</a:t>
            </a:r>
            <a:endParaRPr lang="zh-CN" altLang="en-US" dirty="0" smtClean="0"/>
          </a:p>
        </p:txBody>
      </p:sp>
      <p:sp>
        <p:nvSpPr>
          <p:cNvPr id="3" name="内容占位符 2"/>
          <p:cNvSpPr>
            <a:spLocks noGrp="1"/>
          </p:cNvSpPr>
          <p:nvPr>
            <p:ph idx="1"/>
          </p:nvPr>
        </p:nvSpPr>
        <p:spPr>
          <a:xfrm>
            <a:off x="551384" y="908051"/>
            <a:ext cx="11089232" cy="5400675"/>
          </a:xfrm>
        </p:spPr>
        <p:txBody>
          <a:bodyPr/>
          <a:lstStyle/>
          <a:p>
            <a:pPr>
              <a:defRPr/>
            </a:pPr>
            <a:r>
              <a:rPr lang="en-US" altLang="zh-CN" b="1" dirty="0" smtClean="0">
                <a:solidFill>
                  <a:srgbClr val="0000FF"/>
                </a:solidFill>
              </a:rPr>
              <a:t>3.</a:t>
            </a:r>
            <a:r>
              <a:rPr lang="zh-CN" altLang="en-US" b="1" dirty="0" smtClean="0">
                <a:solidFill>
                  <a:srgbClr val="0000FF"/>
                </a:solidFill>
              </a:rPr>
              <a:t> </a:t>
            </a:r>
            <a:r>
              <a:rPr lang="en-US" altLang="zh-CN" b="1" dirty="0" smtClean="0">
                <a:solidFill>
                  <a:srgbClr val="0000FF"/>
                </a:solidFill>
              </a:rPr>
              <a:t>RBM</a:t>
            </a:r>
            <a:r>
              <a:rPr lang="zh-CN" altLang="en-US" b="1" dirty="0" smtClean="0">
                <a:solidFill>
                  <a:srgbClr val="0000FF"/>
                </a:solidFill>
              </a:rPr>
              <a:t>网络</a:t>
            </a:r>
            <a:r>
              <a:rPr lang="zh-CN" altLang="zh-CN" b="1" dirty="0" smtClean="0">
                <a:solidFill>
                  <a:srgbClr val="0000FF"/>
                </a:solidFill>
              </a:rPr>
              <a:t>的</a:t>
            </a:r>
            <a:r>
              <a:rPr lang="zh-CN" altLang="en-US" b="1" dirty="0" smtClean="0">
                <a:solidFill>
                  <a:srgbClr val="0000FF"/>
                </a:solidFill>
              </a:rPr>
              <a:t>特征学习过程：</a:t>
            </a:r>
            <a:endParaRPr lang="en-US" altLang="zh-CN" b="1" dirty="0" smtClean="0">
              <a:solidFill>
                <a:srgbClr val="0000FF"/>
              </a:solidFill>
            </a:endParaRPr>
          </a:p>
          <a:p>
            <a:pPr lvl="1">
              <a:buClr>
                <a:srgbClr val="0000FF"/>
              </a:buClr>
              <a:buFont typeface="Wingdings" panose="05000000000000000000" pitchFamily="2" charset="2"/>
              <a:buChar char="ü"/>
              <a:defRPr/>
            </a:pPr>
            <a:r>
              <a:rPr lang="zh-CN" altLang="en-US" dirty="0" smtClean="0">
                <a:solidFill>
                  <a:schemeClr val="tx1"/>
                </a:solidFill>
              </a:rPr>
              <a:t>一个训练样本</a:t>
            </a:r>
            <a:r>
              <a:rPr lang="en-US" altLang="zh-CN" dirty="0" smtClean="0">
                <a:solidFill>
                  <a:schemeClr val="tx1"/>
                </a:solidFill>
              </a:rPr>
              <a:t>X</a:t>
            </a:r>
            <a:r>
              <a:rPr lang="zh-CN" altLang="en-US" dirty="0" smtClean="0">
                <a:solidFill>
                  <a:schemeClr val="tx1"/>
                </a:solidFill>
              </a:rPr>
              <a:t>取值为</a:t>
            </a:r>
            <a:r>
              <a:rPr lang="en-US" altLang="zh-CN" dirty="0" smtClean="0">
                <a:solidFill>
                  <a:schemeClr val="tx1"/>
                </a:solidFill>
              </a:rPr>
              <a:t>x = (x1, x2 ⋯ </a:t>
            </a:r>
            <a:r>
              <a:rPr lang="en-US" altLang="zh-CN" dirty="0" err="1" smtClean="0">
                <a:solidFill>
                  <a:schemeClr val="tx1"/>
                </a:solidFill>
              </a:rPr>
              <a:t>xn</a:t>
            </a:r>
            <a:r>
              <a:rPr lang="en-US" altLang="zh-CN" dirty="0" smtClean="0">
                <a:solidFill>
                  <a:schemeClr val="tx1"/>
                </a:solidFill>
              </a:rPr>
              <a:t>)</a:t>
            </a:r>
            <a:r>
              <a:rPr lang="zh-CN" altLang="en-US" dirty="0" smtClean="0">
                <a:solidFill>
                  <a:schemeClr val="tx1"/>
                </a:solidFill>
              </a:rPr>
              <a:t>，根据 </a:t>
            </a:r>
            <a:r>
              <a:rPr lang="en-US" altLang="zh-CN" dirty="0" smtClean="0">
                <a:solidFill>
                  <a:schemeClr val="tx1"/>
                </a:solidFill>
              </a:rPr>
              <a:t>RBM </a:t>
            </a:r>
            <a:r>
              <a:rPr lang="zh-CN" altLang="en-US" dirty="0" smtClean="0">
                <a:solidFill>
                  <a:schemeClr val="tx1"/>
                </a:solidFill>
              </a:rPr>
              <a:t>网络，可以得到这个样本的</a:t>
            </a:r>
            <a:r>
              <a:rPr lang="en-US" altLang="zh-CN" dirty="0" smtClean="0">
                <a:solidFill>
                  <a:schemeClr val="tx1"/>
                </a:solidFill>
              </a:rPr>
              <a:t>m </a:t>
            </a:r>
            <a:r>
              <a:rPr lang="zh-CN" altLang="en-US" dirty="0" smtClean="0">
                <a:solidFill>
                  <a:schemeClr val="tx1"/>
                </a:solidFill>
              </a:rPr>
              <a:t>维的编码后的样本</a:t>
            </a:r>
            <a:r>
              <a:rPr lang="en-US" altLang="zh-CN" dirty="0" smtClean="0">
                <a:solidFill>
                  <a:schemeClr val="tx1"/>
                </a:solidFill>
              </a:rPr>
              <a:t>y = (y1, y2 ⋯ </a:t>
            </a:r>
            <a:r>
              <a:rPr lang="en-US" altLang="zh-CN" dirty="0" err="1" smtClean="0">
                <a:solidFill>
                  <a:schemeClr val="tx1"/>
                </a:solidFill>
              </a:rPr>
              <a:t>ym</a:t>
            </a:r>
            <a:r>
              <a:rPr lang="en-US" altLang="zh-CN" dirty="0" smtClean="0">
                <a:solidFill>
                  <a:schemeClr val="tx1"/>
                </a:solidFill>
              </a:rPr>
              <a:t>)</a:t>
            </a:r>
            <a:r>
              <a:rPr lang="zh-CN" altLang="en-US" dirty="0" smtClean="0">
                <a:solidFill>
                  <a:schemeClr val="tx1"/>
                </a:solidFill>
              </a:rPr>
              <a:t>，这</a:t>
            </a:r>
            <a:r>
              <a:rPr lang="en-US" altLang="zh-CN" dirty="0" smtClean="0">
                <a:solidFill>
                  <a:schemeClr val="tx1"/>
                </a:solidFill>
              </a:rPr>
              <a:t>m</a:t>
            </a:r>
            <a:r>
              <a:rPr lang="zh-CN" altLang="en-US" dirty="0" smtClean="0">
                <a:solidFill>
                  <a:schemeClr val="tx1"/>
                </a:solidFill>
              </a:rPr>
              <a:t>维的编码也可以认为是抽取了</a:t>
            </a:r>
            <a:r>
              <a:rPr lang="en-US" altLang="zh-CN" dirty="0" smtClean="0">
                <a:solidFill>
                  <a:schemeClr val="tx1"/>
                </a:solidFill>
              </a:rPr>
              <a:t>m</a:t>
            </a:r>
            <a:r>
              <a:rPr lang="zh-CN" altLang="en-US" dirty="0" smtClean="0">
                <a:solidFill>
                  <a:schemeClr val="tx1"/>
                </a:solidFill>
              </a:rPr>
              <a:t>个特征的样本。</a:t>
            </a:r>
            <a:endParaRPr lang="en-US" altLang="zh-CN" dirty="0">
              <a:solidFill>
                <a:schemeClr val="tx1"/>
              </a:solidFill>
            </a:endParaRPr>
          </a:p>
          <a:p>
            <a:pPr lvl="1">
              <a:buClr>
                <a:srgbClr val="0000FF"/>
              </a:buClr>
              <a:buFont typeface="Wingdings" panose="05000000000000000000" pitchFamily="2" charset="2"/>
              <a:buChar char="ü"/>
              <a:defRPr/>
            </a:pPr>
            <a:r>
              <a:rPr lang="zh-CN" altLang="en-US" dirty="0" smtClean="0">
                <a:solidFill>
                  <a:schemeClr val="tx1"/>
                </a:solidFill>
              </a:rPr>
              <a:t>样本</a:t>
            </a:r>
            <a:r>
              <a:rPr lang="en-US" altLang="zh-CN" dirty="0" smtClean="0">
                <a:solidFill>
                  <a:schemeClr val="tx1"/>
                </a:solidFill>
              </a:rPr>
              <a:t>y</a:t>
            </a:r>
            <a:r>
              <a:rPr lang="zh-CN" altLang="en-US" dirty="0" smtClean="0">
                <a:solidFill>
                  <a:schemeClr val="tx1"/>
                </a:solidFill>
              </a:rPr>
              <a:t>的值（</a:t>
            </a:r>
            <a:r>
              <a:rPr lang="en-US" altLang="zh-CN" dirty="0" smtClean="0">
                <a:solidFill>
                  <a:schemeClr val="tx1"/>
                </a:solidFill>
              </a:rPr>
              <a:t>0</a:t>
            </a:r>
            <a:r>
              <a:rPr lang="zh-CN" altLang="en-US" dirty="0" smtClean="0">
                <a:solidFill>
                  <a:schemeClr val="tx1"/>
                </a:solidFill>
              </a:rPr>
              <a:t>或</a:t>
            </a:r>
            <a:r>
              <a:rPr lang="en-US" altLang="zh-CN" dirty="0" smtClean="0">
                <a:solidFill>
                  <a:schemeClr val="tx1"/>
                </a:solidFill>
              </a:rPr>
              <a:t>1</a:t>
            </a:r>
            <a:r>
              <a:rPr lang="zh-CN" altLang="en-US" dirty="0" smtClean="0">
                <a:solidFill>
                  <a:schemeClr val="tx1"/>
                </a:solidFill>
              </a:rPr>
              <a:t>）是按照下面的规则生成的：</a:t>
            </a:r>
            <a:endParaRPr lang="en-US" altLang="zh-CN" dirty="0" smtClean="0">
              <a:solidFill>
                <a:schemeClr val="tx1"/>
              </a:solidFill>
            </a:endParaRPr>
          </a:p>
          <a:p>
            <a:pPr marL="471487" lvl="1" indent="0">
              <a:buClr>
                <a:srgbClr val="0000FF"/>
              </a:buClr>
              <a:buNone/>
              <a:defRPr/>
            </a:pPr>
            <a:r>
              <a:rPr lang="zh-CN" altLang="en-US" dirty="0" smtClean="0">
                <a:solidFill>
                  <a:schemeClr val="tx1"/>
                </a:solidFill>
              </a:rPr>
              <a:t>（</a:t>
            </a:r>
            <a:r>
              <a:rPr lang="en-US" altLang="zh-CN" dirty="0" smtClean="0">
                <a:solidFill>
                  <a:schemeClr val="tx1"/>
                </a:solidFill>
              </a:rPr>
              <a:t>1</a:t>
            </a:r>
            <a:r>
              <a:rPr lang="zh-CN" altLang="en-US" dirty="0" smtClean="0">
                <a:solidFill>
                  <a:schemeClr val="tx1"/>
                </a:solidFill>
              </a:rPr>
              <a:t>）</a:t>
            </a:r>
            <a:r>
              <a:rPr lang="zh-CN" altLang="zh-CN" dirty="0" smtClean="0">
                <a:solidFill>
                  <a:schemeClr val="tx1"/>
                </a:solidFill>
              </a:rPr>
              <a:t>根据</a:t>
            </a:r>
            <a:r>
              <a:rPr lang="en-US" altLang="zh-CN" dirty="0">
                <a:solidFill>
                  <a:schemeClr val="tx1"/>
                </a:solidFill>
              </a:rPr>
              <a:t>x</a:t>
            </a:r>
            <a:r>
              <a:rPr lang="zh-CN" altLang="zh-CN" dirty="0">
                <a:solidFill>
                  <a:schemeClr val="tx1"/>
                </a:solidFill>
              </a:rPr>
              <a:t>的值计算</a:t>
            </a:r>
            <a:r>
              <a:rPr lang="zh-CN" altLang="zh-CN" dirty="0" smtClean="0">
                <a:solidFill>
                  <a:schemeClr val="tx1"/>
                </a:solidFill>
              </a:rPr>
              <a:t>概率</a:t>
            </a:r>
            <a:endParaRPr lang="en-US" altLang="zh-CN" dirty="0" smtClean="0">
              <a:solidFill>
                <a:schemeClr val="tx1"/>
              </a:solidFill>
            </a:endParaRPr>
          </a:p>
          <a:p>
            <a:pPr marL="471487" lvl="1" indent="0">
              <a:buClr>
                <a:srgbClr val="0000FF"/>
              </a:buClr>
              <a:buNone/>
              <a:defRPr/>
            </a:pPr>
            <a:endParaRPr lang="en-US" altLang="zh-CN" dirty="0" smtClean="0">
              <a:solidFill>
                <a:schemeClr val="tx1"/>
              </a:solidFill>
            </a:endParaRPr>
          </a:p>
          <a:p>
            <a:pPr marL="471487" lvl="1" indent="0">
              <a:buClr>
                <a:srgbClr val="0000FF"/>
              </a:buClr>
              <a:buNone/>
              <a:defRPr/>
            </a:pPr>
            <a:endParaRPr lang="en-US" altLang="zh-CN" dirty="0">
              <a:solidFill>
                <a:schemeClr val="tx1"/>
              </a:solidFill>
            </a:endParaRPr>
          </a:p>
          <a:p>
            <a:pPr marL="471487" lvl="1" indent="0">
              <a:buClr>
                <a:srgbClr val="0000FF"/>
              </a:buClr>
              <a:buNone/>
              <a:defRPr/>
            </a:pPr>
            <a:r>
              <a:rPr lang="zh-CN" altLang="en-US" dirty="0" smtClean="0">
                <a:solidFill>
                  <a:schemeClr val="tx1"/>
                </a:solidFill>
              </a:rPr>
              <a:t>（</a:t>
            </a:r>
            <a:r>
              <a:rPr lang="en-US" altLang="zh-CN" dirty="0" smtClean="0">
                <a:solidFill>
                  <a:schemeClr val="tx1"/>
                </a:solidFill>
              </a:rPr>
              <a:t>2</a:t>
            </a:r>
            <a:r>
              <a:rPr lang="zh-CN" altLang="en-US" dirty="0" smtClean="0">
                <a:solidFill>
                  <a:schemeClr val="tx1"/>
                </a:solidFill>
              </a:rPr>
              <a:t>）</a:t>
            </a:r>
            <a:r>
              <a:rPr lang="zh-CN" altLang="zh-CN" dirty="0" smtClean="0">
                <a:solidFill>
                  <a:schemeClr val="tx1"/>
                </a:solidFill>
              </a:rPr>
              <a:t>产生</a:t>
            </a:r>
            <a:r>
              <a:rPr lang="zh-CN" altLang="zh-CN" dirty="0">
                <a:solidFill>
                  <a:schemeClr val="tx1"/>
                </a:solidFill>
              </a:rPr>
              <a:t>一个</a:t>
            </a:r>
            <a:r>
              <a:rPr lang="en-US" altLang="zh-CN" dirty="0">
                <a:solidFill>
                  <a:schemeClr val="tx1"/>
                </a:solidFill>
              </a:rPr>
              <a:t>0</a:t>
            </a:r>
            <a:r>
              <a:rPr lang="zh-CN" altLang="zh-CN" dirty="0">
                <a:solidFill>
                  <a:schemeClr val="tx1"/>
                </a:solidFill>
              </a:rPr>
              <a:t>到</a:t>
            </a:r>
            <a:r>
              <a:rPr lang="en-US" altLang="zh-CN" dirty="0" smtClean="0">
                <a:solidFill>
                  <a:schemeClr val="tx1"/>
                </a:solidFill>
              </a:rPr>
              <a:t>1</a:t>
            </a:r>
            <a:r>
              <a:rPr lang="zh-CN" altLang="zh-CN" dirty="0" smtClean="0">
                <a:solidFill>
                  <a:schemeClr val="tx1"/>
                </a:solidFill>
              </a:rPr>
              <a:t>的</a:t>
            </a:r>
            <a:r>
              <a:rPr lang="zh-CN" altLang="zh-CN" dirty="0">
                <a:solidFill>
                  <a:schemeClr val="tx1"/>
                </a:solidFill>
              </a:rPr>
              <a:t>随机数，如果它</a:t>
            </a:r>
            <a:r>
              <a:rPr lang="zh-CN" altLang="zh-CN" dirty="0" smtClean="0">
                <a:solidFill>
                  <a:schemeClr val="tx1"/>
                </a:solidFill>
              </a:rPr>
              <a:t>小于</a:t>
            </a:r>
            <a:endParaRPr lang="en-US" altLang="zh-CN" dirty="0" smtClean="0">
              <a:solidFill>
                <a:schemeClr val="tx1"/>
              </a:solidFill>
            </a:endParaRPr>
          </a:p>
          <a:p>
            <a:pPr marL="471487" lvl="1" indent="0">
              <a:buClr>
                <a:srgbClr val="0000FF"/>
              </a:buClr>
              <a:buNone/>
              <a:defRPr/>
            </a:pPr>
            <a:r>
              <a:rPr lang="en-US" altLang="zh-CN" dirty="0" smtClean="0">
                <a:solidFill>
                  <a:schemeClr val="tx1"/>
                </a:solidFill>
              </a:rPr>
              <a:t>         </a:t>
            </a:r>
            <a:r>
              <a:rPr lang="en-US" altLang="zh-CN" dirty="0" err="1" smtClean="0">
                <a:solidFill>
                  <a:schemeClr val="tx1"/>
                </a:solidFill>
              </a:rPr>
              <a:t>yj</a:t>
            </a:r>
            <a:r>
              <a:rPr lang="zh-CN" altLang="zh-CN" dirty="0">
                <a:solidFill>
                  <a:schemeClr val="tx1"/>
                </a:solidFill>
              </a:rPr>
              <a:t>的取值就是</a:t>
            </a:r>
            <a:r>
              <a:rPr lang="en-US" altLang="zh-CN" dirty="0">
                <a:solidFill>
                  <a:schemeClr val="tx1"/>
                </a:solidFill>
              </a:rPr>
              <a:t>1</a:t>
            </a:r>
            <a:r>
              <a:rPr lang="zh-CN" altLang="zh-CN" dirty="0">
                <a:solidFill>
                  <a:schemeClr val="tx1"/>
                </a:solidFill>
              </a:rPr>
              <a:t>，否则就是</a:t>
            </a:r>
            <a:r>
              <a:rPr lang="en-US" altLang="zh-CN" dirty="0">
                <a:solidFill>
                  <a:schemeClr val="tx1"/>
                </a:solidFill>
              </a:rPr>
              <a:t>0</a:t>
            </a:r>
            <a:r>
              <a:rPr lang="zh-CN" altLang="zh-CN" dirty="0" smtClean="0">
                <a:solidFill>
                  <a:schemeClr val="tx1"/>
                </a:solidFill>
              </a:rPr>
              <a:t>。</a:t>
            </a:r>
            <a:endParaRPr lang="en-US" altLang="zh-CN" dirty="0">
              <a:solidFill>
                <a:schemeClr val="tx1"/>
              </a:solidFill>
            </a:endParaRPr>
          </a:p>
          <a:p>
            <a:pPr lvl="1">
              <a:buClr>
                <a:srgbClr val="0000FF"/>
              </a:buClr>
              <a:buFont typeface="Wingdings" panose="05000000000000000000" pitchFamily="2" charset="2"/>
              <a:buChar char="ü"/>
              <a:defRPr/>
            </a:pPr>
            <a:r>
              <a:rPr lang="zh-CN" altLang="zh-CN" dirty="0">
                <a:solidFill>
                  <a:schemeClr val="tx1"/>
                </a:solidFill>
              </a:rPr>
              <a:t>解码过程，跟上</a:t>
            </a:r>
            <a:r>
              <a:rPr lang="zh-CN" altLang="zh-CN" dirty="0" smtClean="0">
                <a:solidFill>
                  <a:schemeClr val="tx1"/>
                </a:solidFill>
              </a:rPr>
              <a:t>面同理</a:t>
            </a:r>
            <a:r>
              <a:rPr lang="zh-CN" altLang="en-US" dirty="0" smtClean="0">
                <a:solidFill>
                  <a:schemeClr val="tx1"/>
                </a:solidFill>
              </a:rPr>
              <a:t>。</a:t>
            </a:r>
            <a:endParaRPr lang="zh-CN" altLang="en-US" dirty="0">
              <a:solidFill>
                <a:schemeClr val="tx1"/>
              </a:solidFill>
            </a:endParaRPr>
          </a:p>
        </p:txBody>
      </p:sp>
      <p:sp>
        <p:nvSpPr>
          <p:cNvPr id="1239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E3CAA4B-F2F5-4A3E-AB67-D57CD62501EA}" type="slidenum">
              <a:rPr kumimoji="0" lang="ja-JP" altLang="en-US" sz="1800">
                <a:solidFill>
                  <a:srgbClr val="A50021"/>
                </a:solidFill>
                <a:latin typeface="Arial" panose="020B0604020202020204" pitchFamily="34" charset="0"/>
                <a:ea typeface="ＭＳ Ｐゴシック" panose="020B0600070205080204" pitchFamily="34" charset="-128"/>
              </a:rPr>
              <a:pPr/>
              <a:t>122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39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16" y="3861048"/>
            <a:ext cx="51435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4610348"/>
            <a:ext cx="17859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8017"/>
      </p:ext>
    </p:extLst>
  </p:cSld>
  <p:clrMapOvr>
    <a:masterClrMapping/>
  </p:clrMapOvr>
  <p:transition>
    <p:rand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受限玻尔兹曼机</a:t>
            </a:r>
          </a:p>
        </p:txBody>
      </p:sp>
      <p:sp>
        <p:nvSpPr>
          <p:cNvPr id="124931" name="内容占位符 2"/>
          <p:cNvSpPr>
            <a:spLocks noGrp="1"/>
          </p:cNvSpPr>
          <p:nvPr>
            <p:ph idx="1"/>
          </p:nvPr>
        </p:nvSpPr>
        <p:spPr>
          <a:xfrm>
            <a:off x="767408" y="1071563"/>
            <a:ext cx="10513168" cy="5237162"/>
          </a:xfrm>
        </p:spPr>
        <p:txBody>
          <a:bodyPr/>
          <a:lstStyle/>
          <a:p>
            <a:r>
              <a:rPr lang="en-US" altLang="zh-CN" b="1" dirty="0" smtClean="0">
                <a:solidFill>
                  <a:srgbClr val="0000FF"/>
                </a:solidFill>
              </a:rPr>
              <a:t>4. RBM</a:t>
            </a:r>
            <a:r>
              <a:rPr lang="zh-CN" altLang="zh-CN" b="1" dirty="0" smtClean="0">
                <a:solidFill>
                  <a:srgbClr val="0000FF"/>
                </a:solidFill>
              </a:rPr>
              <a:t>的作用</a:t>
            </a:r>
            <a:endParaRPr lang="en-US" altLang="zh-CN" b="1" dirty="0" smtClean="0">
              <a:solidFill>
                <a:srgbClr val="0000FF"/>
              </a:solidFill>
            </a:endParaRPr>
          </a:p>
          <a:p>
            <a:pPr lvl="1">
              <a:buClr>
                <a:srgbClr val="0000FF"/>
              </a:buClr>
              <a:buFont typeface="Wingdings" panose="05000000000000000000" pitchFamily="2" charset="2"/>
              <a:buChar char="ü"/>
            </a:pPr>
            <a:r>
              <a:rPr lang="zh-CN" altLang="en-US" sz="2800" dirty="0">
                <a:solidFill>
                  <a:schemeClr val="tx1"/>
                </a:solidFill>
              </a:rPr>
              <a:t>对数据进行编码，然后由监督学习方法进行分类或回归。</a:t>
            </a:r>
          </a:p>
          <a:p>
            <a:pPr lvl="1">
              <a:buClr>
                <a:srgbClr val="0000FF"/>
              </a:buClr>
              <a:buFont typeface="Wingdings" panose="05000000000000000000" pitchFamily="2" charset="2"/>
              <a:buChar char="ü"/>
            </a:pPr>
            <a:r>
              <a:rPr lang="zh-CN" altLang="en-US" sz="2800" dirty="0">
                <a:solidFill>
                  <a:schemeClr val="tx1"/>
                </a:solidFill>
              </a:rPr>
              <a:t>得到权重矩阵和偏移量，供</a:t>
            </a:r>
            <a:r>
              <a:rPr lang="en-US" altLang="zh-CN" sz="2800" dirty="0">
                <a:solidFill>
                  <a:schemeClr val="tx1"/>
                </a:solidFill>
              </a:rPr>
              <a:t>BP</a:t>
            </a:r>
            <a:r>
              <a:rPr lang="zh-CN" altLang="en-US" sz="2800" dirty="0">
                <a:solidFill>
                  <a:schemeClr val="tx1"/>
                </a:solidFill>
              </a:rPr>
              <a:t>神经网络初始化训练。</a:t>
            </a:r>
            <a:endParaRPr lang="en-US" altLang="zh-CN" sz="2800" dirty="0">
              <a:solidFill>
                <a:schemeClr val="tx1"/>
              </a:solidFill>
            </a:endParaRPr>
          </a:p>
          <a:p>
            <a:pPr lvl="1">
              <a:buClr>
                <a:srgbClr val="0000FF"/>
              </a:buClr>
              <a:buFont typeface="Wingdings" panose="05000000000000000000" pitchFamily="2" charset="2"/>
              <a:buChar char="ü"/>
            </a:pPr>
            <a:r>
              <a:rPr lang="zh-CN" altLang="zh-CN" sz="2800" dirty="0">
                <a:solidFill>
                  <a:schemeClr val="tx1"/>
                </a:solidFill>
              </a:rPr>
              <a:t>作为一个生成模型使用</a:t>
            </a:r>
            <a:r>
              <a:rPr lang="zh-CN" altLang="en-US" sz="2800" dirty="0">
                <a:solidFill>
                  <a:schemeClr val="tx1"/>
                </a:solidFill>
              </a:rPr>
              <a:t>：</a:t>
            </a:r>
            <a:r>
              <a:rPr lang="zh-CN" altLang="zh-CN" sz="2800" dirty="0"/>
              <a:t>估计联合概率</a:t>
            </a:r>
            <a:r>
              <a:rPr lang="en-US" altLang="zh-CN" sz="2800" dirty="0"/>
              <a:t> </a:t>
            </a:r>
          </a:p>
          <a:p>
            <a:pPr lvl="1">
              <a:buClr>
                <a:srgbClr val="0000FF"/>
              </a:buClr>
              <a:buFont typeface="Wingdings" panose="05000000000000000000" pitchFamily="2" charset="2"/>
              <a:buNone/>
            </a:pPr>
            <a:endParaRPr lang="en-US" altLang="zh-CN" sz="2800" dirty="0">
              <a:solidFill>
                <a:schemeClr val="tx1"/>
              </a:solidFill>
            </a:endParaRPr>
          </a:p>
          <a:p>
            <a:pPr lvl="1">
              <a:buClr>
                <a:srgbClr val="0000FF"/>
              </a:buClr>
              <a:buFont typeface="Wingdings" panose="05000000000000000000" pitchFamily="2" charset="2"/>
              <a:buNone/>
            </a:pPr>
            <a:endParaRPr lang="en-US" altLang="zh-CN" sz="2800" dirty="0">
              <a:solidFill>
                <a:schemeClr val="tx1"/>
              </a:solidFill>
            </a:endParaRPr>
          </a:p>
          <a:p>
            <a:pPr lvl="1">
              <a:buClr>
                <a:srgbClr val="0000FF"/>
              </a:buClr>
              <a:buFont typeface="Wingdings" panose="05000000000000000000" pitchFamily="2" charset="2"/>
              <a:buChar char="ü"/>
            </a:pPr>
            <a:r>
              <a:rPr lang="zh-CN" altLang="zh-CN" sz="2800" dirty="0">
                <a:solidFill>
                  <a:schemeClr val="tx1"/>
                </a:solidFill>
              </a:rPr>
              <a:t>作为一个判别模型使用</a:t>
            </a:r>
            <a:r>
              <a:rPr lang="zh-CN" altLang="en-US" sz="2800" dirty="0">
                <a:solidFill>
                  <a:schemeClr val="tx1"/>
                </a:solidFill>
              </a:rPr>
              <a:t>：</a:t>
            </a:r>
            <a:r>
              <a:rPr lang="zh-CN" altLang="zh-CN" sz="2800" dirty="0"/>
              <a:t>计算条件概率</a:t>
            </a:r>
            <a:endParaRPr lang="en-US" altLang="zh-CN" sz="2800" dirty="0">
              <a:solidFill>
                <a:schemeClr val="tx1"/>
              </a:solidFill>
            </a:endParaRPr>
          </a:p>
          <a:p>
            <a:pPr lvl="1">
              <a:buClr>
                <a:srgbClr val="0000FF"/>
              </a:buClr>
              <a:buFont typeface="Wingdings" panose="05000000000000000000" pitchFamily="2" charset="2"/>
              <a:buChar char="ü"/>
            </a:pPr>
            <a:endParaRPr lang="zh-CN" altLang="en-US" sz="2800" dirty="0">
              <a:solidFill>
                <a:schemeClr val="tx1"/>
              </a:solidFill>
            </a:endParaRPr>
          </a:p>
        </p:txBody>
      </p:sp>
      <p:sp>
        <p:nvSpPr>
          <p:cNvPr id="12493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91F41AB-148B-4796-8710-8819768382D2}" type="slidenum">
              <a:rPr kumimoji="0" lang="ja-JP" altLang="en-US" sz="1800">
                <a:solidFill>
                  <a:srgbClr val="A50021"/>
                </a:solidFill>
                <a:latin typeface="Arial" panose="020B0604020202020204" pitchFamily="34" charset="0"/>
                <a:ea typeface="ＭＳ Ｐゴシック" panose="020B0600070205080204" pitchFamily="34" charset="-128"/>
              </a:rPr>
              <a:pPr/>
              <a:t>123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4933"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4934" name="Object 5"/>
          <p:cNvGraphicFramePr>
            <a:graphicFrameLocks noChangeAspect="1"/>
          </p:cNvGraphicFramePr>
          <p:nvPr>
            <p:extLst>
              <p:ext uri="{D42A27DB-BD31-4B8C-83A1-F6EECF244321}">
                <p14:modId xmlns:p14="http://schemas.microsoft.com/office/powerpoint/2010/main" val="143259036"/>
              </p:ext>
            </p:extLst>
          </p:nvPr>
        </p:nvGraphicFramePr>
        <p:xfrm>
          <a:off x="6096555" y="3371688"/>
          <a:ext cx="1309687" cy="563562"/>
        </p:xfrm>
        <a:graphic>
          <a:graphicData uri="http://schemas.openxmlformats.org/presentationml/2006/ole">
            <mc:AlternateContent xmlns:mc="http://schemas.openxmlformats.org/markup-compatibility/2006">
              <mc:Choice xmlns:v="urn:schemas-microsoft-com:vml" Requires="v">
                <p:oleObj spid="_x0000_s137268" r:id="rId4" imgW="482391" imgH="203112" progId="Equation.DSMT4">
                  <p:embed/>
                </p:oleObj>
              </mc:Choice>
              <mc:Fallback>
                <p:oleObj r:id="rId4" imgW="482391"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555" y="3371688"/>
                        <a:ext cx="13096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35" name="Rectangle 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4936" name="Object 7"/>
          <p:cNvGraphicFramePr>
            <a:graphicFrameLocks noChangeAspect="1"/>
          </p:cNvGraphicFramePr>
          <p:nvPr>
            <p:extLst>
              <p:ext uri="{D42A27DB-BD31-4B8C-83A1-F6EECF244321}">
                <p14:modId xmlns:p14="http://schemas.microsoft.com/office/powerpoint/2010/main" val="706203596"/>
              </p:ext>
            </p:extLst>
          </p:nvPr>
        </p:nvGraphicFramePr>
        <p:xfrm>
          <a:off x="6087760" y="4800519"/>
          <a:ext cx="1493837" cy="642937"/>
        </p:xfrm>
        <a:graphic>
          <a:graphicData uri="http://schemas.openxmlformats.org/presentationml/2006/ole">
            <mc:AlternateContent xmlns:mc="http://schemas.openxmlformats.org/markup-compatibility/2006">
              <mc:Choice xmlns:v="urn:schemas-microsoft-com:vml" Requires="v">
                <p:oleObj spid="_x0000_s137269" r:id="rId6" imgW="482391" imgH="203112" progId="Equation.DSMT4">
                  <p:embed/>
                </p:oleObj>
              </mc:Choice>
              <mc:Fallback>
                <p:oleObj r:id="rId6" imgW="482391" imgH="20311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7760" y="4800519"/>
                        <a:ext cx="1493837"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2257934"/>
      </p:ext>
    </p:extLst>
  </p:cSld>
  <p:clrMapOvr>
    <a:masterClrMapping/>
  </p:clrMapOvr>
  <p:transition>
    <p:rand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47D6D27-6F68-4BED-8210-98EDEB728C80}" type="slidenum">
              <a:rPr kumimoji="0" lang="ja-JP" altLang="en-US" sz="1800">
                <a:solidFill>
                  <a:srgbClr val="A50021"/>
                </a:solidFill>
                <a:latin typeface="Arial" panose="020B0604020202020204" pitchFamily="34" charset="0"/>
                <a:ea typeface="ＭＳ Ｐゴシック" panose="020B0600070205080204" pitchFamily="34" charset="-128"/>
              </a:rPr>
              <a:pPr/>
              <a:t>124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5955"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受限玻尔兹曼机</a:t>
            </a:r>
          </a:p>
        </p:txBody>
      </p:sp>
      <p:sp>
        <p:nvSpPr>
          <p:cNvPr id="125956" name="内容占位符 2"/>
          <p:cNvSpPr>
            <a:spLocks noGrp="1"/>
          </p:cNvSpPr>
          <p:nvPr>
            <p:ph idx="1"/>
          </p:nvPr>
        </p:nvSpPr>
        <p:spPr>
          <a:xfrm>
            <a:off x="911424" y="1071563"/>
            <a:ext cx="10801200" cy="3929062"/>
          </a:xfrm>
        </p:spPr>
        <p:txBody>
          <a:bodyPr/>
          <a:lstStyle/>
          <a:p>
            <a:r>
              <a:rPr lang="en-US" altLang="zh-CN" b="1" dirty="0" smtClean="0">
                <a:solidFill>
                  <a:srgbClr val="0000FF"/>
                </a:solidFill>
              </a:rPr>
              <a:t>5.</a:t>
            </a:r>
            <a:r>
              <a:rPr lang="zh-CN" altLang="zh-CN" b="1" dirty="0" smtClean="0">
                <a:solidFill>
                  <a:srgbClr val="0000FF"/>
                </a:solidFill>
              </a:rPr>
              <a:t>基于</a:t>
            </a:r>
            <a:r>
              <a:rPr lang="en-US" altLang="zh-CN" b="1" dirty="0" smtClean="0">
                <a:solidFill>
                  <a:srgbClr val="0000FF"/>
                </a:solidFill>
              </a:rPr>
              <a:t>RBM</a:t>
            </a:r>
            <a:r>
              <a:rPr lang="zh-CN" altLang="zh-CN" b="1" dirty="0" smtClean="0">
                <a:solidFill>
                  <a:srgbClr val="0000FF"/>
                </a:solidFill>
              </a:rPr>
              <a:t>的深度网络结构</a:t>
            </a:r>
            <a:endParaRPr lang="en-US" altLang="zh-CN" b="1" dirty="0" smtClean="0">
              <a:solidFill>
                <a:srgbClr val="0000FF"/>
              </a:solidFill>
            </a:endParaRPr>
          </a:p>
          <a:p>
            <a:r>
              <a:rPr lang="zh-CN" altLang="zh-CN" dirty="0" smtClean="0"/>
              <a:t>如果把</a:t>
            </a:r>
            <a:r>
              <a:rPr lang="en-US" altLang="zh-CN" dirty="0" smtClean="0"/>
              <a:t>RBM</a:t>
            </a:r>
            <a:r>
              <a:rPr lang="zh-CN" altLang="zh-CN" dirty="0" smtClean="0"/>
              <a:t>的隐层数增加</a:t>
            </a:r>
            <a:r>
              <a:rPr lang="en-US" altLang="zh-CN" dirty="0" smtClean="0"/>
              <a:t>,</a:t>
            </a:r>
            <a:r>
              <a:rPr lang="zh-CN" altLang="zh-CN" dirty="0" smtClean="0"/>
              <a:t>可以得到深度波尔兹曼机（</a:t>
            </a:r>
            <a:r>
              <a:rPr lang="en-US" altLang="zh-CN" dirty="0" smtClean="0"/>
              <a:t>Deep Boltzmann Machine, DBM</a:t>
            </a:r>
            <a:r>
              <a:rPr lang="zh-CN" altLang="zh-CN" dirty="0" smtClean="0"/>
              <a:t>）。</a:t>
            </a:r>
          </a:p>
          <a:p>
            <a:r>
              <a:rPr lang="zh-CN" altLang="zh-CN" dirty="0" smtClean="0"/>
              <a:t>如果在靠近可视层的部分使用贝叶斯信念网络即有向图模型，而在远离可视层的部分使用</a:t>
            </a:r>
            <a:r>
              <a:rPr lang="en-US" altLang="zh-CN" dirty="0" smtClean="0"/>
              <a:t>RBM,</a:t>
            </a:r>
            <a:r>
              <a:rPr lang="zh-CN" altLang="zh-CN" dirty="0" smtClean="0"/>
              <a:t>可以得到深信度网络（</a:t>
            </a:r>
            <a:r>
              <a:rPr lang="en-US" altLang="zh-CN" dirty="0" smtClean="0"/>
              <a:t>Deep Belief Nets</a:t>
            </a:r>
            <a:r>
              <a:rPr lang="zh-CN" altLang="zh-CN" dirty="0" smtClean="0"/>
              <a:t>）。</a:t>
            </a:r>
            <a:endParaRPr lang="zh-CN" altLang="en-US" dirty="0" smtClean="0"/>
          </a:p>
        </p:txBody>
      </p:sp>
    </p:spTree>
    <p:extLst>
      <p:ext uri="{BB962C8B-B14F-4D97-AF65-F5344CB8AC3E}">
        <p14:creationId xmlns:p14="http://schemas.microsoft.com/office/powerpoint/2010/main" val="1777941704"/>
      </p:ext>
    </p:extLst>
  </p:cSld>
  <p:clrMapOvr>
    <a:masterClrMapping/>
  </p:clrMapOvr>
  <p:transition>
    <p:rand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7730413-A422-4BB1-A8D1-851FF02C424C}" type="slidenum">
              <a:rPr kumimoji="0" lang="ja-JP" altLang="en-US" sz="1800">
                <a:solidFill>
                  <a:srgbClr val="A50021"/>
                </a:solidFill>
                <a:latin typeface="Arial" panose="020B0604020202020204" pitchFamily="34" charset="0"/>
                <a:ea typeface="ＭＳ Ｐゴシック" panose="020B0600070205080204" pitchFamily="34" charset="-128"/>
              </a:rPr>
              <a:pPr/>
              <a:t>125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6979" name="标题 1"/>
          <p:cNvSpPr>
            <a:spLocks noGrp="1"/>
          </p:cNvSpPr>
          <p:nvPr>
            <p:ph type="title"/>
          </p:nvPr>
        </p:nvSpPr>
        <p:spPr>
          <a:xfrm>
            <a:off x="0" y="0"/>
            <a:ext cx="12192000" cy="765175"/>
          </a:xfrm>
        </p:spPr>
        <p:txBody>
          <a:bodyPr/>
          <a:lstStyle/>
          <a:p>
            <a:r>
              <a:rPr lang="zh-CN" altLang="en-US" dirty="0" smtClean="0"/>
              <a:t>深度学习的应用</a:t>
            </a:r>
          </a:p>
        </p:txBody>
      </p:sp>
      <p:sp>
        <p:nvSpPr>
          <p:cNvPr id="126980" name="内容占位符 2"/>
          <p:cNvSpPr>
            <a:spLocks noGrp="1"/>
          </p:cNvSpPr>
          <p:nvPr>
            <p:ph idx="1"/>
          </p:nvPr>
        </p:nvSpPr>
        <p:spPr>
          <a:xfrm>
            <a:off x="839416" y="1143000"/>
            <a:ext cx="10729192" cy="5246688"/>
          </a:xfrm>
        </p:spPr>
        <p:txBody>
          <a:bodyPr/>
          <a:lstStyle/>
          <a:p>
            <a:r>
              <a:rPr lang="zh-CN" altLang="zh-CN" dirty="0" smtClean="0"/>
              <a:t>深度学习正在取得重大进展，解决了人工智能界的尽最大努力很多年仍没有进展的问题。</a:t>
            </a:r>
            <a:endParaRPr lang="en-US" altLang="zh-CN" dirty="0" smtClean="0"/>
          </a:p>
          <a:p>
            <a:r>
              <a:rPr lang="zh-CN" altLang="zh-CN" dirty="0" smtClean="0"/>
              <a:t>深度学习能发现高维数据中的复杂结构，因此它能够被应用于科学、商业和政府等领域</a:t>
            </a:r>
            <a:r>
              <a:rPr lang="zh-CN" altLang="en-US" dirty="0" smtClean="0"/>
              <a:t>，</a:t>
            </a:r>
            <a:r>
              <a:rPr lang="zh-CN" altLang="zh-CN" dirty="0" smtClean="0"/>
              <a:t>特别是自然语言理解。</a:t>
            </a:r>
          </a:p>
          <a:p>
            <a:r>
              <a:rPr lang="en-US" altLang="zh-CN" dirty="0" smtClean="0"/>
              <a:t> </a:t>
            </a:r>
            <a:r>
              <a:rPr lang="zh-CN" altLang="zh-CN" dirty="0" smtClean="0"/>
              <a:t>深度学习算法需要采集到充分大的高维数据样本，才能缓解复杂模型的过度学习。</a:t>
            </a:r>
            <a:endParaRPr lang="en-US" altLang="zh-CN" dirty="0" smtClean="0"/>
          </a:p>
          <a:p>
            <a:r>
              <a:rPr lang="zh-CN" altLang="zh-CN" dirty="0" smtClean="0"/>
              <a:t>深度学习的可解释性不强，即很难对深度学习算法在具体问题上给出具体解释。</a:t>
            </a:r>
            <a:endParaRPr lang="en-US" altLang="zh-CN" b="1" dirty="0" smtClean="0"/>
          </a:p>
        </p:txBody>
      </p:sp>
      <p:sp>
        <p:nvSpPr>
          <p:cNvPr id="126981" name="灯片编号占位符 3"/>
          <p:cNvSpPr txBox="1">
            <a:spLocks/>
          </p:cNvSpPr>
          <p:nvPr/>
        </p:nvSpPr>
        <p:spPr bwMode="auto">
          <a:xfrm>
            <a:off x="8610600" y="66294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FA97EEF3-589A-48AA-A9EB-E075688B5F59}"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125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03776509"/>
      </p:ext>
    </p:extLst>
  </p:cSld>
  <p:clrMapOvr>
    <a:masterClrMapping/>
  </p:clrMapOvr>
  <p:transition>
    <p:rand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r>
              <a:rPr lang="zh-CN" altLang="en-US" smtClean="0"/>
              <a:t>深度学习的应用</a:t>
            </a:r>
          </a:p>
        </p:txBody>
      </p:sp>
      <p:sp>
        <p:nvSpPr>
          <p:cNvPr id="59395" name="内容占位符 2"/>
          <p:cNvSpPr>
            <a:spLocks noGrp="1"/>
          </p:cNvSpPr>
          <p:nvPr>
            <p:ph idx="1"/>
          </p:nvPr>
        </p:nvSpPr>
        <p:spPr>
          <a:xfrm>
            <a:off x="695400" y="836614"/>
            <a:ext cx="11017224" cy="5640387"/>
          </a:xfrm>
        </p:spPr>
        <p:txBody>
          <a:bodyPr/>
          <a:lstStyle/>
          <a:p>
            <a:pPr>
              <a:defRPr/>
            </a:pPr>
            <a:r>
              <a:rPr lang="zh-CN" altLang="en-US" sz="2400" b="1" dirty="0"/>
              <a:t>语音识别</a:t>
            </a:r>
            <a:endParaRPr lang="en-US" altLang="zh-CN" sz="2400" b="1" dirty="0"/>
          </a:p>
          <a:p>
            <a:pPr>
              <a:defRPr/>
            </a:pPr>
            <a:r>
              <a:rPr lang="zh-CN" altLang="en-US" sz="2400" b="1" dirty="0"/>
              <a:t>图像识别和理解</a:t>
            </a:r>
            <a:endParaRPr lang="en-US" altLang="zh-CN" sz="2400" b="1" dirty="0"/>
          </a:p>
          <a:p>
            <a:pPr>
              <a:defRPr/>
            </a:pPr>
            <a:r>
              <a:rPr lang="zh-CN" altLang="en-US" sz="2400" b="1" dirty="0"/>
              <a:t>自然语言处理（</a:t>
            </a:r>
            <a:r>
              <a:rPr lang="en-US" altLang="zh-CN" sz="2400" b="1" dirty="0"/>
              <a:t>NLP</a:t>
            </a:r>
            <a:r>
              <a:rPr lang="zh-CN" altLang="en-US" sz="2400" b="1" dirty="0"/>
              <a:t>）</a:t>
            </a:r>
            <a:endParaRPr lang="en-US" altLang="zh-CN" sz="2400" b="1" dirty="0"/>
          </a:p>
          <a:p>
            <a:pPr>
              <a:defRPr/>
            </a:pPr>
            <a:r>
              <a:rPr lang="zh-CN" altLang="en-US" sz="2400" b="1" dirty="0"/>
              <a:t>视频内容分析</a:t>
            </a:r>
            <a:endParaRPr lang="en-US" altLang="zh-CN" sz="2400" b="1" dirty="0"/>
          </a:p>
          <a:p>
            <a:pPr>
              <a:defRPr/>
            </a:pPr>
            <a:r>
              <a:rPr lang="zh-CN" altLang="en-US" sz="2400" b="1" dirty="0"/>
              <a:t>搜索广告</a:t>
            </a:r>
            <a:r>
              <a:rPr lang="en-US" altLang="zh-CN" sz="2400" b="1" dirty="0"/>
              <a:t>CTR</a:t>
            </a:r>
            <a:r>
              <a:rPr lang="zh-CN" altLang="en-US" sz="2400" b="1" dirty="0"/>
              <a:t>预估</a:t>
            </a:r>
            <a:endParaRPr lang="en-US" altLang="zh-CN" sz="2400" b="1" dirty="0"/>
          </a:p>
          <a:p>
            <a:pPr marL="0" indent="0">
              <a:buNone/>
              <a:defRPr/>
            </a:pPr>
            <a:r>
              <a:rPr lang="zh-CN" altLang="en-US" sz="2000" dirty="0"/>
              <a:t>      搜索广告是搜索引擎的主要变现方式，而按点击付费（</a:t>
            </a:r>
            <a:r>
              <a:rPr lang="en-US" altLang="zh-CN" sz="2000" dirty="0"/>
              <a:t>Cost Per Click</a:t>
            </a:r>
            <a:r>
              <a:rPr lang="zh-CN" altLang="en-US" sz="2000" dirty="0"/>
              <a:t>，</a:t>
            </a:r>
            <a:r>
              <a:rPr lang="en-US" altLang="zh-CN" sz="2000" dirty="0"/>
              <a:t>CPC</a:t>
            </a:r>
            <a:r>
              <a:rPr lang="zh-CN" altLang="en-US" sz="2000" dirty="0"/>
              <a:t>）又是其中被最广泛应用的计费模式。在</a:t>
            </a:r>
            <a:r>
              <a:rPr lang="en-US" altLang="zh-CN" sz="2000" dirty="0"/>
              <a:t>CPC</a:t>
            </a:r>
            <a:r>
              <a:rPr lang="zh-CN" altLang="en-US" sz="2000" dirty="0"/>
              <a:t>模式下，预估的</a:t>
            </a:r>
            <a:r>
              <a:rPr lang="en-US" altLang="zh-CN" sz="2000" dirty="0"/>
              <a:t>CTR</a:t>
            </a:r>
            <a:r>
              <a:rPr lang="zh-CN" altLang="en-US" sz="2000" dirty="0"/>
              <a:t>（</a:t>
            </a:r>
            <a:r>
              <a:rPr lang="en-US" altLang="zh-CN" sz="2000" dirty="0" err="1"/>
              <a:t>pCTR</a:t>
            </a:r>
            <a:r>
              <a:rPr lang="zh-CN" altLang="en-US" sz="2000" dirty="0"/>
              <a:t>）越准确，点击率就会越高，收益就越大。传统上，</a:t>
            </a:r>
            <a:r>
              <a:rPr lang="en-US" altLang="zh-CN" sz="2000" dirty="0"/>
              <a:t>Google</a:t>
            </a:r>
            <a:r>
              <a:rPr lang="zh-CN" altLang="en-US" sz="2000" dirty="0"/>
              <a:t>、百度等搜索引擎公司以</a:t>
            </a:r>
            <a:r>
              <a:rPr lang="en-US" altLang="zh-CN" sz="2000" dirty="0"/>
              <a:t>Logistic Regression</a:t>
            </a:r>
            <a:r>
              <a:rPr lang="zh-CN" altLang="en-US" sz="2000" dirty="0"/>
              <a:t>（</a:t>
            </a:r>
            <a:r>
              <a:rPr lang="en-US" altLang="zh-CN" sz="2000" dirty="0"/>
              <a:t>LR</a:t>
            </a:r>
            <a:r>
              <a:rPr lang="zh-CN" altLang="en-US" sz="2000" dirty="0"/>
              <a:t>）作为预估模型。</a:t>
            </a:r>
            <a:endParaRPr lang="en-US" altLang="zh-CN" sz="2000" dirty="0"/>
          </a:p>
          <a:p>
            <a:pPr marL="0" indent="0">
              <a:buNone/>
              <a:defRPr/>
            </a:pPr>
            <a:r>
              <a:rPr lang="en-US" altLang="zh-CN" sz="2000" dirty="0"/>
              <a:t>      2012</a:t>
            </a:r>
            <a:r>
              <a:rPr lang="zh-CN" altLang="en-US" sz="2000" dirty="0"/>
              <a:t>年以来，百度意识到模型结构对广告</a:t>
            </a:r>
            <a:r>
              <a:rPr lang="en-US" altLang="zh-CN" sz="2000" dirty="0"/>
              <a:t>CTR</a:t>
            </a:r>
            <a:r>
              <a:rPr lang="zh-CN" altLang="en-US" sz="2000" dirty="0"/>
              <a:t>预估的重要性：百度尝试将</a:t>
            </a:r>
            <a:r>
              <a:rPr lang="en-US" altLang="zh-CN" sz="2000" dirty="0"/>
              <a:t>DNN</a:t>
            </a:r>
            <a:r>
              <a:rPr lang="zh-CN" altLang="en-US" sz="2000" dirty="0"/>
              <a:t>作用于搜索广告，这套深度学习系统已于</a:t>
            </a:r>
            <a:r>
              <a:rPr lang="en-US" altLang="zh-CN" sz="2000" dirty="0"/>
              <a:t>2013</a:t>
            </a:r>
            <a:r>
              <a:rPr lang="zh-CN" altLang="en-US" sz="2000" dirty="0"/>
              <a:t>年</a:t>
            </a:r>
            <a:r>
              <a:rPr lang="en-US" altLang="zh-CN" sz="2000" dirty="0"/>
              <a:t>5</a:t>
            </a:r>
            <a:r>
              <a:rPr lang="zh-CN" altLang="en-US" sz="2000" dirty="0"/>
              <a:t>月开始服务于百度搜索广告系统，每天为数亿网民使用。</a:t>
            </a:r>
            <a:endParaRPr lang="en-US" altLang="zh-CN" sz="2000" b="1" dirty="0"/>
          </a:p>
        </p:txBody>
      </p:sp>
      <p:sp>
        <p:nvSpPr>
          <p:cNvPr id="12800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3E6BABD-722C-48A2-843C-2ECBE6B7FDFA}" type="slidenum">
              <a:rPr kumimoji="0" lang="ja-JP" altLang="en-US" sz="1800">
                <a:solidFill>
                  <a:srgbClr val="A50021"/>
                </a:solidFill>
                <a:latin typeface="Arial" panose="020B0604020202020204" pitchFamily="34" charset="0"/>
                <a:ea typeface="ＭＳ Ｐゴシック" panose="020B0600070205080204" pitchFamily="34" charset="-128"/>
              </a:rPr>
              <a:pPr/>
              <a:t>126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144040923"/>
      </p:ext>
    </p:extLst>
  </p:cSld>
  <p:clrMapOvr>
    <a:masterClrMapping/>
  </p:clrMapOvr>
  <p:transition>
    <p:rand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127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神经网络</a:t>
            </a:r>
            <a:r>
              <a:rPr lang="zh-CN" altLang="en-US" dirty="0">
                <a:latin typeface="Times New Roman" panose="02020603050405020304" pitchFamily="18" charset="0"/>
              </a:rPr>
              <a:t>与深度学习</a:t>
            </a:r>
            <a:endParaRPr lang="zh-CN" altLang="en-US" dirty="0" smtClean="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536728" y="837998"/>
            <a:ext cx="8336250" cy="502770"/>
          </a:xfrm>
          <a:prstGeom prst="rect">
            <a:avLst/>
          </a:prstGeom>
        </p:spPr>
      </p:pic>
      <p:pic>
        <p:nvPicPr>
          <p:cNvPr id="4" name="图片 3"/>
          <p:cNvPicPr>
            <a:picLocks noChangeAspect="1"/>
          </p:cNvPicPr>
          <p:nvPr/>
        </p:nvPicPr>
        <p:blipFill>
          <a:blip r:embed="rId4"/>
          <a:stretch>
            <a:fillRect/>
          </a:stretch>
        </p:blipFill>
        <p:spPr>
          <a:xfrm>
            <a:off x="536728" y="1372796"/>
            <a:ext cx="11535936" cy="5403048"/>
          </a:xfrm>
          <a:prstGeom prst="rect">
            <a:avLst/>
          </a:prstGeom>
        </p:spPr>
      </p:pic>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128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神经网络</a:t>
            </a:r>
            <a:r>
              <a:rPr lang="zh-CN" altLang="en-US" dirty="0">
                <a:latin typeface="Times New Roman" panose="02020603050405020304" pitchFamily="18" charset="0"/>
              </a:rPr>
              <a:t>与深度学习</a:t>
            </a:r>
            <a:endParaRPr lang="zh-CN" altLang="en-US" dirty="0" smtClean="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536728" y="765176"/>
            <a:ext cx="9041475" cy="545303"/>
          </a:xfrm>
          <a:prstGeom prst="rect">
            <a:avLst/>
          </a:prstGeom>
        </p:spPr>
      </p:pic>
      <p:pic>
        <p:nvPicPr>
          <p:cNvPr id="2" name="图片 1"/>
          <p:cNvPicPr>
            <a:picLocks noChangeAspect="1"/>
          </p:cNvPicPr>
          <p:nvPr/>
        </p:nvPicPr>
        <p:blipFill>
          <a:blip r:embed="rId4"/>
          <a:stretch>
            <a:fillRect/>
          </a:stretch>
        </p:blipFill>
        <p:spPr>
          <a:xfrm>
            <a:off x="536728" y="1310478"/>
            <a:ext cx="9978516" cy="5430889"/>
          </a:xfrm>
          <a:prstGeom prst="rect">
            <a:avLst/>
          </a:prstGeom>
        </p:spPr>
      </p:pic>
    </p:spTree>
    <p:extLst>
      <p:ext uri="{BB962C8B-B14F-4D97-AF65-F5344CB8AC3E}">
        <p14:creationId xmlns:p14="http://schemas.microsoft.com/office/powerpoint/2010/main" val="40782949"/>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129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神经网络</a:t>
            </a:r>
            <a:r>
              <a:rPr lang="zh-CN" altLang="en-US" dirty="0">
                <a:latin typeface="Times New Roman" panose="02020603050405020304" pitchFamily="18" charset="0"/>
              </a:rPr>
              <a:t>与深度学习</a:t>
            </a:r>
            <a:endParaRPr lang="zh-CN" altLang="en-US" dirty="0" smtClean="0">
              <a:latin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584949" y="1462466"/>
            <a:ext cx="11257568" cy="4846854"/>
          </a:xfrm>
          <a:prstGeom prst="rect">
            <a:avLst/>
          </a:prstGeom>
        </p:spPr>
      </p:pic>
      <p:pic>
        <p:nvPicPr>
          <p:cNvPr id="5" name="图片 4"/>
          <p:cNvPicPr>
            <a:picLocks noChangeAspect="1"/>
          </p:cNvPicPr>
          <p:nvPr/>
        </p:nvPicPr>
        <p:blipFill>
          <a:blip r:embed="rId4"/>
          <a:stretch>
            <a:fillRect/>
          </a:stretch>
        </p:blipFill>
        <p:spPr>
          <a:xfrm>
            <a:off x="584949" y="809780"/>
            <a:ext cx="8909133" cy="576064"/>
          </a:xfrm>
          <a:prstGeom prst="rect">
            <a:avLst/>
          </a:prstGeom>
        </p:spPr>
      </p:pic>
    </p:spTree>
    <p:extLst>
      <p:ext uri="{BB962C8B-B14F-4D97-AF65-F5344CB8AC3E}">
        <p14:creationId xmlns:p14="http://schemas.microsoft.com/office/powerpoint/2010/main" val="78123278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FF7E0EF-7780-43A3-8925-627BCF4E3166}" type="slidenum">
              <a:rPr kumimoji="0" lang="ja-JP" altLang="en-US" sz="1800">
                <a:solidFill>
                  <a:srgbClr val="A50021"/>
                </a:solidFill>
                <a:latin typeface="Arial" panose="020B0604020202020204" pitchFamily="34" charset="0"/>
                <a:ea typeface="ＭＳ Ｐゴシック" panose="020B0600070205080204" pitchFamily="34" charset="-128"/>
              </a:rPr>
              <a:pPr/>
              <a:t>13</a:t>
            </a:fld>
            <a:endParaRPr kumimoji="0" lang="en-US" altLang="ja-JP" sz="1800" dirty="0">
              <a:solidFill>
                <a:srgbClr val="A50021"/>
              </a:solidFill>
              <a:latin typeface="Arial" panose="020B0604020202020204" pitchFamily="34" charset="0"/>
              <a:ea typeface="ＭＳ Ｐゴシック" panose="020B0600070205080204" pitchFamily="34" charset="-128"/>
            </a:endParaRPr>
          </a:p>
        </p:txBody>
      </p:sp>
      <p:sp>
        <p:nvSpPr>
          <p:cNvPr id="13315"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机器学习的发展</a:t>
            </a:r>
          </a:p>
        </p:txBody>
      </p:sp>
      <p:sp>
        <p:nvSpPr>
          <p:cNvPr id="13316" name="Rectangle 2051"/>
          <p:cNvSpPr>
            <a:spLocks noGrp="1" noChangeArrowheads="1"/>
          </p:cNvSpPr>
          <p:nvPr>
            <p:ph type="body" idx="1"/>
          </p:nvPr>
        </p:nvSpPr>
        <p:spPr/>
        <p:txBody>
          <a:bodyPr/>
          <a:lstStyle/>
          <a:p>
            <a:pPr eaLnBrk="1" hangingPunct="1">
              <a:buFont typeface="Wingdings" panose="05000000000000000000" pitchFamily="2" charset="2"/>
              <a:buNone/>
            </a:pPr>
            <a:endParaRPr lang="en-US" altLang="zh-CN" sz="2400" dirty="0">
              <a:latin typeface="Times New Roman" panose="02020603050405020304" pitchFamily="18" charset="0"/>
            </a:endParaRPr>
          </a:p>
          <a:p>
            <a:pPr eaLnBrk="1" hangingPunct="1">
              <a:buFont typeface="Wingdings" panose="05000000000000000000" pitchFamily="2" charset="2"/>
              <a:buNone/>
            </a:pPr>
            <a:endParaRPr lang="en-US" altLang="zh-CN" sz="2400" dirty="0">
              <a:latin typeface="Times New Roman" panose="02020603050405020304" pitchFamily="18" charset="0"/>
            </a:endParaRPr>
          </a:p>
        </p:txBody>
      </p:sp>
      <p:sp>
        <p:nvSpPr>
          <p:cNvPr id="13317" name="Rectangle 2052"/>
          <p:cNvSpPr>
            <a:spLocks noChangeArrowheads="1"/>
          </p:cNvSpPr>
          <p:nvPr/>
        </p:nvSpPr>
        <p:spPr bwMode="auto">
          <a:xfrm>
            <a:off x="4576763" y="29908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25" name="Rectangle 2053"/>
          <p:cNvSpPr>
            <a:spLocks noChangeArrowheads="1"/>
          </p:cNvSpPr>
          <p:nvPr/>
        </p:nvSpPr>
        <p:spPr bwMode="auto">
          <a:xfrm>
            <a:off x="551384" y="1073151"/>
            <a:ext cx="10873208" cy="256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74650" indent="-374650">
              <a:tabLst>
                <a:tab pos="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a:tabLst>
                <a:tab pos="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tabLst>
                <a:tab pos="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tabLst>
                <a:tab pos="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a:tabLst>
                <a:tab pos="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2. </a:t>
            </a:r>
            <a:r>
              <a:rPr lang="zh-CN" altLang="en-US" sz="2800" b="1" dirty="0">
                <a:solidFill>
                  <a:srgbClr val="0000FF"/>
                </a:solidFill>
              </a:rPr>
              <a:t>符号学习的研究</a:t>
            </a:r>
            <a:r>
              <a:rPr lang="zh-CN" altLang="en-US" sz="2800" b="1" dirty="0"/>
              <a:t>（</a:t>
            </a:r>
            <a:r>
              <a:rPr lang="en-US" altLang="zh-CN" sz="2800" b="1" dirty="0">
                <a:solidFill>
                  <a:srgbClr val="FF0000"/>
                </a:solidFill>
              </a:rPr>
              <a:t>20</a:t>
            </a:r>
            <a:r>
              <a:rPr lang="zh-CN" altLang="en-US" sz="2800" b="1" dirty="0">
                <a:solidFill>
                  <a:srgbClr val="FF0000"/>
                </a:solidFill>
              </a:rPr>
              <a:t>世纪</a:t>
            </a:r>
            <a:r>
              <a:rPr lang="en-US" altLang="zh-CN" sz="2800" b="1" dirty="0">
                <a:solidFill>
                  <a:srgbClr val="FF0000"/>
                </a:solidFill>
              </a:rPr>
              <a:t>70</a:t>
            </a:r>
            <a:r>
              <a:rPr lang="zh-CN" altLang="en-US" sz="2800" b="1" dirty="0">
                <a:solidFill>
                  <a:srgbClr val="FF0000"/>
                </a:solidFill>
              </a:rPr>
              <a:t>年代中期</a:t>
            </a:r>
            <a:r>
              <a:rPr lang="en-US" altLang="zh-CN" sz="2800" b="1" dirty="0">
                <a:solidFill>
                  <a:srgbClr val="FF0000"/>
                </a:solidFill>
              </a:rPr>
              <a:t>-------</a:t>
            </a:r>
            <a:r>
              <a:rPr lang="zh-CN" altLang="en-US" sz="2800" b="1" dirty="0"/>
              <a:t>）</a:t>
            </a:r>
          </a:p>
          <a:p>
            <a:pPr algn="just" eaLnBrk="1" hangingPunct="1">
              <a:lnSpc>
                <a:spcPct val="120000"/>
              </a:lnSpc>
              <a:spcBef>
                <a:spcPct val="50000"/>
              </a:spcBef>
              <a:buSzPct val="60000"/>
              <a:buFontTx/>
              <a:buBlip>
                <a:blip r:embed="rId3"/>
              </a:buBlip>
            </a:pPr>
            <a:r>
              <a:rPr lang="zh-CN" altLang="en-US" sz="2600" b="1" dirty="0"/>
              <a:t>莫斯托夫（</a:t>
            </a:r>
            <a:r>
              <a:rPr lang="en-US" altLang="zh-CN" sz="2600" b="1" dirty="0"/>
              <a:t>D. J. </a:t>
            </a:r>
            <a:r>
              <a:rPr lang="en-US" altLang="zh-CN" sz="2600" b="1" dirty="0" err="1"/>
              <a:t>Mostow</a:t>
            </a:r>
            <a:r>
              <a:rPr lang="zh-CN" altLang="en-US" sz="2600" b="1" dirty="0"/>
              <a:t>）的指导式学习。</a:t>
            </a:r>
          </a:p>
          <a:p>
            <a:pPr algn="just" eaLnBrk="1" hangingPunct="1">
              <a:lnSpc>
                <a:spcPct val="120000"/>
              </a:lnSpc>
              <a:spcBef>
                <a:spcPct val="50000"/>
              </a:spcBef>
              <a:buSzPct val="60000"/>
              <a:buFontTx/>
              <a:buBlip>
                <a:blip r:embed="rId3"/>
              </a:buBlip>
            </a:pPr>
            <a:r>
              <a:rPr lang="zh-CN" altLang="en-US" sz="2600" b="1" dirty="0"/>
              <a:t>温斯顿（</a:t>
            </a:r>
            <a:r>
              <a:rPr lang="en-US" altLang="zh-CN" sz="2600" b="1" dirty="0"/>
              <a:t>Winston</a:t>
            </a:r>
            <a:r>
              <a:rPr lang="zh-CN" altLang="en-US" sz="2600" b="1" dirty="0"/>
              <a:t>）和卡鲍尼尔（</a:t>
            </a:r>
            <a:r>
              <a:rPr lang="en-US" altLang="zh-CN" sz="2600" b="1" dirty="0"/>
              <a:t>J. G. </a:t>
            </a:r>
            <a:r>
              <a:rPr lang="en-US" altLang="zh-CN" sz="2600" b="1" dirty="0" err="1"/>
              <a:t>Carbonell</a:t>
            </a:r>
            <a:r>
              <a:rPr lang="zh-CN" altLang="en-US" sz="2600" b="1" dirty="0"/>
              <a:t>）的类比学习。</a:t>
            </a:r>
          </a:p>
          <a:p>
            <a:pPr algn="just" eaLnBrk="1" hangingPunct="1">
              <a:lnSpc>
                <a:spcPct val="120000"/>
              </a:lnSpc>
              <a:spcBef>
                <a:spcPct val="50000"/>
              </a:spcBef>
              <a:buSzPct val="60000"/>
              <a:buFontTx/>
              <a:buBlip>
                <a:blip r:embed="rId3"/>
              </a:buBlip>
            </a:pPr>
            <a:r>
              <a:rPr lang="zh-CN" altLang="en-US" sz="2600" b="1" dirty="0"/>
              <a:t>米切尔（</a:t>
            </a:r>
            <a:r>
              <a:rPr lang="en-US" altLang="zh-CN" sz="2600" b="1" dirty="0"/>
              <a:t>T. M. Mitchell</a:t>
            </a:r>
            <a:r>
              <a:rPr lang="zh-CN" altLang="en-US" sz="2600" b="1" dirty="0"/>
              <a:t>）等人的解释学习。</a:t>
            </a:r>
          </a:p>
        </p:txBody>
      </p:sp>
      <p:sp>
        <p:nvSpPr>
          <p:cNvPr id="13319" name="Rectangle 2054"/>
          <p:cNvSpPr>
            <a:spLocks noChangeArrowheads="1"/>
          </p:cNvSpPr>
          <p:nvPr/>
        </p:nvSpPr>
        <p:spPr bwMode="auto">
          <a:xfrm>
            <a:off x="2133600" y="3603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2800">
              <a:latin typeface="宋体" panose="02010600030101010101" pitchFamily="2" charset="-122"/>
            </a:endParaRPr>
          </a:p>
        </p:txBody>
      </p:sp>
    </p:spTree>
    <p:extLst>
      <p:ext uri="{BB962C8B-B14F-4D97-AF65-F5344CB8AC3E}">
        <p14:creationId xmlns:p14="http://schemas.microsoft.com/office/powerpoint/2010/main" val="355784433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6325">
                                            <p:txEl>
                                              <p:pRg st="0" end="0"/>
                                            </p:txEl>
                                          </p:spTgt>
                                        </p:tgtEl>
                                        <p:attrNameLst>
                                          <p:attrName>style.visibility</p:attrName>
                                        </p:attrNameLst>
                                      </p:cBhvr>
                                      <p:to>
                                        <p:strVal val="visible"/>
                                      </p:to>
                                    </p:set>
                                    <p:animEffect transition="in" filter="strips(downLeft)">
                                      <p:cBhvr>
                                        <p:cTn id="7" dur="500"/>
                                        <p:tgtEl>
                                          <p:spTgt spid="5632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6325">
                                            <p:txEl>
                                              <p:pRg st="1" end="1"/>
                                            </p:txEl>
                                          </p:spTgt>
                                        </p:tgtEl>
                                        <p:attrNameLst>
                                          <p:attrName>style.visibility</p:attrName>
                                        </p:attrNameLst>
                                      </p:cBhvr>
                                      <p:to>
                                        <p:strVal val="visible"/>
                                      </p:to>
                                    </p:set>
                                    <p:animEffect transition="in" filter="strips(downLeft)">
                                      <p:cBhvr>
                                        <p:cTn id="12" dur="500"/>
                                        <p:tgtEl>
                                          <p:spTgt spid="5632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6325">
                                            <p:txEl>
                                              <p:pRg st="2" end="2"/>
                                            </p:txEl>
                                          </p:spTgt>
                                        </p:tgtEl>
                                        <p:attrNameLst>
                                          <p:attrName>style.visibility</p:attrName>
                                        </p:attrNameLst>
                                      </p:cBhvr>
                                      <p:to>
                                        <p:strVal val="visible"/>
                                      </p:to>
                                    </p:set>
                                    <p:animEffect transition="in" filter="strips(downLeft)">
                                      <p:cBhvr>
                                        <p:cTn id="17" dur="500"/>
                                        <p:tgtEl>
                                          <p:spTgt spid="5632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6325">
                                            <p:txEl>
                                              <p:pRg st="3" end="3"/>
                                            </p:txEl>
                                          </p:spTgt>
                                        </p:tgtEl>
                                        <p:attrNameLst>
                                          <p:attrName>style.visibility</p:attrName>
                                        </p:attrNameLst>
                                      </p:cBhvr>
                                      <p:to>
                                        <p:strVal val="visible"/>
                                      </p:to>
                                    </p:set>
                                    <p:animEffect transition="in" filter="strips(downLeft)">
                                      <p:cBhvr>
                                        <p:cTn id="22" dur="500"/>
                                        <p:tgtEl>
                                          <p:spTgt spid="563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build="p"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959C5F65-BA0F-4AD9-981E-B3D9E680416B}" type="slidenum">
              <a:rPr lang="ja-JP" altLang="en-US" sz="1800">
                <a:solidFill>
                  <a:srgbClr val="A50021"/>
                </a:solidFill>
                <a:ea typeface="ＭＳ Ｐゴシック" pitchFamily="34" charset="-128"/>
              </a:rPr>
              <a:pPr/>
              <a:t>130</a:t>
            </a:fld>
            <a:endParaRPr lang="en-US" altLang="ja-JP" sz="1800">
              <a:solidFill>
                <a:srgbClr val="A50021"/>
              </a:solidFill>
              <a:ea typeface="ＭＳ Ｐゴシック" pitchFamily="34" charset="-128"/>
            </a:endParaRPr>
          </a:p>
        </p:txBody>
      </p:sp>
      <p:pic>
        <p:nvPicPr>
          <p:cNvPr id="18433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95400"/>
            <a:ext cx="11379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3"/>
          <p:cNvSpPr>
            <a:spLocks noGrp="1" noChangeArrowheads="1"/>
          </p:cNvSpPr>
          <p:nvPr>
            <p:ph type="title"/>
          </p:nvPr>
        </p:nvSpPr>
        <p:spPr/>
        <p:txBody>
          <a:bodyPr/>
          <a:lstStyle/>
          <a:p>
            <a:pPr eaLnBrk="1" hangingPunct="1"/>
            <a:r>
              <a:rPr lang="en-US" altLang="zh-CN" dirty="0">
                <a:latin typeface="Times New Roman" panose="02020603050405020304" pitchFamily="18" charset="0"/>
              </a:rPr>
              <a:t>6.3 </a:t>
            </a:r>
            <a:r>
              <a:rPr lang="zh-CN" altLang="en-US" dirty="0">
                <a:latin typeface="Times New Roman" panose="02020603050405020304" pitchFamily="18" charset="0"/>
              </a:rPr>
              <a:t>神经网络与深度学习</a:t>
            </a:r>
            <a:endParaRPr lang="zh-CN" altLang="en-US" sz="3600" b="0" dirty="0" smtClean="0">
              <a:latin typeface="Times New Roman" pitchFamily="18" charset="0"/>
              <a:ea typeface="黑体" pitchFamily="49" charset="-122"/>
            </a:endParaRPr>
          </a:p>
        </p:txBody>
      </p:sp>
      <p:sp>
        <p:nvSpPr>
          <p:cNvPr id="184325" name="Oval 5"/>
          <p:cNvSpPr>
            <a:spLocks noChangeArrowheads="1"/>
          </p:cNvSpPr>
          <p:nvPr/>
        </p:nvSpPr>
        <p:spPr bwMode="auto">
          <a:xfrm>
            <a:off x="4267200" y="3657600"/>
            <a:ext cx="1320800" cy="3810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p>
        </p:txBody>
      </p:sp>
      <p:sp>
        <p:nvSpPr>
          <p:cNvPr id="184326" name="Oval 6"/>
          <p:cNvSpPr>
            <a:spLocks noChangeArrowheads="1"/>
          </p:cNvSpPr>
          <p:nvPr/>
        </p:nvSpPr>
        <p:spPr bwMode="auto">
          <a:xfrm>
            <a:off x="5994400" y="2362200"/>
            <a:ext cx="1016000" cy="4572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p>
        </p:txBody>
      </p:sp>
      <p:sp>
        <p:nvSpPr>
          <p:cNvPr id="184327" name="Oval 7"/>
          <p:cNvSpPr>
            <a:spLocks noChangeArrowheads="1"/>
          </p:cNvSpPr>
          <p:nvPr/>
        </p:nvSpPr>
        <p:spPr bwMode="auto">
          <a:xfrm>
            <a:off x="914400" y="4724400"/>
            <a:ext cx="1016000" cy="4572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p>
        </p:txBody>
      </p:sp>
      <p:sp>
        <p:nvSpPr>
          <p:cNvPr id="184328" name="Oval 8"/>
          <p:cNvSpPr>
            <a:spLocks noChangeArrowheads="1"/>
          </p:cNvSpPr>
          <p:nvPr/>
        </p:nvSpPr>
        <p:spPr bwMode="auto">
          <a:xfrm>
            <a:off x="4064000" y="4572000"/>
            <a:ext cx="1016000" cy="4572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p>
        </p:txBody>
      </p:sp>
      <p:sp>
        <p:nvSpPr>
          <p:cNvPr id="184329" name="Text Box 9"/>
          <p:cNvSpPr txBox="1">
            <a:spLocks noChangeArrowheads="1"/>
          </p:cNvSpPr>
          <p:nvPr/>
        </p:nvSpPr>
        <p:spPr bwMode="auto">
          <a:xfrm>
            <a:off x="2946400" y="5029201"/>
            <a:ext cx="223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spcBef>
                <a:spcPct val="50000"/>
              </a:spcBef>
            </a:pPr>
            <a:r>
              <a:rPr lang="zh-CN" altLang="en-US" sz="2000" b="1"/>
              <a:t>（</a:t>
            </a:r>
            <a:r>
              <a:rPr lang="zh-CN" altLang="en-US" sz="2000" b="1">
                <a:solidFill>
                  <a:srgbClr val="0000FF"/>
                </a:solidFill>
              </a:rPr>
              <a:t>输入</a:t>
            </a:r>
            <a:r>
              <a:rPr lang="zh-CN" altLang="en-US" sz="2000" b="1"/>
              <a:t>）</a:t>
            </a:r>
          </a:p>
        </p:txBody>
      </p:sp>
      <p:sp>
        <p:nvSpPr>
          <p:cNvPr id="184330" name="Text Box 10"/>
          <p:cNvSpPr txBox="1">
            <a:spLocks noChangeArrowheads="1"/>
          </p:cNvSpPr>
          <p:nvPr/>
        </p:nvSpPr>
        <p:spPr bwMode="auto">
          <a:xfrm>
            <a:off x="6807200" y="2622551"/>
            <a:ext cx="223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spcBef>
                <a:spcPct val="50000"/>
              </a:spcBef>
            </a:pPr>
            <a:r>
              <a:rPr lang="zh-CN" altLang="en-US" sz="2000" b="1"/>
              <a:t>（</a:t>
            </a:r>
            <a:r>
              <a:rPr lang="zh-CN" altLang="en-US" sz="2000" b="1">
                <a:solidFill>
                  <a:srgbClr val="0000FF"/>
                </a:solidFill>
              </a:rPr>
              <a:t>输出</a:t>
            </a:r>
            <a:r>
              <a:rPr lang="zh-CN" altLang="en-US" sz="2000" b="1"/>
              <a:t>）</a:t>
            </a:r>
          </a:p>
        </p:txBody>
      </p:sp>
      <p:sp>
        <p:nvSpPr>
          <p:cNvPr id="184331" name="Text Box 11"/>
          <p:cNvSpPr txBox="1">
            <a:spLocks noChangeArrowheads="1"/>
          </p:cNvSpPr>
          <p:nvPr/>
        </p:nvSpPr>
        <p:spPr bwMode="auto">
          <a:xfrm>
            <a:off x="-203200" y="4175126"/>
            <a:ext cx="223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spcBef>
                <a:spcPct val="50000"/>
              </a:spcBef>
            </a:pPr>
            <a:r>
              <a:rPr lang="en-US" altLang="zh-CN" sz="2000" b="1">
                <a:solidFill>
                  <a:srgbClr val="0000FF"/>
                </a:solidFill>
              </a:rPr>
              <a:t>  </a:t>
            </a:r>
            <a:r>
              <a:rPr lang="zh-CN" altLang="en-US" sz="2000" b="1">
                <a:solidFill>
                  <a:srgbClr val="0000FF"/>
                </a:solidFill>
              </a:rPr>
              <a:t>神经冲动</a:t>
            </a:r>
          </a:p>
        </p:txBody>
      </p:sp>
      <p:sp>
        <p:nvSpPr>
          <p:cNvPr id="9228" name="Text Box 14"/>
          <p:cNvSpPr txBox="1">
            <a:spLocks noChangeArrowheads="1"/>
          </p:cNvSpPr>
          <p:nvPr/>
        </p:nvSpPr>
        <p:spPr bwMode="auto">
          <a:xfrm>
            <a:off x="4165600" y="5867401"/>
            <a:ext cx="40640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spcBef>
                <a:spcPct val="50000"/>
              </a:spcBef>
            </a:pPr>
            <a:r>
              <a:rPr lang="zh-CN" altLang="en-US" sz="3000" b="1"/>
              <a:t>生物神经元结构</a:t>
            </a:r>
          </a:p>
        </p:txBody>
      </p:sp>
      <p:sp>
        <p:nvSpPr>
          <p:cNvPr id="9229" name="Rectangle 15"/>
          <p:cNvSpPr>
            <a:spLocks noChangeArrowheads="1"/>
          </p:cNvSpPr>
          <p:nvPr/>
        </p:nvSpPr>
        <p:spPr bwMode="auto">
          <a:xfrm>
            <a:off x="5181600" y="5334000"/>
            <a:ext cx="26416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en-US"/>
          </a:p>
        </p:txBody>
      </p:sp>
    </p:spTree>
    <p:custDataLst>
      <p:tags r:id="rId1"/>
    </p:custDataLst>
    <p:extLst>
      <p:ext uri="{BB962C8B-B14F-4D97-AF65-F5344CB8AC3E}">
        <p14:creationId xmlns:p14="http://schemas.microsoft.com/office/powerpoint/2010/main" val="3305819104"/>
      </p:ext>
    </p:extLst>
  </p:cSld>
  <p:clrMapOvr>
    <a:masterClrMapping/>
  </p:clrMapOvr>
  <p:transition advTm="8579">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184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328"/>
                                        </p:tgtEl>
                                        <p:attrNameLst>
                                          <p:attrName>style.visibility</p:attrName>
                                        </p:attrNameLst>
                                      </p:cBhvr>
                                      <p:to>
                                        <p:strVal val="visible"/>
                                      </p:to>
                                    </p:set>
                                  </p:childTnLst>
                                </p:cTn>
                              </p:par>
                            </p:childTnLst>
                          </p:cTn>
                        </p:par>
                        <p:par>
                          <p:cTn id="15" fill="hold" nodeType="afterGroup">
                            <p:stCondLst>
                              <p:cond delay="500"/>
                            </p:stCondLst>
                            <p:childTnLst>
                              <p:par>
                                <p:cTn id="16" presetID="22" presetClass="entr" presetSubtype="4" fill="hold" grpId="0" nodeType="afterEffect">
                                  <p:stCondLst>
                                    <p:cond delay="0"/>
                                  </p:stCondLst>
                                  <p:childTnLst>
                                    <p:set>
                                      <p:cBhvr>
                                        <p:cTn id="17" dur="1" fill="hold">
                                          <p:stCondLst>
                                            <p:cond delay="0"/>
                                          </p:stCondLst>
                                        </p:cTn>
                                        <p:tgtEl>
                                          <p:spTgt spid="184329"/>
                                        </p:tgtEl>
                                        <p:attrNameLst>
                                          <p:attrName>style.visibility</p:attrName>
                                        </p:attrNameLst>
                                      </p:cBhvr>
                                      <p:to>
                                        <p:strVal val="visible"/>
                                      </p:to>
                                    </p:set>
                                    <p:animEffect transition="in" filter="wipe(down)">
                                      <p:cBhvr>
                                        <p:cTn id="18" dur="500"/>
                                        <p:tgtEl>
                                          <p:spTgt spid="18432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4326"/>
                                        </p:tgtEl>
                                        <p:attrNameLst>
                                          <p:attrName>style.visibility</p:attrName>
                                        </p:attrNameLst>
                                      </p:cBhvr>
                                      <p:to>
                                        <p:strVal val="visible"/>
                                      </p:to>
                                    </p:se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84330"/>
                                        </p:tgtEl>
                                        <p:attrNameLst>
                                          <p:attrName>style.visibility</p:attrName>
                                        </p:attrNameLst>
                                      </p:cBhvr>
                                      <p:to>
                                        <p:strVal val="visible"/>
                                      </p:to>
                                    </p:set>
                                    <p:animEffect transition="in" filter="wipe(left)">
                                      <p:cBhvr>
                                        <p:cTn id="26" dur="500"/>
                                        <p:tgtEl>
                                          <p:spTgt spid="18433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4327"/>
                                        </p:tgtEl>
                                        <p:attrNameLst>
                                          <p:attrName>style.visibility</p:attrName>
                                        </p:attrNameLst>
                                      </p:cBhvr>
                                      <p:to>
                                        <p:strVal val="visible"/>
                                      </p:to>
                                    </p:set>
                                  </p:childTnLst>
                                </p:cTn>
                              </p:par>
                            </p:childTnLst>
                          </p:cTn>
                        </p:par>
                        <p:par>
                          <p:cTn id="31" fill="hold" nodeType="afterGroup">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84331"/>
                                        </p:tgtEl>
                                        <p:attrNameLst>
                                          <p:attrName>style.visibility</p:attrName>
                                        </p:attrNameLst>
                                      </p:cBhvr>
                                      <p:to>
                                        <p:strVal val="visible"/>
                                      </p:to>
                                    </p:set>
                                    <p:animEffect transition="in" filter="wipe(left)">
                                      <p:cBhvr>
                                        <p:cTn id="34" dur="500"/>
                                        <p:tgtEl>
                                          <p:spTgt spid="184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nimBg="1"/>
      <p:bldP spid="184326" grpId="0" animBg="1"/>
      <p:bldP spid="184327" grpId="0" animBg="1"/>
      <p:bldP spid="184328" grpId="0" animBg="1"/>
      <p:bldP spid="184329" grpId="0" autoUpdateAnimBg="0"/>
      <p:bldP spid="184330" grpId="0" autoUpdateAnimBg="0"/>
      <p:bldP spid="184331"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47385BCF-BFA3-482D-A6B2-A07448E3A73A}" type="slidenum">
              <a:rPr lang="ja-JP" altLang="en-US" sz="1800">
                <a:solidFill>
                  <a:srgbClr val="A50021"/>
                </a:solidFill>
                <a:ea typeface="ＭＳ Ｐゴシック" pitchFamily="34" charset="-128"/>
              </a:rPr>
              <a:pPr/>
              <a:t>131</a:t>
            </a:fld>
            <a:endParaRPr lang="en-US" altLang="ja-JP" sz="1800">
              <a:solidFill>
                <a:srgbClr val="A50021"/>
              </a:solidFill>
              <a:ea typeface="ＭＳ Ｐゴシック" pitchFamily="34" charset="-128"/>
            </a:endParaRPr>
          </a:p>
        </p:txBody>
      </p:sp>
      <p:sp>
        <p:nvSpPr>
          <p:cNvPr id="8195" name="Rectangle 2"/>
          <p:cNvSpPr>
            <a:spLocks noGrp="1" noChangeArrowheads="1"/>
          </p:cNvSpPr>
          <p:nvPr>
            <p:ph type="title"/>
          </p:nvPr>
        </p:nvSpPr>
        <p:spPr/>
        <p:txBody>
          <a:bodyPr/>
          <a:lstStyle/>
          <a:p>
            <a:pPr eaLnBrk="1" hangingPunct="1"/>
            <a:r>
              <a:rPr lang="en-US" altLang="zh-CN" dirty="0">
                <a:latin typeface="Times New Roman" panose="02020603050405020304" pitchFamily="18" charset="0"/>
              </a:rPr>
              <a:t>6.3 </a:t>
            </a:r>
            <a:r>
              <a:rPr lang="zh-CN" altLang="en-US" dirty="0">
                <a:latin typeface="Times New Roman" panose="02020603050405020304" pitchFamily="18" charset="0"/>
              </a:rPr>
              <a:t>神经网络与深度学习</a:t>
            </a:r>
            <a:endParaRPr lang="zh-CN" altLang="en-US" sz="3600" b="0" dirty="0" smtClean="0">
              <a:latin typeface="Times New Roman" pitchFamily="18" charset="0"/>
              <a:ea typeface="黑体" pitchFamily="49" charset="-122"/>
            </a:endParaRPr>
          </a:p>
        </p:txBody>
      </p:sp>
      <p:sp>
        <p:nvSpPr>
          <p:cNvPr id="26640" name="Rectangle 16"/>
          <p:cNvSpPr>
            <a:spLocks noChangeArrowheads="1"/>
          </p:cNvSpPr>
          <p:nvPr/>
        </p:nvSpPr>
        <p:spPr bwMode="auto">
          <a:xfrm>
            <a:off x="101600" y="1295400"/>
            <a:ext cx="6908800" cy="2362200"/>
          </a:xfrm>
          <a:prstGeom prst="rect">
            <a:avLst/>
          </a:prstGeom>
          <a:gradFill rotWithShape="1">
            <a:gsLst>
              <a:gs pos="0">
                <a:srgbClr val="00FFFF"/>
              </a:gs>
              <a:gs pos="100000">
                <a:schemeClr val="bg1"/>
              </a:gs>
            </a:gsLst>
            <a:path path="rect">
              <a:fillToRect l="100000" t="100000"/>
            </a:path>
          </a:gradFill>
          <a:ln w="9525">
            <a:solidFill>
              <a:srgbClr val="808080"/>
            </a:solidFill>
            <a:miter lim="800000"/>
            <a:headEnd/>
            <a:tailEnd/>
          </a:ln>
        </p:spPr>
        <p:txBody>
          <a:bodyPr/>
          <a:lstStyle/>
          <a:p>
            <a:pPr marL="469900" indent="-469900" eaLnBrk="1" hangingPunct="1">
              <a:lnSpc>
                <a:spcPct val="120000"/>
              </a:lnSpc>
              <a:spcBef>
                <a:spcPct val="30000"/>
              </a:spcBef>
              <a:buClr>
                <a:schemeClr val="accent2"/>
              </a:buClr>
              <a:buSzPct val="60000"/>
              <a:buFont typeface="Wingdings" pitchFamily="2" charset="2"/>
              <a:buChar char="n"/>
            </a:pPr>
            <a:r>
              <a:rPr lang="zh-CN" altLang="en-US" sz="2400" b="1" dirty="0">
                <a:latin typeface="Times New Roman" pitchFamily="18" charset="0"/>
              </a:rPr>
              <a:t>人脑由一千多亿（</a:t>
            </a:r>
            <a:r>
              <a:rPr lang="en-US" altLang="zh-CN" sz="2400" b="1" dirty="0">
                <a:latin typeface="Times New Roman" pitchFamily="18" charset="0"/>
              </a:rPr>
              <a:t>10</a:t>
            </a:r>
            <a:r>
              <a:rPr lang="en-US" altLang="zh-CN" sz="2400" b="1" baseline="30000" dirty="0">
                <a:latin typeface="Times New Roman" pitchFamily="18" charset="0"/>
              </a:rPr>
              <a:t>11</a:t>
            </a:r>
            <a:r>
              <a:rPr lang="zh-CN" altLang="en-US" sz="2400" b="1" dirty="0">
                <a:latin typeface="Times New Roman" pitchFamily="18" charset="0"/>
              </a:rPr>
              <a:t>亿－ </a:t>
            </a:r>
            <a:r>
              <a:rPr lang="en-US" altLang="zh-CN" sz="2400" b="1" dirty="0">
                <a:latin typeface="Times New Roman" pitchFamily="18" charset="0"/>
              </a:rPr>
              <a:t>10</a:t>
            </a:r>
            <a:r>
              <a:rPr lang="en-US" altLang="zh-CN" sz="2400" b="1" baseline="30000" dirty="0">
                <a:latin typeface="Times New Roman" pitchFamily="18" charset="0"/>
              </a:rPr>
              <a:t>14</a:t>
            </a:r>
            <a:r>
              <a:rPr lang="en-US" altLang="zh-CN" sz="2400" b="1" dirty="0">
                <a:latin typeface="Times New Roman" pitchFamily="18" charset="0"/>
              </a:rPr>
              <a:t> </a:t>
            </a:r>
            <a:r>
              <a:rPr lang="zh-CN" altLang="en-US" sz="2400" b="1" dirty="0">
                <a:latin typeface="Times New Roman" pitchFamily="18" charset="0"/>
              </a:rPr>
              <a:t>亿）个神经细胞（神经元）交织在一起的网状结构组成，其中大脑皮层约</a:t>
            </a:r>
            <a:r>
              <a:rPr lang="en-US" altLang="zh-CN" sz="2400" b="1" dirty="0">
                <a:latin typeface="Times New Roman" pitchFamily="18" charset="0"/>
              </a:rPr>
              <a:t>140</a:t>
            </a:r>
            <a:r>
              <a:rPr lang="zh-CN" altLang="en-US" sz="2400" b="1" dirty="0">
                <a:latin typeface="Times New Roman" pitchFamily="18" charset="0"/>
              </a:rPr>
              <a:t>亿个神经元，小脑皮层约</a:t>
            </a:r>
            <a:r>
              <a:rPr lang="en-US" altLang="zh-CN" sz="2400" b="1" dirty="0">
                <a:latin typeface="Times New Roman" pitchFamily="18" charset="0"/>
              </a:rPr>
              <a:t>1000</a:t>
            </a:r>
            <a:r>
              <a:rPr lang="zh-CN" altLang="en-US" sz="2400" b="1" dirty="0">
                <a:latin typeface="Times New Roman" pitchFamily="18" charset="0"/>
              </a:rPr>
              <a:t>亿个神经元。</a:t>
            </a:r>
          </a:p>
        </p:txBody>
      </p:sp>
      <p:pic>
        <p:nvPicPr>
          <p:cNvPr id="26641" name="Picture 17"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0" y="960438"/>
            <a:ext cx="508000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2" name="Text Box 18"/>
          <p:cNvSpPr txBox="1">
            <a:spLocks noChangeArrowheads="1"/>
          </p:cNvSpPr>
          <p:nvPr/>
        </p:nvSpPr>
        <p:spPr bwMode="auto">
          <a:xfrm>
            <a:off x="304800" y="4114801"/>
            <a:ext cx="11582400"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lnSpc>
                <a:spcPct val="120000"/>
              </a:lnSpc>
              <a:spcBef>
                <a:spcPct val="30000"/>
              </a:spcBef>
              <a:buClr>
                <a:schemeClr val="accent2"/>
              </a:buClr>
              <a:buSzPct val="60000"/>
              <a:buFont typeface="Wingdings" pitchFamily="2" charset="2"/>
              <a:buChar char="n"/>
            </a:pPr>
            <a:r>
              <a:rPr lang="en-US" altLang="zh-CN" sz="2400" b="1">
                <a:latin typeface="Times New Roman" pitchFamily="18" charset="0"/>
              </a:rPr>
              <a:t>  </a:t>
            </a:r>
            <a:r>
              <a:rPr lang="zh-CN" altLang="en-US" sz="2400" b="1">
                <a:latin typeface="Times New Roman" pitchFamily="18" charset="0"/>
              </a:rPr>
              <a:t>神经元约有</a:t>
            </a:r>
            <a:r>
              <a:rPr lang="en-US" altLang="zh-CN" sz="2400" b="1">
                <a:latin typeface="Times New Roman" pitchFamily="18" charset="0"/>
              </a:rPr>
              <a:t>1000</a:t>
            </a:r>
            <a:r>
              <a:rPr lang="zh-CN" altLang="en-US" sz="2400" b="1">
                <a:latin typeface="Times New Roman" pitchFamily="18" charset="0"/>
              </a:rPr>
              <a:t>种类型，每个神经元大约与</a:t>
            </a:r>
            <a:r>
              <a:rPr lang="en-US" altLang="zh-CN" sz="2400" b="1">
                <a:solidFill>
                  <a:schemeClr val="accent2"/>
                </a:solidFill>
                <a:latin typeface="Times New Roman" pitchFamily="18" charset="0"/>
              </a:rPr>
              <a:t>10</a:t>
            </a:r>
            <a:r>
              <a:rPr lang="en-US" altLang="zh-CN" sz="2400" b="1" baseline="30000">
                <a:solidFill>
                  <a:schemeClr val="accent2"/>
                </a:solidFill>
                <a:latin typeface="Times New Roman" pitchFamily="18" charset="0"/>
              </a:rPr>
              <a:t>3</a:t>
            </a:r>
            <a:r>
              <a:rPr lang="zh-CN" altLang="en-US" sz="2400" b="1">
                <a:solidFill>
                  <a:schemeClr val="accent2"/>
                </a:solidFill>
                <a:latin typeface="Times New Roman" pitchFamily="18" charset="0"/>
              </a:rPr>
              <a:t>－ </a:t>
            </a:r>
            <a:r>
              <a:rPr lang="en-US" altLang="zh-CN" sz="2400" b="1">
                <a:solidFill>
                  <a:schemeClr val="accent2"/>
                </a:solidFill>
                <a:latin typeface="Times New Roman" pitchFamily="18" charset="0"/>
              </a:rPr>
              <a:t>10</a:t>
            </a:r>
            <a:r>
              <a:rPr lang="en-US" altLang="zh-CN" sz="2400" b="1" baseline="30000">
                <a:solidFill>
                  <a:schemeClr val="accent2"/>
                </a:solidFill>
                <a:latin typeface="Times New Roman" pitchFamily="18" charset="0"/>
              </a:rPr>
              <a:t>4</a:t>
            </a:r>
            <a:r>
              <a:rPr lang="zh-CN" altLang="en-US" sz="2400" b="1">
                <a:latin typeface="Times New Roman" pitchFamily="18" charset="0"/>
              </a:rPr>
              <a:t>个其他神经元相连接，形成极为错综复杂而又灵活多变的神经网络。</a:t>
            </a:r>
          </a:p>
          <a:p>
            <a:pPr eaLnBrk="1" hangingPunct="1">
              <a:lnSpc>
                <a:spcPct val="120000"/>
              </a:lnSpc>
              <a:spcBef>
                <a:spcPct val="30000"/>
              </a:spcBef>
              <a:buClr>
                <a:schemeClr val="accent2"/>
              </a:buClr>
              <a:buSzPct val="60000"/>
              <a:buFont typeface="Wingdings" pitchFamily="2" charset="2"/>
              <a:buChar char="n"/>
            </a:pPr>
            <a:r>
              <a:rPr lang="zh-CN" altLang="en-US" sz="2400" b="1">
                <a:latin typeface="宋体" pitchFamily="2" charset="-122"/>
              </a:rPr>
              <a:t> 人的智能行为就是由如此高度复杂的组织产生的。浩瀚的宇宙中，也许只有包含数千忆颗星球的银河系的复杂性能够与大脑相比。</a:t>
            </a:r>
          </a:p>
        </p:txBody>
      </p:sp>
    </p:spTree>
    <p:custDataLst>
      <p:tags r:id="rId1"/>
    </p:custDataLst>
    <p:extLst>
      <p:ext uri="{BB962C8B-B14F-4D97-AF65-F5344CB8AC3E}">
        <p14:creationId xmlns:p14="http://schemas.microsoft.com/office/powerpoint/2010/main" val="3162277963"/>
      </p:ext>
    </p:extLst>
  </p:cSld>
  <p:clrMapOvr>
    <a:masterClrMapping/>
  </p:clrMapOvr>
  <p:transition advTm="4594">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40"/>
                                        </p:tgtEl>
                                        <p:attrNameLst>
                                          <p:attrName>style.visibility</p:attrName>
                                        </p:attrNameLst>
                                      </p:cBhvr>
                                      <p:to>
                                        <p:strVal val="visible"/>
                                      </p:to>
                                    </p:set>
                                    <p:animEffect transition="in" filter="dissolve">
                                      <p:cBhvr>
                                        <p:cTn id="7" dur="500"/>
                                        <p:tgtEl>
                                          <p:spTgt spid="26640"/>
                                        </p:tgtEl>
                                      </p:cBhvr>
                                    </p:animEffect>
                                  </p:childTnLst>
                                </p:cTn>
                              </p:par>
                            </p:childTnLst>
                          </p:cTn>
                        </p:par>
                        <p:par>
                          <p:cTn id="8" fill="hold" nodeType="afterGroup">
                            <p:stCondLst>
                              <p:cond delay="500"/>
                            </p:stCondLst>
                            <p:childTnLst>
                              <p:par>
                                <p:cTn id="9" presetID="23" presetClass="entr" presetSubtype="16" fill="hold" nodeType="afterEffect">
                                  <p:stCondLst>
                                    <p:cond delay="0"/>
                                  </p:stCondLst>
                                  <p:childTnLst>
                                    <p:set>
                                      <p:cBhvr>
                                        <p:cTn id="10" dur="1" fill="hold">
                                          <p:stCondLst>
                                            <p:cond delay="0"/>
                                          </p:stCondLst>
                                        </p:cTn>
                                        <p:tgtEl>
                                          <p:spTgt spid="26641"/>
                                        </p:tgtEl>
                                        <p:attrNameLst>
                                          <p:attrName>style.visibility</p:attrName>
                                        </p:attrNameLst>
                                      </p:cBhvr>
                                      <p:to>
                                        <p:strVal val="visible"/>
                                      </p:to>
                                    </p:set>
                                    <p:anim calcmode="lin" valueType="num">
                                      <p:cBhvr>
                                        <p:cTn id="11" dur="500" fill="hold"/>
                                        <p:tgtEl>
                                          <p:spTgt spid="26641"/>
                                        </p:tgtEl>
                                        <p:attrNameLst>
                                          <p:attrName>ppt_w</p:attrName>
                                        </p:attrNameLst>
                                      </p:cBhvr>
                                      <p:tavLst>
                                        <p:tav tm="0">
                                          <p:val>
                                            <p:fltVal val="0"/>
                                          </p:val>
                                        </p:tav>
                                        <p:tav tm="100000">
                                          <p:val>
                                            <p:strVal val="#ppt_w"/>
                                          </p:val>
                                        </p:tav>
                                      </p:tavLst>
                                    </p:anim>
                                    <p:anim calcmode="lin" valueType="num">
                                      <p:cBhvr>
                                        <p:cTn id="12" dur="500" fill="hold"/>
                                        <p:tgtEl>
                                          <p:spTgt spid="26641"/>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6642"/>
                                        </p:tgtEl>
                                        <p:attrNameLst>
                                          <p:attrName>style.visibility</p:attrName>
                                        </p:attrNameLst>
                                      </p:cBhvr>
                                      <p:to>
                                        <p:strVal val="visible"/>
                                      </p:to>
                                    </p:set>
                                    <p:animEffect transition="in" filter="box(in)">
                                      <p:cBhvr>
                                        <p:cTn id="17" dur="500"/>
                                        <p:tgtEl>
                                          <p:spTgt spid="26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0" grpId="0" animBg="1" autoUpdateAnimBg="0"/>
      <p:bldP spid="2664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3A416BDA-9B3A-42A5-BAF2-2B13CC86EB15}" type="slidenum">
              <a:rPr lang="ja-JP" altLang="en-US" sz="1800">
                <a:solidFill>
                  <a:srgbClr val="A50021"/>
                </a:solidFill>
                <a:ea typeface="ＭＳ Ｐゴシック" pitchFamily="34" charset="-128"/>
              </a:rPr>
              <a:pPr/>
              <a:t>132</a:t>
            </a:fld>
            <a:endParaRPr lang="en-US" altLang="ja-JP" sz="1800">
              <a:solidFill>
                <a:srgbClr val="A50021"/>
              </a:solidFill>
              <a:ea typeface="ＭＳ Ｐゴシック" pitchFamily="34" charset="-128"/>
            </a:endParaRPr>
          </a:p>
        </p:txBody>
      </p:sp>
      <p:sp>
        <p:nvSpPr>
          <p:cNvPr id="10243" name="Rectangle 2"/>
          <p:cNvSpPr>
            <a:spLocks noGrp="1" noChangeArrowheads="1"/>
          </p:cNvSpPr>
          <p:nvPr>
            <p:ph type="title"/>
          </p:nvPr>
        </p:nvSpPr>
        <p:spPr/>
        <p:txBody>
          <a:bodyPr/>
          <a:lstStyle/>
          <a:p>
            <a:pPr eaLnBrk="1" hangingPunct="1"/>
            <a:r>
              <a:rPr lang="en-US" altLang="zh-CN" dirty="0">
                <a:latin typeface="Times New Roman" panose="02020603050405020304" pitchFamily="18" charset="0"/>
              </a:rPr>
              <a:t>6.3 </a:t>
            </a:r>
            <a:r>
              <a:rPr lang="zh-CN" altLang="en-US" dirty="0">
                <a:latin typeface="Times New Roman" panose="02020603050405020304" pitchFamily="18" charset="0"/>
              </a:rPr>
              <a:t>神经网络与深度学习</a:t>
            </a:r>
            <a:endParaRPr lang="zh-CN" altLang="en-US" sz="3600" b="0" dirty="0" smtClean="0">
              <a:latin typeface="Times New Roman" pitchFamily="18" charset="0"/>
              <a:ea typeface="黑体" pitchFamily="49" charset="-122"/>
            </a:endParaRPr>
          </a:p>
        </p:txBody>
      </p:sp>
      <p:sp>
        <p:nvSpPr>
          <p:cNvPr id="185348" name="Rectangle 4"/>
          <p:cNvSpPr>
            <a:spLocks noChangeArrowheads="1"/>
          </p:cNvSpPr>
          <p:nvPr/>
        </p:nvSpPr>
        <p:spPr bwMode="auto">
          <a:xfrm>
            <a:off x="304800" y="1143000"/>
            <a:ext cx="11523133" cy="3048000"/>
          </a:xfrm>
          <a:prstGeom prst="rect">
            <a:avLst/>
          </a:prstGeom>
          <a:gradFill rotWithShape="1">
            <a:gsLst>
              <a:gs pos="0">
                <a:srgbClr val="00FFFF"/>
              </a:gs>
              <a:gs pos="100000">
                <a:schemeClr val="bg1"/>
              </a:gs>
            </a:gsLst>
            <a:path path="rect">
              <a:fillToRect l="100000" t="100000"/>
            </a:path>
          </a:gradFill>
          <a:ln w="9525">
            <a:solidFill>
              <a:srgbClr val="808080"/>
            </a:solidFill>
            <a:miter lim="800000"/>
            <a:headEnd/>
            <a:tailEnd/>
          </a:ln>
        </p:spPr>
        <p:txBody>
          <a:bodyPr/>
          <a:lstStyle/>
          <a:p>
            <a:pPr marL="261938" indent="-261938" eaLnBrk="1" hangingPunct="1">
              <a:lnSpc>
                <a:spcPct val="120000"/>
              </a:lnSpc>
              <a:spcBef>
                <a:spcPct val="30000"/>
              </a:spcBef>
              <a:buClr>
                <a:schemeClr val="accent2"/>
              </a:buClr>
              <a:buSzPct val="60000"/>
              <a:buFont typeface="Wingdings" pitchFamily="2" charset="2"/>
              <a:buChar char="n"/>
            </a:pPr>
            <a:r>
              <a:rPr lang="en-US" altLang="zh-CN" sz="2600" b="1">
                <a:latin typeface="Times New Roman" pitchFamily="18" charset="0"/>
              </a:rPr>
              <a:t> </a:t>
            </a:r>
            <a:r>
              <a:rPr lang="zh-CN" altLang="en-US" sz="2600" b="1">
                <a:latin typeface="Times New Roman" pitchFamily="18" charset="0"/>
              </a:rPr>
              <a:t>工作状态：</a:t>
            </a:r>
          </a:p>
          <a:p>
            <a:pPr marL="261938" indent="-261938" eaLnBrk="1" hangingPunct="1">
              <a:lnSpc>
                <a:spcPct val="120000"/>
              </a:lnSpc>
              <a:spcBef>
                <a:spcPct val="30000"/>
              </a:spcBef>
              <a:buClr>
                <a:srgbClr val="0000FF"/>
              </a:buClr>
              <a:buSzPct val="60000"/>
              <a:buFont typeface="Wingdings" pitchFamily="2" charset="2"/>
              <a:buChar char="l"/>
            </a:pPr>
            <a:r>
              <a:rPr lang="zh-CN" altLang="en-US" sz="2600" b="1"/>
              <a:t> </a:t>
            </a:r>
            <a:r>
              <a:rPr lang="zh-CN" altLang="en-US" sz="2600" b="1">
                <a:solidFill>
                  <a:srgbClr val="0000CC"/>
                </a:solidFill>
              </a:rPr>
              <a:t>兴奋状态</a:t>
            </a:r>
            <a:r>
              <a:rPr lang="zh-CN" altLang="en-US" sz="2600" b="1"/>
              <a:t>：细胞膜电位 </a:t>
            </a:r>
            <a:r>
              <a:rPr lang="en-US" altLang="zh-CN" sz="2600" b="1">
                <a:solidFill>
                  <a:schemeClr val="accent2"/>
                </a:solidFill>
              </a:rPr>
              <a:t>&gt;</a:t>
            </a:r>
            <a:r>
              <a:rPr lang="en-US" altLang="zh-CN" sz="2600" b="1"/>
              <a:t> </a:t>
            </a:r>
            <a:r>
              <a:rPr lang="zh-CN" altLang="en-US" sz="2600" b="1"/>
              <a:t>动作电位的阈值 </a:t>
            </a:r>
            <a:r>
              <a:rPr lang="zh-CN" altLang="en-US" sz="2600" b="1">
                <a:solidFill>
                  <a:schemeClr val="accent2"/>
                </a:solidFill>
              </a:rPr>
              <a:t>→</a:t>
            </a:r>
            <a:r>
              <a:rPr lang="zh-CN" altLang="en-US" sz="2600" b="1"/>
              <a:t> 神经冲动</a:t>
            </a:r>
            <a:r>
              <a:rPr lang="zh-CN" altLang="en-US" sz="2600"/>
              <a:t>  </a:t>
            </a:r>
            <a:endParaRPr lang="zh-CN" altLang="en-US" sz="2600" b="1">
              <a:latin typeface="Times New Roman" pitchFamily="18" charset="0"/>
            </a:endParaRPr>
          </a:p>
          <a:p>
            <a:pPr marL="261938" indent="-261938" eaLnBrk="1" hangingPunct="1">
              <a:lnSpc>
                <a:spcPct val="120000"/>
              </a:lnSpc>
              <a:spcBef>
                <a:spcPct val="30000"/>
              </a:spcBef>
              <a:buClr>
                <a:srgbClr val="0000FF"/>
              </a:buClr>
              <a:buSzPct val="60000"/>
              <a:buFont typeface="Wingdings" pitchFamily="2" charset="2"/>
              <a:buChar char="l"/>
            </a:pPr>
            <a:r>
              <a:rPr lang="zh-CN" altLang="en-US" sz="2600" b="1">
                <a:latin typeface="Times New Roman" pitchFamily="18" charset="0"/>
              </a:rPr>
              <a:t> </a:t>
            </a:r>
            <a:r>
              <a:rPr lang="zh-CN" altLang="en-US" sz="2600" b="1">
                <a:solidFill>
                  <a:srgbClr val="0000CC"/>
                </a:solidFill>
                <a:latin typeface="Times New Roman" pitchFamily="18" charset="0"/>
              </a:rPr>
              <a:t>抑制状态</a:t>
            </a:r>
            <a:r>
              <a:rPr lang="zh-CN" altLang="en-US" sz="2600" b="1">
                <a:latin typeface="Times New Roman" pitchFamily="18" charset="0"/>
              </a:rPr>
              <a:t>：</a:t>
            </a:r>
            <a:r>
              <a:rPr lang="zh-CN" altLang="en-US" sz="2600" b="1"/>
              <a:t>细胞膜电位 </a:t>
            </a:r>
            <a:r>
              <a:rPr lang="en-US" altLang="zh-CN" sz="2600" b="1">
                <a:solidFill>
                  <a:schemeClr val="accent2"/>
                </a:solidFill>
              </a:rPr>
              <a:t>&lt; </a:t>
            </a:r>
            <a:r>
              <a:rPr lang="zh-CN" altLang="en-US" sz="2600" b="1"/>
              <a:t>动作电位的阈值 </a:t>
            </a:r>
            <a:endParaRPr lang="zh-CN" altLang="en-US" sz="2600" b="1">
              <a:latin typeface="Times New Roman" pitchFamily="18" charset="0"/>
            </a:endParaRPr>
          </a:p>
          <a:p>
            <a:pPr marL="261938" indent="-261938" eaLnBrk="1" hangingPunct="1">
              <a:lnSpc>
                <a:spcPct val="120000"/>
              </a:lnSpc>
              <a:spcBef>
                <a:spcPct val="30000"/>
              </a:spcBef>
              <a:buClr>
                <a:schemeClr val="accent2"/>
              </a:buClr>
              <a:buSzPct val="60000"/>
              <a:buFont typeface="Wingdings" pitchFamily="2" charset="2"/>
              <a:buChar char="n"/>
            </a:pPr>
            <a:r>
              <a:rPr lang="zh-CN" altLang="en-US" sz="2600" b="1">
                <a:latin typeface="Times New Roman" pitchFamily="18" charset="0"/>
              </a:rPr>
              <a:t> 学习与遗忘：</a:t>
            </a:r>
            <a:r>
              <a:rPr lang="zh-CN" altLang="en-US" sz="2600" b="1"/>
              <a:t>由于神经元结构的可塑性，突触的传递作用可增强和减弱</a:t>
            </a:r>
            <a:r>
              <a:rPr lang="zh-CN" altLang="en-US" sz="2600"/>
              <a:t> </a:t>
            </a:r>
            <a:r>
              <a:rPr lang="zh-CN" altLang="en-US" sz="2600" b="1">
                <a:latin typeface="Times New Roman" pitchFamily="18" charset="0"/>
              </a:rPr>
              <a:t>。</a:t>
            </a:r>
          </a:p>
        </p:txBody>
      </p:sp>
    </p:spTree>
    <p:custDataLst>
      <p:tags r:id="rId1"/>
    </p:custDataLst>
    <p:extLst>
      <p:ext uri="{BB962C8B-B14F-4D97-AF65-F5344CB8AC3E}">
        <p14:creationId xmlns:p14="http://schemas.microsoft.com/office/powerpoint/2010/main" val="204786410"/>
      </p:ext>
    </p:extLst>
  </p:cSld>
  <p:clrMapOvr>
    <a:masterClrMapping/>
  </p:clrMapOvr>
  <p:transition advTm="8548">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85348">
                                            <p:txEl>
                                              <p:pRg st="0" end="0"/>
                                            </p:txEl>
                                          </p:spTgt>
                                        </p:tgtEl>
                                        <p:attrNameLst>
                                          <p:attrName>style.visibility</p:attrName>
                                        </p:attrNameLst>
                                      </p:cBhvr>
                                      <p:to>
                                        <p:strVal val="visible"/>
                                      </p:to>
                                    </p:set>
                                    <p:animEffect transition="in" filter="blinds(horizontal)">
                                      <p:cBhvr>
                                        <p:cTn id="7" dur="500"/>
                                        <p:tgtEl>
                                          <p:spTgt spid="185348">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85348">
                                            <p:txEl>
                                              <p:pRg st="1" end="1"/>
                                            </p:txEl>
                                          </p:spTgt>
                                        </p:tgtEl>
                                        <p:attrNameLst>
                                          <p:attrName>style.visibility</p:attrName>
                                        </p:attrNameLst>
                                      </p:cBhvr>
                                      <p:to>
                                        <p:strVal val="visible"/>
                                      </p:to>
                                    </p:set>
                                    <p:animEffect transition="in" filter="wipe(left)">
                                      <p:cBhvr>
                                        <p:cTn id="11" dur="500"/>
                                        <p:tgtEl>
                                          <p:spTgt spid="185348">
                                            <p:txEl>
                                              <p:pRg st="1" end="1"/>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5348">
                                            <p:txEl>
                                              <p:pRg st="2" end="2"/>
                                            </p:txEl>
                                          </p:spTgt>
                                        </p:tgtEl>
                                        <p:attrNameLst>
                                          <p:attrName>style.visibility</p:attrName>
                                        </p:attrNameLst>
                                      </p:cBhvr>
                                      <p:to>
                                        <p:strVal val="visible"/>
                                      </p:to>
                                    </p:set>
                                    <p:animEffect transition="in" filter="wipe(left)">
                                      <p:cBhvr>
                                        <p:cTn id="15" dur="500"/>
                                        <p:tgtEl>
                                          <p:spTgt spid="185348">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85348">
                                            <p:txEl>
                                              <p:pRg st="3" end="3"/>
                                            </p:txEl>
                                          </p:spTgt>
                                        </p:tgtEl>
                                        <p:attrNameLst>
                                          <p:attrName>style.visibility</p:attrName>
                                        </p:attrNameLst>
                                      </p:cBhvr>
                                      <p:to>
                                        <p:strVal val="visible"/>
                                      </p:to>
                                    </p:set>
                                    <p:animEffect transition="in" filter="blinds(horizontal)">
                                      <p:cBhvr>
                                        <p:cTn id="20" dur="500"/>
                                        <p:tgtEl>
                                          <p:spTgt spid="1853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756E8907-75C3-4B6A-B0A4-F0187901644D}" type="slidenum">
              <a:rPr lang="ja-JP" altLang="en-US" sz="1800">
                <a:solidFill>
                  <a:srgbClr val="A50021"/>
                </a:solidFill>
                <a:ea typeface="ＭＳ Ｐゴシック" pitchFamily="34" charset="-128"/>
              </a:rPr>
              <a:pPr/>
              <a:t>133</a:t>
            </a:fld>
            <a:endParaRPr lang="en-US" altLang="ja-JP" sz="1800">
              <a:solidFill>
                <a:srgbClr val="A50021"/>
              </a:solidFill>
              <a:ea typeface="ＭＳ Ｐゴシック" pitchFamily="34" charset="-128"/>
            </a:endParaRPr>
          </a:p>
        </p:txBody>
      </p:sp>
      <p:sp>
        <p:nvSpPr>
          <p:cNvPr id="12291" name="Rectangle 2"/>
          <p:cNvSpPr>
            <a:spLocks noGrp="1" noChangeArrowheads="1"/>
          </p:cNvSpPr>
          <p:nvPr>
            <p:ph type="title"/>
          </p:nvPr>
        </p:nvSpPr>
        <p:spPr/>
        <p:txBody>
          <a:bodyPr/>
          <a:lstStyle/>
          <a:p>
            <a:pPr eaLnBrk="1" hangingPunct="1"/>
            <a:r>
              <a:rPr lang="en-US" altLang="zh-CN">
                <a:latin typeface="Times New Roman" panose="02020603050405020304" pitchFamily="18" charset="0"/>
              </a:rPr>
              <a:t>6.3 </a:t>
            </a:r>
            <a:r>
              <a:rPr lang="zh-CN" altLang="en-US">
                <a:latin typeface="Times New Roman" panose="02020603050405020304" pitchFamily="18" charset="0"/>
              </a:rPr>
              <a:t>神经网络与深度学习</a:t>
            </a:r>
            <a:endParaRPr lang="zh-CN" altLang="en-US" sz="3600" b="0" dirty="0" smtClean="0">
              <a:latin typeface="Times New Roman" pitchFamily="18" charset="0"/>
              <a:ea typeface="黑体" pitchFamily="49" charset="-122"/>
            </a:endParaRPr>
          </a:p>
        </p:txBody>
      </p:sp>
      <p:sp>
        <p:nvSpPr>
          <p:cNvPr id="12292" name="Rectangle 72"/>
          <p:cNvSpPr>
            <a:spLocks noGrp="1" noChangeArrowheads="1"/>
          </p:cNvSpPr>
          <p:nvPr>
            <p:ph type="body" idx="1"/>
          </p:nvPr>
        </p:nvSpPr>
        <p:spPr>
          <a:xfrm>
            <a:off x="872067" y="1000125"/>
            <a:ext cx="11523133" cy="5400675"/>
          </a:xfrm>
          <a:noFill/>
        </p:spPr>
        <p:txBody>
          <a:bodyPr/>
          <a:lstStyle/>
          <a:p>
            <a:pPr eaLnBrk="1" hangingPunct="1">
              <a:buFont typeface="Wingdings" pitchFamily="2" charset="2"/>
              <a:buNone/>
            </a:pPr>
            <a:r>
              <a:rPr lang="en-US" altLang="zh-CN" sz="2600" b="1" smtClean="0">
                <a:latin typeface="Times New Roman" pitchFamily="18" charset="0"/>
              </a:rPr>
              <a:t> 1943</a:t>
            </a:r>
            <a:r>
              <a:rPr lang="zh-CN" altLang="en-US" sz="2600" b="1" smtClean="0">
                <a:latin typeface="Times New Roman" pitchFamily="18" charset="0"/>
              </a:rPr>
              <a:t>年，麦克洛奇和皮兹提出</a:t>
            </a:r>
            <a:r>
              <a:rPr lang="en-US" altLang="zh-CN" sz="2600" b="1" smtClean="0">
                <a:latin typeface="Times New Roman" pitchFamily="18" charset="0"/>
              </a:rPr>
              <a:t>M</a:t>
            </a:r>
            <a:r>
              <a:rPr lang="zh-CN" altLang="en-US" sz="2600" b="1" smtClean="0">
                <a:latin typeface="Times New Roman" pitchFamily="18" charset="0"/>
              </a:rPr>
              <a:t>－</a:t>
            </a:r>
            <a:r>
              <a:rPr lang="en-US" altLang="zh-CN" sz="2600" b="1" smtClean="0">
                <a:latin typeface="Times New Roman" pitchFamily="18" charset="0"/>
              </a:rPr>
              <a:t>P</a:t>
            </a:r>
            <a:r>
              <a:rPr lang="zh-CN" altLang="en-US" sz="2600" b="1" smtClean="0">
                <a:latin typeface="Times New Roman" pitchFamily="18" charset="0"/>
              </a:rPr>
              <a:t>模型。一般模型： </a:t>
            </a:r>
          </a:p>
          <a:p>
            <a:pPr eaLnBrk="1" hangingPunct="1">
              <a:buFont typeface="Wingdings" pitchFamily="2" charset="2"/>
              <a:buNone/>
            </a:pPr>
            <a:endParaRPr lang="zh-CN" altLang="en-US" sz="2600" b="1" smtClean="0">
              <a:latin typeface="Times New Roman" pitchFamily="18" charset="0"/>
            </a:endParaRPr>
          </a:p>
          <a:p>
            <a:pPr eaLnBrk="1" hangingPunct="1">
              <a:buFont typeface="Wingdings" pitchFamily="2" charset="2"/>
              <a:buNone/>
            </a:pPr>
            <a:endParaRPr lang="zh-CN" altLang="en-US" sz="2600" b="1" smtClean="0">
              <a:latin typeface="Times New Roman" pitchFamily="18" charset="0"/>
            </a:endParaRPr>
          </a:p>
          <a:p>
            <a:pPr eaLnBrk="1" hangingPunct="1"/>
            <a:endParaRPr lang="zh-CN" altLang="en-US" sz="2600" b="1" smtClean="0">
              <a:latin typeface="Times New Roman" pitchFamily="18" charset="0"/>
            </a:endParaRPr>
          </a:p>
          <a:p>
            <a:pPr eaLnBrk="1" hangingPunct="1">
              <a:buFont typeface="Wingdings" pitchFamily="2" charset="2"/>
              <a:buNone/>
            </a:pPr>
            <a:endParaRPr lang="en-US" altLang="zh-CN" sz="2600" b="1" smtClean="0">
              <a:latin typeface="Times New Roman" pitchFamily="18" charset="0"/>
            </a:endParaRPr>
          </a:p>
        </p:txBody>
      </p:sp>
      <p:pic>
        <p:nvPicPr>
          <p:cNvPr id="186442"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 y="1752600"/>
            <a:ext cx="9855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6443" name="Object 75"/>
          <p:cNvGraphicFramePr>
            <a:graphicFrameLocks noChangeAspect="1"/>
          </p:cNvGraphicFramePr>
          <p:nvPr/>
        </p:nvGraphicFramePr>
        <p:xfrm>
          <a:off x="5384800" y="1981200"/>
          <a:ext cx="4978400" cy="1104900"/>
        </p:xfrm>
        <a:graphic>
          <a:graphicData uri="http://schemas.openxmlformats.org/presentationml/2006/ole">
            <mc:AlternateContent xmlns:mc="http://schemas.openxmlformats.org/markup-compatibility/2006">
              <mc:Choice xmlns:v="urn:schemas-microsoft-com:vml" Requires="v">
                <p:oleObj spid="_x0000_s138252" name="公式" r:id="rId5" imgW="1457367" imgH="400140" progId="Equation.3">
                  <p:embed/>
                </p:oleObj>
              </mc:Choice>
              <mc:Fallback>
                <p:oleObj name="公式" r:id="rId5" imgW="1457367" imgH="4001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4800" y="1981200"/>
                        <a:ext cx="49784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5" name="Rectangle 77"/>
          <p:cNvSpPr>
            <a:spLocks noChangeArrowheads="1"/>
          </p:cNvSpPr>
          <p:nvPr/>
        </p:nvSpPr>
        <p:spPr bwMode="auto">
          <a:xfrm>
            <a:off x="7518400" y="4572000"/>
            <a:ext cx="711200" cy="304800"/>
          </a:xfrm>
          <a:prstGeom prst="rect">
            <a:avLst/>
          </a:prstGeom>
          <a:solidFill>
            <a:schemeClr val="bg1"/>
          </a:solidFill>
          <a:ln w="9525">
            <a:solidFill>
              <a:schemeClr val="bg1"/>
            </a:solidFill>
            <a:miter lim="800000"/>
            <a:headEnd/>
            <a:tailEnd/>
          </a:ln>
        </p:spPr>
        <p:txBody>
          <a:bodyPr wrap="none" anchor="ctr"/>
          <a:lstStyle/>
          <a:p>
            <a:pPr eaLnBrk="1" hangingPunct="1"/>
            <a:endParaRPr lang="zh-CN" altLang="en-US"/>
          </a:p>
        </p:txBody>
      </p:sp>
    </p:spTree>
    <p:custDataLst>
      <p:tags r:id="rId2"/>
    </p:custDataLst>
    <p:extLst>
      <p:ext uri="{BB962C8B-B14F-4D97-AF65-F5344CB8AC3E}">
        <p14:creationId xmlns:p14="http://schemas.microsoft.com/office/powerpoint/2010/main" val="1733012011"/>
      </p:ext>
    </p:extLst>
  </p:cSld>
  <p:clrMapOvr>
    <a:masterClrMapping/>
  </p:clrMapOvr>
  <p:transition advTm="8532">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186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186443"/>
                                        </p:tgtEl>
                                        <p:attrNameLst>
                                          <p:attrName>style.visibility</p:attrName>
                                        </p:attrNameLst>
                                      </p:cBhvr>
                                      <p:to>
                                        <p:strVal val="visible"/>
                                      </p:to>
                                    </p:set>
                                    <p:animEffect transition="in" filter="blinds(horizontal)">
                                      <p:cBhvr>
                                        <p:cTn id="11" dur="500"/>
                                        <p:tgtEl>
                                          <p:spTgt spid="186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134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神经网络</a:t>
            </a:r>
            <a:r>
              <a:rPr lang="zh-CN" altLang="en-US" dirty="0">
                <a:latin typeface="Times New Roman" panose="02020603050405020304" pitchFamily="18" charset="0"/>
              </a:rPr>
              <a:t>与深度学习</a:t>
            </a:r>
            <a:endParaRPr lang="zh-CN" altLang="en-US" dirty="0" smtClean="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26116" y="765176"/>
            <a:ext cx="4720848" cy="644086"/>
          </a:xfrm>
          <a:prstGeom prst="rect">
            <a:avLst/>
          </a:prstGeom>
        </p:spPr>
      </p:pic>
      <p:pic>
        <p:nvPicPr>
          <p:cNvPr id="3" name="图片 2"/>
          <p:cNvPicPr>
            <a:picLocks noChangeAspect="1"/>
          </p:cNvPicPr>
          <p:nvPr/>
        </p:nvPicPr>
        <p:blipFill>
          <a:blip r:embed="rId4"/>
          <a:stretch>
            <a:fillRect/>
          </a:stretch>
        </p:blipFill>
        <p:spPr>
          <a:xfrm>
            <a:off x="623392" y="1409262"/>
            <a:ext cx="10922296" cy="5188090"/>
          </a:xfrm>
          <a:prstGeom prst="rect">
            <a:avLst/>
          </a:prstGeom>
        </p:spPr>
      </p:pic>
    </p:spTree>
    <p:extLst>
      <p:ext uri="{BB962C8B-B14F-4D97-AF65-F5344CB8AC3E}">
        <p14:creationId xmlns:p14="http://schemas.microsoft.com/office/powerpoint/2010/main" val="1627144635"/>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135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神经网络</a:t>
            </a:r>
            <a:r>
              <a:rPr lang="zh-CN" altLang="en-US" dirty="0">
                <a:latin typeface="Times New Roman" panose="02020603050405020304" pitchFamily="18" charset="0"/>
              </a:rPr>
              <a:t>与深度学习</a:t>
            </a:r>
            <a:endParaRPr lang="zh-CN" altLang="en-US" dirty="0" smtClean="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23392" y="787653"/>
            <a:ext cx="8469243" cy="631738"/>
          </a:xfrm>
          <a:prstGeom prst="rect">
            <a:avLst/>
          </a:prstGeom>
        </p:spPr>
      </p:pic>
      <p:pic>
        <p:nvPicPr>
          <p:cNvPr id="3" name="图片 2"/>
          <p:cNvPicPr>
            <a:picLocks noChangeAspect="1"/>
          </p:cNvPicPr>
          <p:nvPr/>
        </p:nvPicPr>
        <p:blipFill>
          <a:blip r:embed="rId4"/>
          <a:stretch>
            <a:fillRect/>
          </a:stretch>
        </p:blipFill>
        <p:spPr>
          <a:xfrm>
            <a:off x="638682" y="1476178"/>
            <a:ext cx="10785910" cy="4983010"/>
          </a:xfrm>
          <a:prstGeom prst="rect">
            <a:avLst/>
          </a:prstGeom>
        </p:spPr>
      </p:pic>
    </p:spTree>
    <p:extLst>
      <p:ext uri="{BB962C8B-B14F-4D97-AF65-F5344CB8AC3E}">
        <p14:creationId xmlns:p14="http://schemas.microsoft.com/office/powerpoint/2010/main" val="2239633805"/>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136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5" name="图片 4"/>
          <p:cNvPicPr>
            <a:picLocks noChangeAspect="1"/>
          </p:cNvPicPr>
          <p:nvPr/>
        </p:nvPicPr>
        <p:blipFill>
          <a:blip r:embed="rId3"/>
          <a:stretch>
            <a:fillRect/>
          </a:stretch>
        </p:blipFill>
        <p:spPr>
          <a:xfrm>
            <a:off x="148137" y="836712"/>
            <a:ext cx="11895725" cy="5640289"/>
          </a:xfrm>
          <a:prstGeom prst="rect">
            <a:avLst/>
          </a:prstGeom>
        </p:spPr>
      </p:pic>
    </p:spTree>
    <p:extLst>
      <p:ext uri="{BB962C8B-B14F-4D97-AF65-F5344CB8AC3E}">
        <p14:creationId xmlns:p14="http://schemas.microsoft.com/office/powerpoint/2010/main" val="440621259"/>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137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2" name="图片 1"/>
          <p:cNvPicPr>
            <a:picLocks noChangeAspect="1"/>
          </p:cNvPicPr>
          <p:nvPr/>
        </p:nvPicPr>
        <p:blipFill>
          <a:blip r:embed="rId3"/>
          <a:stretch>
            <a:fillRect/>
          </a:stretch>
        </p:blipFill>
        <p:spPr>
          <a:xfrm>
            <a:off x="240803" y="908720"/>
            <a:ext cx="11880109" cy="5112568"/>
          </a:xfrm>
          <a:prstGeom prst="rect">
            <a:avLst/>
          </a:prstGeom>
        </p:spPr>
      </p:pic>
    </p:spTree>
    <p:extLst>
      <p:ext uri="{BB962C8B-B14F-4D97-AF65-F5344CB8AC3E}">
        <p14:creationId xmlns:p14="http://schemas.microsoft.com/office/powerpoint/2010/main" val="4145358307"/>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138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63523" y="908415"/>
            <a:ext cx="4568381" cy="552415"/>
          </a:xfrm>
          <a:prstGeom prst="rect">
            <a:avLst/>
          </a:prstGeom>
        </p:spPr>
      </p:pic>
      <p:pic>
        <p:nvPicPr>
          <p:cNvPr id="4" name="图片 3"/>
          <p:cNvPicPr>
            <a:picLocks noChangeAspect="1"/>
          </p:cNvPicPr>
          <p:nvPr/>
        </p:nvPicPr>
        <p:blipFill>
          <a:blip r:embed="rId4"/>
          <a:stretch>
            <a:fillRect/>
          </a:stretch>
        </p:blipFill>
        <p:spPr>
          <a:xfrm>
            <a:off x="690024" y="2119003"/>
            <a:ext cx="10518544" cy="4553165"/>
          </a:xfrm>
          <a:prstGeom prst="rect">
            <a:avLst/>
          </a:prstGeom>
        </p:spPr>
      </p:pic>
      <p:pic>
        <p:nvPicPr>
          <p:cNvPr id="5" name="图片 4"/>
          <p:cNvPicPr>
            <a:picLocks noChangeAspect="1"/>
          </p:cNvPicPr>
          <p:nvPr/>
        </p:nvPicPr>
        <p:blipFill>
          <a:blip r:embed="rId5"/>
          <a:stretch>
            <a:fillRect/>
          </a:stretch>
        </p:blipFill>
        <p:spPr>
          <a:xfrm>
            <a:off x="5231904" y="908415"/>
            <a:ext cx="6050804" cy="1082134"/>
          </a:xfrm>
          <a:prstGeom prst="rect">
            <a:avLst/>
          </a:prstGeom>
        </p:spPr>
      </p:pic>
    </p:spTree>
    <p:extLst>
      <p:ext uri="{BB962C8B-B14F-4D97-AF65-F5344CB8AC3E}">
        <p14:creationId xmlns:p14="http://schemas.microsoft.com/office/powerpoint/2010/main" val="605608802"/>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139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31986" y="827392"/>
            <a:ext cx="4743934" cy="510167"/>
          </a:xfrm>
          <a:prstGeom prst="rect">
            <a:avLst/>
          </a:prstGeom>
        </p:spPr>
      </p:pic>
      <p:pic>
        <p:nvPicPr>
          <p:cNvPr id="2" name="图片 1"/>
          <p:cNvPicPr>
            <a:picLocks noChangeAspect="1"/>
          </p:cNvPicPr>
          <p:nvPr/>
        </p:nvPicPr>
        <p:blipFill>
          <a:blip r:embed="rId4"/>
          <a:stretch>
            <a:fillRect/>
          </a:stretch>
        </p:blipFill>
        <p:spPr>
          <a:xfrm>
            <a:off x="631986" y="1399775"/>
            <a:ext cx="10928027" cy="5341593"/>
          </a:xfrm>
          <a:prstGeom prst="rect">
            <a:avLst/>
          </a:prstGeom>
        </p:spPr>
      </p:pic>
    </p:spTree>
    <p:extLst>
      <p:ext uri="{BB962C8B-B14F-4D97-AF65-F5344CB8AC3E}">
        <p14:creationId xmlns:p14="http://schemas.microsoft.com/office/powerpoint/2010/main" val="343297469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540F9BA-DA43-4D8D-8A39-E5794AF50169}" type="slidenum">
              <a:rPr kumimoji="0" lang="ja-JP" altLang="en-US" sz="1800">
                <a:solidFill>
                  <a:srgbClr val="A50021"/>
                </a:solidFill>
                <a:latin typeface="Arial" panose="020B0604020202020204" pitchFamily="34" charset="0"/>
                <a:ea typeface="ＭＳ Ｐゴシック" panose="020B0600070205080204" pitchFamily="34" charset="-128"/>
              </a:rPr>
              <a:pPr/>
              <a:t>14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4339"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机器学习的发展</a:t>
            </a:r>
          </a:p>
        </p:txBody>
      </p:sp>
      <p:sp>
        <p:nvSpPr>
          <p:cNvPr id="14340" name="Rectangle 2051"/>
          <p:cNvSpPr>
            <a:spLocks noGrp="1" noChangeArrowheads="1"/>
          </p:cNvSpPr>
          <p:nvPr>
            <p:ph type="body" idx="1"/>
          </p:nvPr>
        </p:nvSpPr>
        <p:spPr/>
        <p:txBody>
          <a:bodyPr/>
          <a:lstStyle/>
          <a:p>
            <a:pPr eaLnBrk="1" hangingPunct="1">
              <a:buFont typeface="Wingdings" panose="05000000000000000000" pitchFamily="2" charset="2"/>
              <a:buNone/>
            </a:pPr>
            <a:endParaRPr lang="en-US" altLang="zh-CN" sz="2400">
              <a:latin typeface="Times New Roman" panose="02020603050405020304" pitchFamily="18" charset="0"/>
            </a:endParaRPr>
          </a:p>
          <a:p>
            <a:pPr eaLnBrk="1" hangingPunct="1">
              <a:buFont typeface="Wingdings" panose="05000000000000000000" pitchFamily="2" charset="2"/>
              <a:buNone/>
            </a:pPr>
            <a:endParaRPr lang="en-US" altLang="zh-CN" sz="2400">
              <a:latin typeface="Times New Roman" panose="02020603050405020304" pitchFamily="18" charset="0"/>
            </a:endParaRPr>
          </a:p>
        </p:txBody>
      </p:sp>
      <p:sp>
        <p:nvSpPr>
          <p:cNvPr id="14341" name="Rectangle 2052"/>
          <p:cNvSpPr>
            <a:spLocks noChangeArrowheads="1"/>
          </p:cNvSpPr>
          <p:nvPr/>
        </p:nvSpPr>
        <p:spPr bwMode="auto">
          <a:xfrm>
            <a:off x="4576763" y="29908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349" name="Rectangle 2053"/>
          <p:cNvSpPr>
            <a:spLocks noChangeArrowheads="1"/>
          </p:cNvSpPr>
          <p:nvPr/>
        </p:nvSpPr>
        <p:spPr bwMode="auto">
          <a:xfrm>
            <a:off x="695400" y="1000125"/>
            <a:ext cx="10729192" cy="499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a:tabLst>
                <a:tab pos="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tabLst>
                <a:tab pos="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tabLst>
                <a:tab pos="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a:tabLst>
                <a:tab pos="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800" b="1" dirty="0">
                <a:solidFill>
                  <a:srgbClr val="0000FF"/>
                </a:solidFill>
              </a:rPr>
              <a:t>3. </a:t>
            </a:r>
            <a:r>
              <a:rPr lang="zh-CN" altLang="en-US" sz="2800" b="1" dirty="0">
                <a:solidFill>
                  <a:srgbClr val="0000FF"/>
                </a:solidFill>
              </a:rPr>
              <a:t>连接学习的研究</a:t>
            </a:r>
            <a:r>
              <a:rPr lang="zh-CN" altLang="en-US" sz="2800" b="1" dirty="0"/>
              <a:t>（</a:t>
            </a:r>
            <a:r>
              <a:rPr lang="en-US" altLang="zh-CN" sz="2800" b="1" dirty="0">
                <a:solidFill>
                  <a:srgbClr val="FF0000"/>
                </a:solidFill>
              </a:rPr>
              <a:t>20</a:t>
            </a:r>
            <a:r>
              <a:rPr lang="zh-CN" altLang="en-US" sz="2800" b="1" dirty="0">
                <a:solidFill>
                  <a:srgbClr val="FF0000"/>
                </a:solidFill>
              </a:rPr>
              <a:t>世纪</a:t>
            </a:r>
            <a:r>
              <a:rPr lang="en-US" altLang="zh-CN" sz="2800" b="1" dirty="0">
                <a:solidFill>
                  <a:srgbClr val="FF0000"/>
                </a:solidFill>
              </a:rPr>
              <a:t>80</a:t>
            </a:r>
            <a:r>
              <a:rPr lang="zh-CN" altLang="en-US" sz="2800" b="1" dirty="0">
                <a:solidFill>
                  <a:srgbClr val="FF0000"/>
                </a:solidFill>
              </a:rPr>
              <a:t>年代</a:t>
            </a:r>
            <a:r>
              <a:rPr lang="en-US" altLang="zh-CN" sz="2800" b="1" dirty="0">
                <a:solidFill>
                  <a:srgbClr val="FF0000"/>
                </a:solidFill>
              </a:rPr>
              <a:t>-------</a:t>
            </a:r>
            <a:r>
              <a:rPr lang="zh-CN" altLang="en-US" sz="2800" b="1" dirty="0"/>
              <a:t>）</a:t>
            </a:r>
          </a:p>
          <a:p>
            <a:pPr algn="just" eaLnBrk="1" hangingPunct="1">
              <a:lnSpc>
                <a:spcPct val="120000"/>
              </a:lnSpc>
              <a:spcBef>
                <a:spcPct val="50000"/>
              </a:spcBef>
              <a:buSzPct val="60000"/>
              <a:buFontTx/>
              <a:buBlip>
                <a:blip r:embed="rId2"/>
              </a:buBlip>
            </a:pPr>
            <a:r>
              <a:rPr lang="zh-CN" altLang="zh-CN" b="1" dirty="0"/>
              <a:t>连接学习是一种以非线性大规模并行处理为主流的神经网络的研究，特别是深度学习研究目前仍在继续进行之中。</a:t>
            </a:r>
            <a:endParaRPr lang="en-US" altLang="zh-CN" b="1" dirty="0"/>
          </a:p>
          <a:p>
            <a:pPr algn="just" eaLnBrk="1" hangingPunct="1">
              <a:lnSpc>
                <a:spcPct val="120000"/>
              </a:lnSpc>
              <a:spcBef>
                <a:spcPct val="50000"/>
              </a:spcBef>
              <a:buSzPct val="60000"/>
              <a:buFontTx/>
              <a:buBlip>
                <a:blip r:embed="rId2"/>
              </a:buBlip>
            </a:pPr>
            <a:r>
              <a:rPr lang="zh-CN" altLang="zh-CN" b="1" dirty="0"/>
              <a:t>符号学习的研究</a:t>
            </a:r>
            <a:r>
              <a:rPr lang="zh-CN" altLang="en-US" b="1" dirty="0"/>
              <a:t>同时</a:t>
            </a:r>
            <a:r>
              <a:rPr lang="zh-CN" altLang="zh-CN" b="1" dirty="0"/>
              <a:t>取得很大进展，它与连接学习各有所长，具有较大的互补性。</a:t>
            </a:r>
            <a:endParaRPr lang="en-US" altLang="zh-CN" b="1" dirty="0"/>
          </a:p>
          <a:p>
            <a:pPr algn="just" eaLnBrk="1" hangingPunct="1">
              <a:lnSpc>
                <a:spcPct val="120000"/>
              </a:lnSpc>
              <a:spcBef>
                <a:spcPct val="50000"/>
              </a:spcBef>
              <a:buSzPct val="60000"/>
              <a:buFontTx/>
              <a:buBlip>
                <a:blip r:embed="rId2"/>
              </a:buBlip>
            </a:pPr>
            <a:r>
              <a:rPr lang="zh-CN" altLang="zh-CN" b="1" dirty="0"/>
              <a:t>连接学习适用于连续发音的语音识别及连续模式的识别；而符号学习在离散模式识别及专家系统的规则获取。现在把两者结合起来研究。</a:t>
            </a:r>
            <a:endParaRPr lang="en-US" altLang="zh-CN" b="1" dirty="0"/>
          </a:p>
          <a:p>
            <a:pPr algn="just" eaLnBrk="1" hangingPunct="1">
              <a:lnSpc>
                <a:spcPct val="120000"/>
              </a:lnSpc>
              <a:spcBef>
                <a:spcPct val="50000"/>
              </a:spcBef>
              <a:buSzPct val="60000"/>
              <a:buFontTx/>
              <a:buBlip>
                <a:blip r:embed="rId2"/>
              </a:buBlip>
            </a:pPr>
            <a:r>
              <a:rPr lang="zh-CN" altLang="en-US" b="1" dirty="0"/>
              <a:t> </a:t>
            </a:r>
            <a:r>
              <a:rPr lang="en-US" altLang="zh-CN" b="1" dirty="0"/>
              <a:t>1980</a:t>
            </a:r>
            <a:r>
              <a:rPr lang="zh-CN" altLang="en-US" b="1" dirty="0"/>
              <a:t>年召开了第一届机器学习国际研讨会。 </a:t>
            </a:r>
          </a:p>
          <a:p>
            <a:pPr algn="just" eaLnBrk="1" hangingPunct="1">
              <a:lnSpc>
                <a:spcPct val="120000"/>
              </a:lnSpc>
              <a:spcBef>
                <a:spcPct val="50000"/>
              </a:spcBef>
              <a:buSzPct val="60000"/>
              <a:buFontTx/>
              <a:buBlip>
                <a:blip r:embed="rId2"/>
              </a:buBlip>
            </a:pPr>
            <a:r>
              <a:rPr lang="zh-CN" altLang="en-US" b="1" dirty="0"/>
              <a:t> </a:t>
            </a:r>
            <a:r>
              <a:rPr lang="en-US" altLang="zh-CN" b="1" dirty="0"/>
              <a:t>1986</a:t>
            </a:r>
            <a:r>
              <a:rPr lang="zh-CN" altLang="en-US" b="1" dirty="0"/>
              <a:t>年创刊了第一本机器学习杂志</a:t>
            </a:r>
            <a:r>
              <a:rPr lang="en-US" altLang="zh-CN" b="1" dirty="0"/>
              <a:t>《Machine Learning》</a:t>
            </a:r>
            <a:r>
              <a:rPr lang="zh-CN" altLang="en-US" b="1" dirty="0"/>
              <a:t>。</a:t>
            </a:r>
            <a:r>
              <a:rPr lang="zh-CN" altLang="en-US" dirty="0"/>
              <a:t>  </a:t>
            </a:r>
          </a:p>
        </p:txBody>
      </p:sp>
      <p:sp>
        <p:nvSpPr>
          <p:cNvPr id="14343" name="Rectangle 2054"/>
          <p:cNvSpPr>
            <a:spLocks noChangeArrowheads="1"/>
          </p:cNvSpPr>
          <p:nvPr/>
        </p:nvSpPr>
        <p:spPr bwMode="auto">
          <a:xfrm>
            <a:off x="2133600" y="3603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2800">
              <a:latin typeface="宋体" panose="02010600030101010101" pitchFamily="2" charset="-122"/>
            </a:endParaRPr>
          </a:p>
        </p:txBody>
      </p:sp>
    </p:spTree>
    <p:extLst>
      <p:ext uri="{BB962C8B-B14F-4D97-AF65-F5344CB8AC3E}">
        <p14:creationId xmlns:p14="http://schemas.microsoft.com/office/powerpoint/2010/main" val="39470448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57349">
                                            <p:txEl>
                                              <p:pRg st="0" end="0"/>
                                            </p:txEl>
                                          </p:spTgt>
                                        </p:tgtEl>
                                        <p:attrNameLst>
                                          <p:attrName>style.visibility</p:attrName>
                                        </p:attrNameLst>
                                      </p:cBhvr>
                                      <p:to>
                                        <p:strVal val="visible"/>
                                      </p:to>
                                    </p:set>
                                    <p:anim to="" calcmode="lin" valueType="num">
                                      <p:cBhvr>
                                        <p:cTn id="7" dur="1" fill="hold"/>
                                        <p:tgtEl>
                                          <p:spTgt spid="57349">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57349">
                                            <p:txEl>
                                              <p:pRg st="1" end="1"/>
                                            </p:txEl>
                                          </p:spTgt>
                                        </p:tgtEl>
                                        <p:attrNameLst>
                                          <p:attrName>style.visibility</p:attrName>
                                        </p:attrNameLst>
                                      </p:cBhvr>
                                      <p:to>
                                        <p:strVal val="visible"/>
                                      </p:to>
                                    </p:set>
                                    <p:anim to="" calcmode="lin" valueType="num">
                                      <p:cBhvr>
                                        <p:cTn id="12" dur="1" fill="hold"/>
                                        <p:tgtEl>
                                          <p:spTgt spid="57349">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57349">
                                            <p:txEl>
                                              <p:pRg st="2" end="2"/>
                                            </p:txEl>
                                          </p:spTgt>
                                        </p:tgtEl>
                                        <p:attrNameLst>
                                          <p:attrName>style.visibility</p:attrName>
                                        </p:attrNameLst>
                                      </p:cBhvr>
                                      <p:to>
                                        <p:strVal val="visible"/>
                                      </p:to>
                                    </p:set>
                                    <p:anim to="" calcmode="lin" valueType="num">
                                      <p:cBhvr>
                                        <p:cTn id="17" dur="1" fill="hold"/>
                                        <p:tgtEl>
                                          <p:spTgt spid="57349">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57349">
                                            <p:txEl>
                                              <p:pRg st="3" end="3"/>
                                            </p:txEl>
                                          </p:spTgt>
                                        </p:tgtEl>
                                        <p:attrNameLst>
                                          <p:attrName>style.visibility</p:attrName>
                                        </p:attrNameLst>
                                      </p:cBhvr>
                                      <p:to>
                                        <p:strVal val="visible"/>
                                      </p:to>
                                    </p:set>
                                    <p:anim to="" calcmode="lin" valueType="num">
                                      <p:cBhvr>
                                        <p:cTn id="22" dur="1" fill="hold"/>
                                        <p:tgtEl>
                                          <p:spTgt spid="57349">
                                            <p:txEl>
                                              <p:pRg st="3" end="3"/>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57349">
                                            <p:txEl>
                                              <p:pRg st="4" end="4"/>
                                            </p:txEl>
                                          </p:spTgt>
                                        </p:tgtEl>
                                        <p:attrNameLst>
                                          <p:attrName>style.visibility</p:attrName>
                                        </p:attrNameLst>
                                      </p:cBhvr>
                                      <p:to>
                                        <p:strVal val="visible"/>
                                      </p:to>
                                    </p:set>
                                    <p:anim to="" calcmode="lin" valueType="num">
                                      <p:cBhvr>
                                        <p:cTn id="27" dur="1" fill="hold"/>
                                        <p:tgtEl>
                                          <p:spTgt spid="57349">
                                            <p:txEl>
                                              <p:pRg st="4" end="4"/>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57349">
                                            <p:txEl>
                                              <p:pRg st="5" end="5"/>
                                            </p:txEl>
                                          </p:spTgt>
                                        </p:tgtEl>
                                        <p:attrNameLst>
                                          <p:attrName>style.visibility</p:attrName>
                                        </p:attrNameLst>
                                      </p:cBhvr>
                                      <p:to>
                                        <p:strVal val="visible"/>
                                      </p:to>
                                    </p:set>
                                    <p:anim to="" calcmode="lin" valueType="num">
                                      <p:cBhvr>
                                        <p:cTn id="32" dur="1" fill="hold"/>
                                        <p:tgtEl>
                                          <p:spTgt spid="57349">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build="p"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140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4" name="图片 3"/>
          <p:cNvPicPr>
            <a:picLocks noChangeAspect="1"/>
          </p:cNvPicPr>
          <p:nvPr/>
        </p:nvPicPr>
        <p:blipFill>
          <a:blip r:embed="rId3"/>
          <a:stretch>
            <a:fillRect/>
          </a:stretch>
        </p:blipFill>
        <p:spPr>
          <a:xfrm>
            <a:off x="716812" y="765176"/>
            <a:ext cx="6758840" cy="575592"/>
          </a:xfrm>
          <a:prstGeom prst="rect">
            <a:avLst/>
          </a:prstGeom>
        </p:spPr>
      </p:pic>
      <p:pic>
        <p:nvPicPr>
          <p:cNvPr id="5" name="图片 4"/>
          <p:cNvPicPr>
            <a:picLocks noChangeAspect="1"/>
          </p:cNvPicPr>
          <p:nvPr/>
        </p:nvPicPr>
        <p:blipFill>
          <a:blip r:embed="rId4"/>
          <a:stretch>
            <a:fillRect/>
          </a:stretch>
        </p:blipFill>
        <p:spPr>
          <a:xfrm>
            <a:off x="724080" y="1340767"/>
            <a:ext cx="10790071" cy="5136233"/>
          </a:xfrm>
          <a:prstGeom prst="rect">
            <a:avLst/>
          </a:prstGeom>
        </p:spPr>
      </p:pic>
    </p:spTree>
    <p:extLst>
      <p:ext uri="{BB962C8B-B14F-4D97-AF65-F5344CB8AC3E}">
        <p14:creationId xmlns:p14="http://schemas.microsoft.com/office/powerpoint/2010/main" val="3301895220"/>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141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4" name="图片 3"/>
          <p:cNvPicPr>
            <a:picLocks noChangeAspect="1"/>
          </p:cNvPicPr>
          <p:nvPr/>
        </p:nvPicPr>
        <p:blipFill>
          <a:blip r:embed="rId3"/>
          <a:stretch>
            <a:fillRect/>
          </a:stretch>
        </p:blipFill>
        <p:spPr>
          <a:xfrm>
            <a:off x="695400" y="794922"/>
            <a:ext cx="6409550" cy="545846"/>
          </a:xfrm>
          <a:prstGeom prst="rect">
            <a:avLst/>
          </a:prstGeom>
        </p:spPr>
      </p:pic>
      <p:pic>
        <p:nvPicPr>
          <p:cNvPr id="2" name="图片 1"/>
          <p:cNvPicPr>
            <a:picLocks noChangeAspect="1"/>
          </p:cNvPicPr>
          <p:nvPr/>
        </p:nvPicPr>
        <p:blipFill>
          <a:blip r:embed="rId4"/>
          <a:stretch>
            <a:fillRect/>
          </a:stretch>
        </p:blipFill>
        <p:spPr>
          <a:xfrm>
            <a:off x="695400" y="1380818"/>
            <a:ext cx="10623201" cy="5303980"/>
          </a:xfrm>
          <a:prstGeom prst="rect">
            <a:avLst/>
          </a:prstGeom>
        </p:spPr>
      </p:pic>
    </p:spTree>
    <p:extLst>
      <p:ext uri="{BB962C8B-B14F-4D97-AF65-F5344CB8AC3E}">
        <p14:creationId xmlns:p14="http://schemas.microsoft.com/office/powerpoint/2010/main" val="1210788555"/>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142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20406" y="765176"/>
            <a:ext cx="4412933" cy="647600"/>
          </a:xfrm>
          <a:prstGeom prst="rect">
            <a:avLst/>
          </a:prstGeom>
        </p:spPr>
      </p:pic>
      <p:pic>
        <p:nvPicPr>
          <p:cNvPr id="5" name="图片 4"/>
          <p:cNvPicPr>
            <a:picLocks noChangeAspect="1"/>
          </p:cNvPicPr>
          <p:nvPr/>
        </p:nvPicPr>
        <p:blipFill>
          <a:blip r:embed="rId4"/>
          <a:stretch>
            <a:fillRect/>
          </a:stretch>
        </p:blipFill>
        <p:spPr>
          <a:xfrm>
            <a:off x="623392" y="1412776"/>
            <a:ext cx="10813577" cy="4032448"/>
          </a:xfrm>
          <a:prstGeom prst="rect">
            <a:avLst/>
          </a:prstGeom>
        </p:spPr>
      </p:pic>
    </p:spTree>
    <p:extLst>
      <p:ext uri="{BB962C8B-B14F-4D97-AF65-F5344CB8AC3E}">
        <p14:creationId xmlns:p14="http://schemas.microsoft.com/office/powerpoint/2010/main" val="3300427878"/>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143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767408" y="746920"/>
            <a:ext cx="4201581" cy="616584"/>
          </a:xfrm>
          <a:prstGeom prst="rect">
            <a:avLst/>
          </a:prstGeom>
        </p:spPr>
      </p:pic>
      <p:pic>
        <p:nvPicPr>
          <p:cNvPr id="2" name="图片 1"/>
          <p:cNvPicPr>
            <a:picLocks noChangeAspect="1"/>
          </p:cNvPicPr>
          <p:nvPr/>
        </p:nvPicPr>
        <p:blipFill>
          <a:blip r:embed="rId4"/>
          <a:stretch>
            <a:fillRect/>
          </a:stretch>
        </p:blipFill>
        <p:spPr>
          <a:xfrm>
            <a:off x="767408" y="1378382"/>
            <a:ext cx="10409822" cy="5458982"/>
          </a:xfrm>
          <a:prstGeom prst="rect">
            <a:avLst/>
          </a:prstGeom>
        </p:spPr>
      </p:pic>
    </p:spTree>
    <p:extLst>
      <p:ext uri="{BB962C8B-B14F-4D97-AF65-F5344CB8AC3E}">
        <p14:creationId xmlns:p14="http://schemas.microsoft.com/office/powerpoint/2010/main" val="2159386830"/>
      </p:ext>
    </p:extLst>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144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95400" y="1437760"/>
            <a:ext cx="10501270" cy="4871560"/>
          </a:xfrm>
          <a:prstGeom prst="rect">
            <a:avLst/>
          </a:prstGeom>
        </p:spPr>
      </p:pic>
      <p:pic>
        <p:nvPicPr>
          <p:cNvPr id="7" name="图片 6"/>
          <p:cNvPicPr>
            <a:picLocks noChangeAspect="1"/>
          </p:cNvPicPr>
          <p:nvPr/>
        </p:nvPicPr>
        <p:blipFill>
          <a:blip r:embed="rId4"/>
          <a:stretch>
            <a:fillRect/>
          </a:stretch>
        </p:blipFill>
        <p:spPr>
          <a:xfrm>
            <a:off x="695400" y="765176"/>
            <a:ext cx="4107824" cy="602825"/>
          </a:xfrm>
          <a:prstGeom prst="rect">
            <a:avLst/>
          </a:prstGeom>
        </p:spPr>
      </p:pic>
    </p:spTree>
  </p:cSld>
  <p:clrMapOvr>
    <a:masterClrMapping/>
  </p:clrMapOvr>
  <p:transition>
    <p:random/>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145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767408" y="777737"/>
            <a:ext cx="3922248" cy="575592"/>
          </a:xfrm>
          <a:prstGeom prst="rect">
            <a:avLst/>
          </a:prstGeom>
        </p:spPr>
      </p:pic>
      <p:pic>
        <p:nvPicPr>
          <p:cNvPr id="2" name="图片 1"/>
          <p:cNvPicPr>
            <a:picLocks noChangeAspect="1"/>
          </p:cNvPicPr>
          <p:nvPr/>
        </p:nvPicPr>
        <p:blipFill>
          <a:blip r:embed="rId4"/>
          <a:stretch>
            <a:fillRect/>
          </a:stretch>
        </p:blipFill>
        <p:spPr>
          <a:xfrm>
            <a:off x="767408" y="1365890"/>
            <a:ext cx="10580947" cy="4791372"/>
          </a:xfrm>
          <a:prstGeom prst="rect">
            <a:avLst/>
          </a:prstGeom>
        </p:spPr>
      </p:pic>
    </p:spTree>
    <p:extLst>
      <p:ext uri="{BB962C8B-B14F-4D97-AF65-F5344CB8AC3E}">
        <p14:creationId xmlns:p14="http://schemas.microsoft.com/office/powerpoint/2010/main" val="3892942807"/>
      </p:ext>
    </p:extLst>
  </p:cSld>
  <p:clrMapOvr>
    <a:masterClrMapping/>
  </p:clrMapOvr>
  <p:transition>
    <p:random/>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146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39416" y="765176"/>
            <a:ext cx="4338276" cy="636644"/>
          </a:xfrm>
          <a:prstGeom prst="rect">
            <a:avLst/>
          </a:prstGeom>
        </p:spPr>
      </p:pic>
      <p:pic>
        <p:nvPicPr>
          <p:cNvPr id="3" name="图片 2"/>
          <p:cNvPicPr>
            <a:picLocks noChangeAspect="1"/>
          </p:cNvPicPr>
          <p:nvPr/>
        </p:nvPicPr>
        <p:blipFill>
          <a:blip r:embed="rId4"/>
          <a:stretch>
            <a:fillRect/>
          </a:stretch>
        </p:blipFill>
        <p:spPr>
          <a:xfrm>
            <a:off x="854696" y="1436129"/>
            <a:ext cx="10425880" cy="4676597"/>
          </a:xfrm>
          <a:prstGeom prst="rect">
            <a:avLst/>
          </a:prstGeom>
        </p:spPr>
      </p:pic>
    </p:spTree>
    <p:extLst>
      <p:ext uri="{BB962C8B-B14F-4D97-AF65-F5344CB8AC3E}">
        <p14:creationId xmlns:p14="http://schemas.microsoft.com/office/powerpoint/2010/main" val="3732960060"/>
      </p:ext>
    </p:extLst>
  </p:cSld>
  <p:clrMapOvr>
    <a:masterClrMapping/>
  </p:clrMapOvr>
  <p:transition>
    <p:random/>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147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74381" y="823410"/>
            <a:ext cx="4506786" cy="661373"/>
          </a:xfrm>
          <a:prstGeom prst="rect">
            <a:avLst/>
          </a:prstGeom>
        </p:spPr>
      </p:pic>
      <p:pic>
        <p:nvPicPr>
          <p:cNvPr id="2" name="图片 1"/>
          <p:cNvPicPr>
            <a:picLocks noChangeAspect="1"/>
          </p:cNvPicPr>
          <p:nvPr/>
        </p:nvPicPr>
        <p:blipFill>
          <a:blip r:embed="rId4"/>
          <a:stretch>
            <a:fillRect/>
          </a:stretch>
        </p:blipFill>
        <p:spPr>
          <a:xfrm>
            <a:off x="863373" y="1484782"/>
            <a:ext cx="10478747" cy="4752529"/>
          </a:xfrm>
          <a:prstGeom prst="rect">
            <a:avLst/>
          </a:prstGeom>
        </p:spPr>
      </p:pic>
    </p:spTree>
    <p:extLst>
      <p:ext uri="{BB962C8B-B14F-4D97-AF65-F5344CB8AC3E}">
        <p14:creationId xmlns:p14="http://schemas.microsoft.com/office/powerpoint/2010/main" val="504296332"/>
      </p:ext>
    </p:extLst>
  </p:cSld>
  <p:clrMapOvr>
    <a:masterClrMapping/>
  </p:clrMapOvr>
  <p:transition>
    <p:random/>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148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72069" y="780064"/>
            <a:ext cx="4545996" cy="667127"/>
          </a:xfrm>
          <a:prstGeom prst="rect">
            <a:avLst/>
          </a:prstGeom>
        </p:spPr>
      </p:pic>
      <p:pic>
        <p:nvPicPr>
          <p:cNvPr id="3" name="图片 2"/>
          <p:cNvPicPr>
            <a:picLocks noChangeAspect="1"/>
          </p:cNvPicPr>
          <p:nvPr/>
        </p:nvPicPr>
        <p:blipFill>
          <a:blip r:embed="rId4"/>
          <a:stretch>
            <a:fillRect/>
          </a:stretch>
        </p:blipFill>
        <p:spPr>
          <a:xfrm>
            <a:off x="872069" y="1462079"/>
            <a:ext cx="10799016" cy="4847241"/>
          </a:xfrm>
          <a:prstGeom prst="rect">
            <a:avLst/>
          </a:prstGeom>
        </p:spPr>
      </p:pic>
    </p:spTree>
    <p:extLst>
      <p:ext uri="{BB962C8B-B14F-4D97-AF65-F5344CB8AC3E}">
        <p14:creationId xmlns:p14="http://schemas.microsoft.com/office/powerpoint/2010/main" val="3779015106"/>
      </p:ext>
    </p:extLst>
  </p:cSld>
  <p:clrMapOvr>
    <a:masterClrMapping/>
  </p:clrMapOvr>
  <p:transition>
    <p:random/>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149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2" cy="602825"/>
          </a:xfrm>
          <a:prstGeom prst="rect">
            <a:avLst/>
          </a:prstGeom>
        </p:spPr>
      </p:pic>
      <p:pic>
        <p:nvPicPr>
          <p:cNvPr id="2" name="图片 1"/>
          <p:cNvPicPr>
            <a:picLocks noChangeAspect="1"/>
          </p:cNvPicPr>
          <p:nvPr/>
        </p:nvPicPr>
        <p:blipFill>
          <a:blip r:embed="rId4"/>
          <a:stretch>
            <a:fillRect/>
          </a:stretch>
        </p:blipFill>
        <p:spPr>
          <a:xfrm>
            <a:off x="890345" y="1405247"/>
            <a:ext cx="10564763" cy="4808521"/>
          </a:xfrm>
          <a:prstGeom prst="rect">
            <a:avLst/>
          </a:prstGeom>
        </p:spPr>
      </p:pic>
    </p:spTree>
    <p:extLst>
      <p:ext uri="{BB962C8B-B14F-4D97-AF65-F5344CB8AC3E}">
        <p14:creationId xmlns:p14="http://schemas.microsoft.com/office/powerpoint/2010/main" val="2398582292"/>
      </p:ext>
    </p:ext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4AF6086-8BD3-4AF2-9657-B724E444021B}" type="slidenum">
              <a:rPr kumimoji="0" lang="ja-JP" altLang="en-US" sz="1800">
                <a:solidFill>
                  <a:srgbClr val="A50021"/>
                </a:solidFill>
                <a:latin typeface="Arial" panose="020B0604020202020204" pitchFamily="34" charset="0"/>
                <a:ea typeface="ＭＳ Ｐゴシック" panose="020B0600070205080204" pitchFamily="34" charset="-128"/>
              </a:rPr>
              <a:pPr/>
              <a:t>15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5363" name="Rectangle 4"/>
          <p:cNvSpPr>
            <a:spLocks noChangeArrowheads="1"/>
          </p:cNvSpPr>
          <p:nvPr/>
        </p:nvSpPr>
        <p:spPr bwMode="auto">
          <a:xfrm>
            <a:off x="0" y="0"/>
            <a:ext cx="12192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600" dirty="0" smtClean="0">
                <a:solidFill>
                  <a:schemeClr val="bg1"/>
                </a:solidFill>
                <a:ea typeface="黑体" panose="02010609060101010101" pitchFamily="49" charset="-122"/>
              </a:rPr>
              <a:t>机器学习</a:t>
            </a:r>
            <a:r>
              <a:rPr kumimoji="0" lang="zh-CN" altLang="en-US" sz="3600" dirty="0">
                <a:solidFill>
                  <a:schemeClr val="bg1"/>
                </a:solidFill>
                <a:ea typeface="黑体" panose="02010609060101010101" pitchFamily="49" charset="-122"/>
              </a:rPr>
              <a:t>的分类</a:t>
            </a:r>
            <a:r>
              <a:rPr kumimoji="0" lang="zh-CN" altLang="en-US" sz="3400" dirty="0">
                <a:solidFill>
                  <a:schemeClr val="bg1"/>
                </a:solidFill>
                <a:ea typeface="黑体" panose="02010609060101010101" pitchFamily="49" charset="-122"/>
              </a:rPr>
              <a:t> </a:t>
            </a:r>
          </a:p>
        </p:txBody>
      </p:sp>
      <p:sp>
        <p:nvSpPr>
          <p:cNvPr id="136197" name="Rectangle 5"/>
          <p:cNvSpPr>
            <a:spLocks noChangeArrowheads="1"/>
          </p:cNvSpPr>
          <p:nvPr/>
        </p:nvSpPr>
        <p:spPr bwMode="auto">
          <a:xfrm>
            <a:off x="983432" y="1000125"/>
            <a:ext cx="10657184" cy="518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tx1"/>
              </a:buClr>
            </a:pPr>
            <a:r>
              <a:rPr kumimoji="0" lang="en-US" altLang="zh-CN" sz="2600" b="1" dirty="0">
                <a:solidFill>
                  <a:srgbClr val="0000FF"/>
                </a:solidFill>
              </a:rPr>
              <a:t>1. </a:t>
            </a:r>
            <a:r>
              <a:rPr kumimoji="0" lang="zh-CN" altLang="en-US" sz="2600" b="1" dirty="0">
                <a:solidFill>
                  <a:srgbClr val="0000FF"/>
                </a:solidFill>
              </a:rPr>
              <a:t>按学习方法分类</a:t>
            </a:r>
            <a:r>
              <a:rPr kumimoji="0" lang="zh-CN" altLang="en-US" sz="2600" b="1" dirty="0"/>
              <a:t>（温斯顿，</a:t>
            </a:r>
            <a:r>
              <a:rPr kumimoji="0" lang="en-US" altLang="zh-CN" sz="2600" b="1" dirty="0">
                <a:cs typeface="Times New Roman" panose="02020603050405020304" pitchFamily="18" charset="0"/>
              </a:rPr>
              <a:t>1977</a:t>
            </a:r>
            <a:r>
              <a:rPr kumimoji="0" lang="en-US" altLang="zh-CN" sz="2600" b="1" dirty="0"/>
              <a:t> </a:t>
            </a:r>
            <a:r>
              <a:rPr kumimoji="0" lang="zh-CN" altLang="en-US" sz="2600" b="1" dirty="0"/>
              <a:t>）：</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机械式学习</a:t>
            </a:r>
            <a:endParaRPr kumimoji="0" lang="en-US" altLang="zh-CN" sz="2600" b="1" dirty="0"/>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指导式学习</a:t>
            </a:r>
            <a:endParaRPr kumimoji="0" lang="en-US" altLang="zh-CN" sz="2600" b="1" dirty="0"/>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示例学习</a:t>
            </a:r>
            <a:endParaRPr kumimoji="0" lang="en-US" altLang="zh-CN" sz="2600" b="1" dirty="0"/>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类比学习 </a:t>
            </a:r>
            <a:endParaRPr kumimoji="0" lang="en-US" altLang="zh-CN" sz="2600" b="1" dirty="0"/>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解释学习</a:t>
            </a:r>
          </a:p>
          <a:p>
            <a:pPr eaLnBrk="1" hangingPunct="1">
              <a:lnSpc>
                <a:spcPct val="120000"/>
              </a:lnSpc>
              <a:spcBef>
                <a:spcPct val="40000"/>
              </a:spcBef>
              <a:buClr>
                <a:schemeClr val="accent2"/>
              </a:buClr>
              <a:buFont typeface="Wingdings" panose="05000000000000000000" pitchFamily="2" charset="2"/>
              <a:buNone/>
            </a:pPr>
            <a:endParaRPr kumimoji="0" lang="zh-CN" altLang="en-US" sz="2600" b="1" dirty="0">
              <a:latin typeface="Arial" panose="020B0604020202020204" pitchFamily="34" charset="0"/>
            </a:endParaRPr>
          </a:p>
        </p:txBody>
      </p:sp>
    </p:spTree>
    <p:extLst>
      <p:ext uri="{BB962C8B-B14F-4D97-AF65-F5344CB8AC3E}">
        <p14:creationId xmlns:p14="http://schemas.microsoft.com/office/powerpoint/2010/main" val="213106617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6197">
                                            <p:txEl>
                                              <p:pRg st="0" end="0"/>
                                            </p:txEl>
                                          </p:spTgt>
                                        </p:tgtEl>
                                        <p:attrNameLst>
                                          <p:attrName>style.visibility</p:attrName>
                                        </p:attrNameLst>
                                      </p:cBhvr>
                                      <p:to>
                                        <p:strVal val="visible"/>
                                      </p:to>
                                    </p:set>
                                    <p:animEffect transition="in" filter="blinds(horizontal)">
                                      <p:cBhvr>
                                        <p:cTn id="7" dur="500"/>
                                        <p:tgtEl>
                                          <p:spTgt spid="1361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6197">
                                            <p:txEl>
                                              <p:pRg st="1" end="1"/>
                                            </p:txEl>
                                          </p:spTgt>
                                        </p:tgtEl>
                                        <p:attrNameLst>
                                          <p:attrName>style.visibility</p:attrName>
                                        </p:attrNameLst>
                                      </p:cBhvr>
                                      <p:to>
                                        <p:strVal val="visible"/>
                                      </p:to>
                                    </p:set>
                                    <p:animEffect transition="in" filter="blinds(horizontal)">
                                      <p:cBhvr>
                                        <p:cTn id="12" dur="500"/>
                                        <p:tgtEl>
                                          <p:spTgt spid="13619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6197">
                                            <p:txEl>
                                              <p:pRg st="2" end="2"/>
                                            </p:txEl>
                                          </p:spTgt>
                                        </p:tgtEl>
                                        <p:attrNameLst>
                                          <p:attrName>style.visibility</p:attrName>
                                        </p:attrNameLst>
                                      </p:cBhvr>
                                      <p:to>
                                        <p:strVal val="visible"/>
                                      </p:to>
                                    </p:set>
                                    <p:animEffect transition="in" filter="blinds(horizontal)">
                                      <p:cBhvr>
                                        <p:cTn id="17" dur="500"/>
                                        <p:tgtEl>
                                          <p:spTgt spid="13619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6197">
                                            <p:txEl>
                                              <p:pRg st="3" end="3"/>
                                            </p:txEl>
                                          </p:spTgt>
                                        </p:tgtEl>
                                        <p:attrNameLst>
                                          <p:attrName>style.visibility</p:attrName>
                                        </p:attrNameLst>
                                      </p:cBhvr>
                                      <p:to>
                                        <p:strVal val="visible"/>
                                      </p:to>
                                    </p:set>
                                    <p:animEffect transition="in" filter="blinds(horizontal)">
                                      <p:cBhvr>
                                        <p:cTn id="22" dur="500"/>
                                        <p:tgtEl>
                                          <p:spTgt spid="13619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6197">
                                            <p:txEl>
                                              <p:pRg st="4" end="4"/>
                                            </p:txEl>
                                          </p:spTgt>
                                        </p:tgtEl>
                                        <p:attrNameLst>
                                          <p:attrName>style.visibility</p:attrName>
                                        </p:attrNameLst>
                                      </p:cBhvr>
                                      <p:to>
                                        <p:strVal val="visible"/>
                                      </p:to>
                                    </p:set>
                                    <p:animEffect transition="in" filter="blinds(horizontal)">
                                      <p:cBhvr>
                                        <p:cTn id="27" dur="500"/>
                                        <p:tgtEl>
                                          <p:spTgt spid="13619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6197">
                                            <p:txEl>
                                              <p:pRg st="5" end="5"/>
                                            </p:txEl>
                                          </p:spTgt>
                                        </p:tgtEl>
                                        <p:attrNameLst>
                                          <p:attrName>style.visibility</p:attrName>
                                        </p:attrNameLst>
                                      </p:cBhvr>
                                      <p:to>
                                        <p:strVal val="visible"/>
                                      </p:to>
                                    </p:set>
                                    <p:animEffect transition="in" filter="blinds(horizontal)">
                                      <p:cBhvr>
                                        <p:cTn id="32" dur="500"/>
                                        <p:tgtEl>
                                          <p:spTgt spid="1361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7" grpId="0" build="p"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150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911318" y="781210"/>
            <a:ext cx="4303674" cy="631566"/>
          </a:xfrm>
          <a:prstGeom prst="rect">
            <a:avLst/>
          </a:prstGeom>
        </p:spPr>
      </p:pic>
      <p:pic>
        <p:nvPicPr>
          <p:cNvPr id="3" name="图片 2"/>
          <p:cNvPicPr>
            <a:picLocks noChangeAspect="1"/>
          </p:cNvPicPr>
          <p:nvPr/>
        </p:nvPicPr>
        <p:blipFill>
          <a:blip r:embed="rId4"/>
          <a:stretch>
            <a:fillRect/>
          </a:stretch>
        </p:blipFill>
        <p:spPr>
          <a:xfrm>
            <a:off x="911318" y="1439114"/>
            <a:ext cx="10558012" cy="4870206"/>
          </a:xfrm>
          <a:prstGeom prst="rect">
            <a:avLst/>
          </a:prstGeom>
        </p:spPr>
      </p:pic>
    </p:spTree>
    <p:extLst>
      <p:ext uri="{BB962C8B-B14F-4D97-AF65-F5344CB8AC3E}">
        <p14:creationId xmlns:p14="http://schemas.microsoft.com/office/powerpoint/2010/main" val="641613189"/>
      </p:ext>
    </p:extLst>
  </p:cSld>
  <p:clrMapOvr>
    <a:masterClrMapping/>
  </p:clrMapOvr>
  <p:transition>
    <p:random/>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151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767408" y="836712"/>
            <a:ext cx="4107824" cy="602825"/>
          </a:xfrm>
          <a:prstGeom prst="rect">
            <a:avLst/>
          </a:prstGeom>
        </p:spPr>
      </p:pic>
      <p:pic>
        <p:nvPicPr>
          <p:cNvPr id="2" name="图片 1"/>
          <p:cNvPicPr>
            <a:picLocks noChangeAspect="1"/>
          </p:cNvPicPr>
          <p:nvPr/>
        </p:nvPicPr>
        <p:blipFill>
          <a:blip r:embed="rId4"/>
          <a:stretch>
            <a:fillRect/>
          </a:stretch>
        </p:blipFill>
        <p:spPr>
          <a:xfrm>
            <a:off x="767407" y="1439537"/>
            <a:ext cx="10577093" cy="4797775"/>
          </a:xfrm>
          <a:prstGeom prst="rect">
            <a:avLst/>
          </a:prstGeom>
        </p:spPr>
      </p:pic>
    </p:spTree>
    <p:extLst>
      <p:ext uri="{BB962C8B-B14F-4D97-AF65-F5344CB8AC3E}">
        <p14:creationId xmlns:p14="http://schemas.microsoft.com/office/powerpoint/2010/main" val="433333990"/>
      </p:ext>
    </p:extLst>
  </p:cSld>
  <p:clrMapOvr>
    <a:masterClrMapping/>
  </p:clrMapOvr>
  <p:transition>
    <p:random/>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152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695400" y="765176"/>
            <a:ext cx="4299702" cy="602825"/>
          </a:xfrm>
          <a:prstGeom prst="rect">
            <a:avLst/>
          </a:prstGeom>
        </p:spPr>
      </p:pic>
      <p:pic>
        <p:nvPicPr>
          <p:cNvPr id="3" name="图片 2"/>
          <p:cNvPicPr>
            <a:picLocks noChangeAspect="1"/>
          </p:cNvPicPr>
          <p:nvPr/>
        </p:nvPicPr>
        <p:blipFill>
          <a:blip r:embed="rId4"/>
          <a:stretch>
            <a:fillRect/>
          </a:stretch>
        </p:blipFill>
        <p:spPr>
          <a:xfrm>
            <a:off x="695400" y="1368001"/>
            <a:ext cx="10417443" cy="5301359"/>
          </a:xfrm>
          <a:prstGeom prst="rect">
            <a:avLst/>
          </a:prstGeom>
        </p:spPr>
      </p:pic>
    </p:spTree>
    <p:extLst>
      <p:ext uri="{BB962C8B-B14F-4D97-AF65-F5344CB8AC3E}">
        <p14:creationId xmlns:p14="http://schemas.microsoft.com/office/powerpoint/2010/main" val="2261950995"/>
      </p:ext>
    </p:extLst>
  </p:cSld>
  <p:clrMapOvr>
    <a:masterClrMapping/>
  </p:clrMapOvr>
  <p:transition>
    <p:random/>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153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765176"/>
            <a:ext cx="4595290" cy="674361"/>
          </a:xfrm>
          <a:prstGeom prst="rect">
            <a:avLst/>
          </a:prstGeom>
        </p:spPr>
      </p:pic>
      <p:pic>
        <p:nvPicPr>
          <p:cNvPr id="2" name="图片 1"/>
          <p:cNvPicPr>
            <a:picLocks noChangeAspect="1"/>
          </p:cNvPicPr>
          <p:nvPr/>
        </p:nvPicPr>
        <p:blipFill>
          <a:blip r:embed="rId4"/>
          <a:stretch>
            <a:fillRect/>
          </a:stretch>
        </p:blipFill>
        <p:spPr>
          <a:xfrm>
            <a:off x="856075" y="1439537"/>
            <a:ext cx="10257409" cy="5319221"/>
          </a:xfrm>
          <a:prstGeom prst="rect">
            <a:avLst/>
          </a:prstGeom>
        </p:spPr>
      </p:pic>
    </p:spTree>
    <p:extLst>
      <p:ext uri="{BB962C8B-B14F-4D97-AF65-F5344CB8AC3E}">
        <p14:creationId xmlns:p14="http://schemas.microsoft.com/office/powerpoint/2010/main" val="3057310171"/>
      </p:ext>
    </p:extLst>
  </p:cSld>
  <p:clrMapOvr>
    <a:masterClrMapping/>
  </p:clrMapOvr>
  <p:transition>
    <p:random/>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154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765176"/>
            <a:ext cx="4595290" cy="674361"/>
          </a:xfrm>
          <a:prstGeom prst="rect">
            <a:avLst/>
          </a:prstGeom>
        </p:spPr>
      </p:pic>
      <p:pic>
        <p:nvPicPr>
          <p:cNvPr id="3" name="图片 2"/>
          <p:cNvPicPr>
            <a:picLocks noChangeAspect="1"/>
          </p:cNvPicPr>
          <p:nvPr/>
        </p:nvPicPr>
        <p:blipFill>
          <a:blip r:embed="rId4"/>
          <a:stretch>
            <a:fillRect/>
          </a:stretch>
        </p:blipFill>
        <p:spPr>
          <a:xfrm>
            <a:off x="860629" y="1499508"/>
            <a:ext cx="10249788" cy="5380186"/>
          </a:xfrm>
          <a:prstGeom prst="rect">
            <a:avLst/>
          </a:prstGeom>
        </p:spPr>
      </p:pic>
    </p:spTree>
    <p:extLst>
      <p:ext uri="{BB962C8B-B14F-4D97-AF65-F5344CB8AC3E}">
        <p14:creationId xmlns:p14="http://schemas.microsoft.com/office/powerpoint/2010/main" val="2078895203"/>
      </p:ext>
    </p:extLst>
  </p:cSld>
  <p:clrMapOvr>
    <a:masterClrMapping/>
  </p:clrMapOvr>
  <p:transition>
    <p:random/>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155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87058"/>
            <a:ext cx="3764751" cy="552479"/>
          </a:xfrm>
          <a:prstGeom prst="rect">
            <a:avLst/>
          </a:prstGeom>
        </p:spPr>
      </p:pic>
      <p:pic>
        <p:nvPicPr>
          <p:cNvPr id="2" name="图片 1"/>
          <p:cNvPicPr>
            <a:picLocks noChangeAspect="1"/>
          </p:cNvPicPr>
          <p:nvPr/>
        </p:nvPicPr>
        <p:blipFill>
          <a:blip r:embed="rId4"/>
          <a:stretch>
            <a:fillRect/>
          </a:stretch>
        </p:blipFill>
        <p:spPr>
          <a:xfrm>
            <a:off x="909777" y="1455531"/>
            <a:ext cx="10204064" cy="5285837"/>
          </a:xfrm>
          <a:prstGeom prst="rect">
            <a:avLst/>
          </a:prstGeom>
        </p:spPr>
      </p:pic>
    </p:spTree>
    <p:extLst>
      <p:ext uri="{BB962C8B-B14F-4D97-AF65-F5344CB8AC3E}">
        <p14:creationId xmlns:p14="http://schemas.microsoft.com/office/powerpoint/2010/main" val="2156628487"/>
      </p:ext>
    </p:extLst>
  </p:cSld>
  <p:clrMapOvr>
    <a:masterClrMapping/>
  </p:clrMapOvr>
  <p:transition>
    <p:random/>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156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4" cy="602825"/>
          </a:xfrm>
          <a:prstGeom prst="rect">
            <a:avLst/>
          </a:prstGeom>
        </p:spPr>
      </p:pic>
      <p:pic>
        <p:nvPicPr>
          <p:cNvPr id="3" name="图片 2"/>
          <p:cNvPicPr>
            <a:picLocks noChangeAspect="1"/>
          </p:cNvPicPr>
          <p:nvPr/>
        </p:nvPicPr>
        <p:blipFill>
          <a:blip r:embed="rId4"/>
          <a:stretch>
            <a:fillRect/>
          </a:stretch>
        </p:blipFill>
        <p:spPr>
          <a:xfrm>
            <a:off x="891089" y="1477814"/>
            <a:ext cx="10280271" cy="5380186"/>
          </a:xfrm>
          <a:prstGeom prst="rect">
            <a:avLst/>
          </a:prstGeom>
        </p:spPr>
      </p:pic>
    </p:spTree>
    <p:extLst>
      <p:ext uri="{BB962C8B-B14F-4D97-AF65-F5344CB8AC3E}">
        <p14:creationId xmlns:p14="http://schemas.microsoft.com/office/powerpoint/2010/main" val="140286743"/>
      </p:ext>
    </p:extLst>
  </p:cSld>
  <p:clrMapOvr>
    <a:masterClrMapping/>
  </p:clrMapOvr>
  <p:transition>
    <p:random/>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157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4" cy="602825"/>
          </a:xfrm>
          <a:prstGeom prst="rect">
            <a:avLst/>
          </a:prstGeom>
        </p:spPr>
      </p:pic>
      <p:pic>
        <p:nvPicPr>
          <p:cNvPr id="2" name="图片 1"/>
          <p:cNvPicPr>
            <a:picLocks noChangeAspect="1"/>
          </p:cNvPicPr>
          <p:nvPr/>
        </p:nvPicPr>
        <p:blipFill>
          <a:blip r:embed="rId4"/>
          <a:stretch>
            <a:fillRect/>
          </a:stretch>
        </p:blipFill>
        <p:spPr>
          <a:xfrm>
            <a:off x="868227" y="1437235"/>
            <a:ext cx="10455546" cy="5303980"/>
          </a:xfrm>
          <a:prstGeom prst="rect">
            <a:avLst/>
          </a:prstGeom>
        </p:spPr>
      </p:pic>
    </p:spTree>
    <p:extLst>
      <p:ext uri="{BB962C8B-B14F-4D97-AF65-F5344CB8AC3E}">
        <p14:creationId xmlns:p14="http://schemas.microsoft.com/office/powerpoint/2010/main" val="234962756"/>
      </p:ext>
    </p:extLst>
  </p:cSld>
  <p:clrMapOvr>
    <a:masterClrMapping/>
  </p:clrMapOvr>
  <p:transition>
    <p:random/>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158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765176"/>
            <a:ext cx="4595290" cy="674361"/>
          </a:xfrm>
          <a:prstGeom prst="rect">
            <a:avLst/>
          </a:prstGeom>
        </p:spPr>
      </p:pic>
      <p:pic>
        <p:nvPicPr>
          <p:cNvPr id="3" name="图片 2"/>
          <p:cNvPicPr>
            <a:picLocks noChangeAspect="1"/>
          </p:cNvPicPr>
          <p:nvPr/>
        </p:nvPicPr>
        <p:blipFill>
          <a:blip r:embed="rId4"/>
          <a:stretch>
            <a:fillRect/>
          </a:stretch>
        </p:blipFill>
        <p:spPr>
          <a:xfrm>
            <a:off x="884645" y="1368813"/>
            <a:ext cx="10287892" cy="5319221"/>
          </a:xfrm>
          <a:prstGeom prst="rect">
            <a:avLst/>
          </a:prstGeom>
        </p:spPr>
      </p:pic>
    </p:spTree>
    <p:extLst>
      <p:ext uri="{BB962C8B-B14F-4D97-AF65-F5344CB8AC3E}">
        <p14:creationId xmlns:p14="http://schemas.microsoft.com/office/powerpoint/2010/main" val="276852909"/>
      </p:ext>
    </p:extLst>
  </p:cSld>
  <p:clrMapOvr>
    <a:masterClrMapping/>
  </p:clrMapOvr>
  <p:transition>
    <p:random/>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159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4" cy="602825"/>
          </a:xfrm>
          <a:prstGeom prst="rect">
            <a:avLst/>
          </a:prstGeom>
        </p:spPr>
      </p:pic>
      <p:pic>
        <p:nvPicPr>
          <p:cNvPr id="2" name="图片 1"/>
          <p:cNvPicPr>
            <a:picLocks noChangeAspect="1"/>
          </p:cNvPicPr>
          <p:nvPr/>
        </p:nvPicPr>
        <p:blipFill>
          <a:blip r:embed="rId4"/>
          <a:stretch>
            <a:fillRect/>
          </a:stretch>
        </p:blipFill>
        <p:spPr>
          <a:xfrm>
            <a:off x="891089" y="1486172"/>
            <a:ext cx="10493649" cy="5174428"/>
          </a:xfrm>
          <a:prstGeom prst="rect">
            <a:avLst/>
          </a:prstGeom>
        </p:spPr>
      </p:pic>
    </p:spTree>
    <p:extLst>
      <p:ext uri="{BB962C8B-B14F-4D97-AF65-F5344CB8AC3E}">
        <p14:creationId xmlns:p14="http://schemas.microsoft.com/office/powerpoint/2010/main" val="1663714060"/>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A0FB316-9996-472A-9820-A06D4F085910}" type="slidenum">
              <a:rPr kumimoji="0" lang="ja-JP" altLang="en-US" sz="1800">
                <a:solidFill>
                  <a:srgbClr val="A50021"/>
                </a:solidFill>
                <a:latin typeface="Arial" panose="020B0604020202020204" pitchFamily="34" charset="0"/>
                <a:ea typeface="ＭＳ Ｐゴシック" panose="020B0600070205080204" pitchFamily="34" charset="-128"/>
              </a:rPr>
              <a:pPr/>
              <a:t>16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6387" name="灯片编号占位符 1"/>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3205471B-25FF-4656-8450-C9D38C15A85E}"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6388" name="Rectangle 4"/>
          <p:cNvSpPr>
            <a:spLocks noChangeArrowheads="1"/>
          </p:cNvSpPr>
          <p:nvPr/>
        </p:nvSpPr>
        <p:spPr bwMode="auto">
          <a:xfrm>
            <a:off x="0" y="0"/>
            <a:ext cx="12192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600" dirty="0" smtClean="0">
                <a:solidFill>
                  <a:schemeClr val="bg1"/>
                </a:solidFill>
                <a:ea typeface="黑体" panose="02010609060101010101" pitchFamily="49" charset="-122"/>
              </a:rPr>
              <a:t>机器学习</a:t>
            </a:r>
            <a:r>
              <a:rPr kumimoji="0" lang="zh-CN" altLang="en-US" sz="3600" dirty="0">
                <a:solidFill>
                  <a:schemeClr val="bg1"/>
                </a:solidFill>
                <a:ea typeface="黑体" panose="02010609060101010101" pitchFamily="49" charset="-122"/>
              </a:rPr>
              <a:t>的分类</a:t>
            </a:r>
            <a:r>
              <a:rPr kumimoji="0" lang="zh-CN" altLang="en-US" sz="3400" dirty="0">
                <a:solidFill>
                  <a:schemeClr val="bg1"/>
                </a:solidFill>
                <a:ea typeface="黑体" panose="02010609060101010101" pitchFamily="49" charset="-122"/>
              </a:rPr>
              <a:t> </a:t>
            </a:r>
          </a:p>
        </p:txBody>
      </p:sp>
      <p:sp>
        <p:nvSpPr>
          <p:cNvPr id="5" name="Rectangle 5"/>
          <p:cNvSpPr>
            <a:spLocks noChangeArrowheads="1"/>
          </p:cNvSpPr>
          <p:nvPr/>
        </p:nvSpPr>
        <p:spPr bwMode="auto">
          <a:xfrm>
            <a:off x="911424" y="1214439"/>
            <a:ext cx="10297144"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accent2"/>
              </a:buClr>
              <a:buFont typeface="Wingdings" panose="05000000000000000000" pitchFamily="2" charset="2"/>
              <a:buNone/>
            </a:pPr>
            <a:r>
              <a:rPr kumimoji="0" lang="en-US" altLang="zh-CN" sz="2600" b="1" dirty="0">
                <a:solidFill>
                  <a:srgbClr val="0000FF"/>
                </a:solidFill>
              </a:rPr>
              <a:t>2. </a:t>
            </a:r>
            <a:r>
              <a:rPr kumimoji="0" lang="zh-CN" altLang="en-US" sz="2600" b="1" dirty="0">
                <a:solidFill>
                  <a:srgbClr val="0000FF"/>
                </a:solidFill>
              </a:rPr>
              <a:t>按学习能力分类：</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监督学习</a:t>
            </a:r>
            <a:r>
              <a:rPr kumimoji="0" lang="zh-CN" altLang="en-US" sz="2600" b="1" dirty="0">
                <a:latin typeface="Arial" panose="020B0604020202020204" pitchFamily="34" charset="0"/>
              </a:rPr>
              <a:t>（有教师学习）</a:t>
            </a: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2636912"/>
            <a:ext cx="7056784" cy="257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703512" y="5805264"/>
            <a:ext cx="5112568" cy="461665"/>
          </a:xfrm>
          <a:prstGeom prst="rect">
            <a:avLst/>
          </a:prstGeom>
          <a:noFill/>
        </p:spPr>
        <p:txBody>
          <a:bodyPr wrap="square" rtlCol="0">
            <a:spAutoFit/>
          </a:bodyPr>
          <a:lstStyle/>
          <a:p>
            <a:r>
              <a:rPr lang="zh-CN" altLang="en-US" dirty="0" smtClean="0"/>
              <a:t>归纳学习、示例学习、</a:t>
            </a:r>
            <a:r>
              <a:rPr lang="en-US" altLang="zh-CN" dirty="0" smtClean="0"/>
              <a:t>BP</a:t>
            </a:r>
            <a:r>
              <a:rPr lang="zh-CN" altLang="en-US" dirty="0" smtClean="0"/>
              <a:t>学习。</a:t>
            </a:r>
            <a:endParaRPr lang="zh-CN" altLang="en-US" dirty="0"/>
          </a:p>
        </p:txBody>
      </p:sp>
    </p:spTree>
    <p:extLst>
      <p:ext uri="{BB962C8B-B14F-4D97-AF65-F5344CB8AC3E}">
        <p14:creationId xmlns:p14="http://schemas.microsoft.com/office/powerpoint/2010/main" val="157293418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160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898431" y="1327794"/>
            <a:ext cx="8484920" cy="5498110"/>
          </a:xfrm>
          <a:prstGeom prst="rect">
            <a:avLst/>
          </a:prstGeom>
        </p:spPr>
      </p:pic>
    </p:spTree>
    <p:extLst>
      <p:ext uri="{BB962C8B-B14F-4D97-AF65-F5344CB8AC3E}">
        <p14:creationId xmlns:p14="http://schemas.microsoft.com/office/powerpoint/2010/main" val="2116598356"/>
      </p:ext>
    </p:extLst>
  </p:cSld>
  <p:clrMapOvr>
    <a:masterClrMapping/>
  </p:clrMapOvr>
  <p:transition>
    <p:random/>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161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2" name="图片 1"/>
          <p:cNvPicPr>
            <a:picLocks noChangeAspect="1"/>
          </p:cNvPicPr>
          <p:nvPr/>
        </p:nvPicPr>
        <p:blipFill>
          <a:blip r:embed="rId4"/>
          <a:stretch>
            <a:fillRect/>
          </a:stretch>
        </p:blipFill>
        <p:spPr>
          <a:xfrm>
            <a:off x="885558" y="1378970"/>
            <a:ext cx="9224568" cy="4786333"/>
          </a:xfrm>
          <a:prstGeom prst="rect">
            <a:avLst/>
          </a:prstGeom>
        </p:spPr>
      </p:pic>
    </p:spTree>
    <p:extLst>
      <p:ext uri="{BB962C8B-B14F-4D97-AF65-F5344CB8AC3E}">
        <p14:creationId xmlns:p14="http://schemas.microsoft.com/office/powerpoint/2010/main" val="2281357127"/>
      </p:ext>
    </p:extLst>
  </p:cSld>
  <p:clrMapOvr>
    <a:masterClrMapping/>
  </p:clrMapOvr>
  <p:transition>
    <p:random/>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162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879778" y="1378971"/>
            <a:ext cx="9318493" cy="4785613"/>
          </a:xfrm>
          <a:prstGeom prst="rect">
            <a:avLst/>
          </a:prstGeom>
        </p:spPr>
      </p:pic>
    </p:spTree>
    <p:extLst>
      <p:ext uri="{BB962C8B-B14F-4D97-AF65-F5344CB8AC3E}">
        <p14:creationId xmlns:p14="http://schemas.microsoft.com/office/powerpoint/2010/main" val="1286979238"/>
      </p:ext>
    </p:extLst>
  </p:cSld>
  <p:clrMapOvr>
    <a:masterClrMapping/>
  </p:clrMapOvr>
  <p:transition>
    <p:random/>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163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98626"/>
            <a:ext cx="4536504" cy="580346"/>
          </a:xfrm>
          <a:prstGeom prst="rect">
            <a:avLst/>
          </a:prstGeom>
        </p:spPr>
      </p:pic>
      <p:pic>
        <p:nvPicPr>
          <p:cNvPr id="2" name="图片 1"/>
          <p:cNvPicPr>
            <a:picLocks noChangeAspect="1"/>
          </p:cNvPicPr>
          <p:nvPr/>
        </p:nvPicPr>
        <p:blipFill>
          <a:blip r:embed="rId4"/>
          <a:stretch>
            <a:fillRect/>
          </a:stretch>
        </p:blipFill>
        <p:spPr>
          <a:xfrm>
            <a:off x="911424" y="1436830"/>
            <a:ext cx="9149432" cy="4800481"/>
          </a:xfrm>
          <a:prstGeom prst="rect">
            <a:avLst/>
          </a:prstGeom>
        </p:spPr>
      </p:pic>
    </p:spTree>
    <p:extLst>
      <p:ext uri="{BB962C8B-B14F-4D97-AF65-F5344CB8AC3E}">
        <p14:creationId xmlns:p14="http://schemas.microsoft.com/office/powerpoint/2010/main" val="1695921882"/>
      </p:ext>
    </p:extLst>
  </p:cSld>
  <p:clrMapOvr>
    <a:masterClrMapping/>
  </p:clrMapOvr>
  <p:transition>
    <p:random/>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164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935842" y="1451699"/>
            <a:ext cx="8883332" cy="4713605"/>
          </a:xfrm>
          <a:prstGeom prst="rect">
            <a:avLst/>
          </a:prstGeom>
        </p:spPr>
      </p:pic>
    </p:spTree>
    <p:extLst>
      <p:ext uri="{BB962C8B-B14F-4D97-AF65-F5344CB8AC3E}">
        <p14:creationId xmlns:p14="http://schemas.microsoft.com/office/powerpoint/2010/main" val="681100309"/>
      </p:ext>
    </p:extLst>
  </p:cSld>
  <p:clrMapOvr>
    <a:masterClrMapping/>
  </p:clrMapOvr>
  <p:transition>
    <p:random/>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165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3" y="765176"/>
            <a:ext cx="4797983" cy="613796"/>
          </a:xfrm>
          <a:prstGeom prst="rect">
            <a:avLst/>
          </a:prstGeom>
        </p:spPr>
      </p:pic>
      <p:pic>
        <p:nvPicPr>
          <p:cNvPr id="2" name="图片 1"/>
          <p:cNvPicPr>
            <a:picLocks noChangeAspect="1"/>
          </p:cNvPicPr>
          <p:nvPr/>
        </p:nvPicPr>
        <p:blipFill>
          <a:blip r:embed="rId4"/>
          <a:stretch>
            <a:fillRect/>
          </a:stretch>
        </p:blipFill>
        <p:spPr>
          <a:xfrm>
            <a:off x="938124" y="1468233"/>
            <a:ext cx="9454476" cy="4553055"/>
          </a:xfrm>
          <a:prstGeom prst="rect">
            <a:avLst/>
          </a:prstGeom>
        </p:spPr>
      </p:pic>
    </p:spTree>
    <p:extLst>
      <p:ext uri="{BB962C8B-B14F-4D97-AF65-F5344CB8AC3E}">
        <p14:creationId xmlns:p14="http://schemas.microsoft.com/office/powerpoint/2010/main" val="2718691839"/>
      </p:ext>
    </p:extLst>
  </p:cSld>
  <p:clrMapOvr>
    <a:masterClrMapping/>
  </p:clrMapOvr>
  <p:transition>
    <p:random/>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166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839416" y="1444650"/>
            <a:ext cx="9594411" cy="5212532"/>
          </a:xfrm>
          <a:prstGeom prst="rect">
            <a:avLst/>
          </a:prstGeom>
        </p:spPr>
      </p:pic>
    </p:spTree>
    <p:extLst>
      <p:ext uri="{BB962C8B-B14F-4D97-AF65-F5344CB8AC3E}">
        <p14:creationId xmlns:p14="http://schemas.microsoft.com/office/powerpoint/2010/main" val="1326212877"/>
      </p:ext>
    </p:extLst>
  </p:cSld>
  <p:clrMapOvr>
    <a:masterClrMapping/>
  </p:clrMapOvr>
  <p:transition>
    <p:random/>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167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2" name="图片 1"/>
          <p:cNvPicPr>
            <a:picLocks noChangeAspect="1"/>
          </p:cNvPicPr>
          <p:nvPr/>
        </p:nvPicPr>
        <p:blipFill>
          <a:blip r:embed="rId4"/>
          <a:stretch>
            <a:fillRect/>
          </a:stretch>
        </p:blipFill>
        <p:spPr>
          <a:xfrm>
            <a:off x="911424" y="1386400"/>
            <a:ext cx="9449619" cy="5090601"/>
          </a:xfrm>
          <a:prstGeom prst="rect">
            <a:avLst/>
          </a:prstGeom>
        </p:spPr>
      </p:pic>
    </p:spTree>
    <p:extLst>
      <p:ext uri="{BB962C8B-B14F-4D97-AF65-F5344CB8AC3E}">
        <p14:creationId xmlns:p14="http://schemas.microsoft.com/office/powerpoint/2010/main" val="2747507852"/>
      </p:ext>
    </p:extLst>
  </p:cSld>
  <p:clrMapOvr>
    <a:masterClrMapping/>
  </p:clrMapOvr>
  <p:transition>
    <p:random/>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168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5598613" cy="716219"/>
          </a:xfrm>
          <a:prstGeom prst="rect">
            <a:avLst/>
          </a:prstGeom>
        </p:spPr>
      </p:pic>
      <p:pic>
        <p:nvPicPr>
          <p:cNvPr id="4" name="图片 3"/>
          <p:cNvPicPr>
            <a:picLocks noChangeAspect="1"/>
          </p:cNvPicPr>
          <p:nvPr/>
        </p:nvPicPr>
        <p:blipFill>
          <a:blip r:embed="rId4"/>
          <a:stretch>
            <a:fillRect/>
          </a:stretch>
        </p:blipFill>
        <p:spPr>
          <a:xfrm>
            <a:off x="911423" y="1481395"/>
            <a:ext cx="10338241" cy="4995606"/>
          </a:xfrm>
          <a:prstGeom prst="rect">
            <a:avLst/>
          </a:prstGeom>
        </p:spPr>
      </p:pic>
    </p:spTree>
    <p:extLst>
      <p:ext uri="{BB962C8B-B14F-4D97-AF65-F5344CB8AC3E}">
        <p14:creationId xmlns:p14="http://schemas.microsoft.com/office/powerpoint/2010/main" val="1525070489"/>
      </p:ext>
    </p:extLst>
  </p:cSld>
  <p:clrMapOvr>
    <a:masterClrMapping/>
  </p:clrMapOvr>
  <p:transition>
    <p:random/>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169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911424" y="1555240"/>
            <a:ext cx="10740810" cy="4610064"/>
          </a:xfrm>
          <a:prstGeom prst="rect">
            <a:avLst/>
          </a:prstGeom>
        </p:spPr>
      </p:pic>
    </p:spTree>
    <p:extLst>
      <p:ext uri="{BB962C8B-B14F-4D97-AF65-F5344CB8AC3E}">
        <p14:creationId xmlns:p14="http://schemas.microsoft.com/office/powerpoint/2010/main" val="847747210"/>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0DE3F0A-9CBE-4296-B3BF-467D78DB1010}" type="slidenum">
              <a:rPr kumimoji="0" lang="ja-JP" altLang="en-US" sz="1800">
                <a:solidFill>
                  <a:srgbClr val="A50021"/>
                </a:solidFill>
                <a:latin typeface="Arial" panose="020B0604020202020204" pitchFamily="34" charset="0"/>
                <a:ea typeface="ＭＳ Ｐゴシック" panose="020B0600070205080204" pitchFamily="34" charset="-128"/>
              </a:rPr>
              <a:pPr/>
              <a:t>17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7411" name="Rectangle 4"/>
          <p:cNvSpPr>
            <a:spLocks noChangeArrowheads="1"/>
          </p:cNvSpPr>
          <p:nvPr/>
        </p:nvSpPr>
        <p:spPr bwMode="auto">
          <a:xfrm>
            <a:off x="0" y="0"/>
            <a:ext cx="12192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600" dirty="0" smtClean="0">
                <a:solidFill>
                  <a:schemeClr val="bg1"/>
                </a:solidFill>
                <a:ea typeface="黑体" panose="02010609060101010101" pitchFamily="49" charset="-122"/>
              </a:rPr>
              <a:t>机器学习</a:t>
            </a:r>
            <a:r>
              <a:rPr kumimoji="0" lang="zh-CN" altLang="en-US" sz="3600" dirty="0">
                <a:solidFill>
                  <a:schemeClr val="bg1"/>
                </a:solidFill>
                <a:ea typeface="黑体" panose="02010609060101010101" pitchFamily="49" charset="-122"/>
              </a:rPr>
              <a:t>的分类</a:t>
            </a:r>
            <a:r>
              <a:rPr kumimoji="0" lang="zh-CN" altLang="en-US" sz="3400" dirty="0">
                <a:solidFill>
                  <a:schemeClr val="bg1"/>
                </a:solidFill>
                <a:ea typeface="黑体" panose="02010609060101010101" pitchFamily="49" charset="-122"/>
              </a:rPr>
              <a:t> </a:t>
            </a:r>
          </a:p>
        </p:txBody>
      </p:sp>
      <p:sp>
        <p:nvSpPr>
          <p:cNvPr id="137221" name="Rectangle 5"/>
          <p:cNvSpPr>
            <a:spLocks noChangeArrowheads="1"/>
          </p:cNvSpPr>
          <p:nvPr/>
        </p:nvSpPr>
        <p:spPr bwMode="auto">
          <a:xfrm>
            <a:off x="479376" y="1028700"/>
            <a:ext cx="11089232" cy="542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5763" indent="-38576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tx1"/>
              </a:buClr>
              <a:buFontTx/>
              <a:buAutoNum type="arabicPeriod" startAt="2"/>
            </a:pPr>
            <a:r>
              <a:rPr kumimoji="0" lang="zh-CN" altLang="en-US" sz="2600" b="1" dirty="0">
                <a:solidFill>
                  <a:srgbClr val="0000FF"/>
                </a:solidFill>
              </a:rPr>
              <a:t>按学习能力分类：</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latin typeface="Arial" panose="020B0604020202020204" pitchFamily="34" charset="0"/>
              </a:rPr>
              <a:t>强化学习（再励学习或增强学习）</a:t>
            </a:r>
          </a:p>
        </p:txBody>
      </p:sp>
      <p:pic>
        <p:nvPicPr>
          <p:cNvPr id="13722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2565400"/>
            <a:ext cx="5190730" cy="273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631504" y="5949280"/>
            <a:ext cx="1728192" cy="461665"/>
          </a:xfrm>
          <a:prstGeom prst="rect">
            <a:avLst/>
          </a:prstGeom>
          <a:noFill/>
        </p:spPr>
        <p:txBody>
          <a:bodyPr wrap="square" rtlCol="0">
            <a:spAutoFit/>
          </a:bodyPr>
          <a:lstStyle/>
          <a:p>
            <a:r>
              <a:rPr lang="zh-CN" altLang="en-US" dirty="0" smtClean="0"/>
              <a:t>遗传算法</a:t>
            </a:r>
            <a:endParaRPr lang="zh-CN" altLang="en-US" dirty="0"/>
          </a:p>
        </p:txBody>
      </p:sp>
    </p:spTree>
    <p:extLst>
      <p:ext uri="{BB962C8B-B14F-4D97-AF65-F5344CB8AC3E}">
        <p14:creationId xmlns:p14="http://schemas.microsoft.com/office/powerpoint/2010/main" val="2238879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7221">
                                            <p:txEl>
                                              <p:pRg st="0" end="0"/>
                                            </p:txEl>
                                          </p:spTgt>
                                        </p:tgtEl>
                                        <p:attrNameLst>
                                          <p:attrName>style.visibility</p:attrName>
                                        </p:attrNameLst>
                                      </p:cBhvr>
                                      <p:to>
                                        <p:strVal val="visible"/>
                                      </p:to>
                                    </p:set>
                                    <p:animEffect transition="in" filter="blinds(horizontal)">
                                      <p:cBhvr>
                                        <p:cTn id="7" dur="500"/>
                                        <p:tgtEl>
                                          <p:spTgt spid="1372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7221">
                                            <p:txEl>
                                              <p:pRg st="1" end="1"/>
                                            </p:txEl>
                                          </p:spTgt>
                                        </p:tgtEl>
                                        <p:attrNameLst>
                                          <p:attrName>style.visibility</p:attrName>
                                        </p:attrNameLst>
                                      </p:cBhvr>
                                      <p:to>
                                        <p:strVal val="visible"/>
                                      </p:to>
                                    </p:set>
                                    <p:animEffect transition="in" filter="blinds(horizontal)">
                                      <p:cBhvr>
                                        <p:cTn id="12" dur="500"/>
                                        <p:tgtEl>
                                          <p:spTgt spid="137221">
                                            <p:txEl>
                                              <p:pRg st="1" end="1"/>
                                            </p:txEl>
                                          </p:spTgt>
                                        </p:tgtEl>
                                      </p:cBhvr>
                                    </p:animEffect>
                                  </p:childTnLst>
                                </p:cTn>
                              </p:par>
                            </p:childTnLst>
                          </p:cTn>
                        </p:par>
                        <p:par>
                          <p:cTn id="13" fill="hold" nodeType="afterGroup">
                            <p:stCondLst>
                              <p:cond delay="500"/>
                            </p:stCondLst>
                            <p:childTnLst>
                              <p:par>
                                <p:cTn id="14" presetID="53" presetClass="entr" presetSubtype="0" fill="hold" nodeType="afterEffect">
                                  <p:stCondLst>
                                    <p:cond delay="0"/>
                                  </p:stCondLst>
                                  <p:childTnLst>
                                    <p:set>
                                      <p:cBhvr>
                                        <p:cTn id="15" dur="1" fill="hold">
                                          <p:stCondLst>
                                            <p:cond delay="0"/>
                                          </p:stCondLst>
                                        </p:cTn>
                                        <p:tgtEl>
                                          <p:spTgt spid="137223"/>
                                        </p:tgtEl>
                                        <p:attrNameLst>
                                          <p:attrName>style.visibility</p:attrName>
                                        </p:attrNameLst>
                                      </p:cBhvr>
                                      <p:to>
                                        <p:strVal val="visible"/>
                                      </p:to>
                                    </p:set>
                                    <p:anim calcmode="lin" valueType="num">
                                      <p:cBhvr>
                                        <p:cTn id="16" dur="500" fill="hold"/>
                                        <p:tgtEl>
                                          <p:spTgt spid="137223"/>
                                        </p:tgtEl>
                                        <p:attrNameLst>
                                          <p:attrName>ppt_w</p:attrName>
                                        </p:attrNameLst>
                                      </p:cBhvr>
                                      <p:tavLst>
                                        <p:tav tm="0">
                                          <p:val>
                                            <p:fltVal val="0"/>
                                          </p:val>
                                        </p:tav>
                                        <p:tav tm="100000">
                                          <p:val>
                                            <p:strVal val="#ppt_w"/>
                                          </p:val>
                                        </p:tav>
                                      </p:tavLst>
                                    </p:anim>
                                    <p:anim calcmode="lin" valueType="num">
                                      <p:cBhvr>
                                        <p:cTn id="17" dur="500" fill="hold"/>
                                        <p:tgtEl>
                                          <p:spTgt spid="137223"/>
                                        </p:tgtEl>
                                        <p:attrNameLst>
                                          <p:attrName>ppt_h</p:attrName>
                                        </p:attrNameLst>
                                      </p:cBhvr>
                                      <p:tavLst>
                                        <p:tav tm="0">
                                          <p:val>
                                            <p:fltVal val="0"/>
                                          </p:val>
                                        </p:tav>
                                        <p:tav tm="100000">
                                          <p:val>
                                            <p:strVal val="#ppt_h"/>
                                          </p:val>
                                        </p:tav>
                                      </p:tavLst>
                                    </p:anim>
                                    <p:animEffect transition="in" filter="fade">
                                      <p:cBhvr>
                                        <p:cTn id="18" dur="500"/>
                                        <p:tgtEl>
                                          <p:spTgt spid="137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1" grpId="0" build="p"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170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4" name="图片 3"/>
          <p:cNvPicPr>
            <a:picLocks noChangeAspect="1"/>
          </p:cNvPicPr>
          <p:nvPr/>
        </p:nvPicPr>
        <p:blipFill>
          <a:blip r:embed="rId4"/>
          <a:stretch>
            <a:fillRect/>
          </a:stretch>
        </p:blipFill>
        <p:spPr>
          <a:xfrm>
            <a:off x="896908" y="1484784"/>
            <a:ext cx="9145016" cy="4681778"/>
          </a:xfrm>
          <a:prstGeom prst="rect">
            <a:avLst/>
          </a:prstGeom>
        </p:spPr>
      </p:pic>
    </p:spTree>
    <p:extLst>
      <p:ext uri="{BB962C8B-B14F-4D97-AF65-F5344CB8AC3E}">
        <p14:creationId xmlns:p14="http://schemas.microsoft.com/office/powerpoint/2010/main" val="3154053412"/>
      </p:ext>
    </p:extLst>
  </p:cSld>
  <p:clrMapOvr>
    <a:masterClrMapping/>
  </p:clrMapOvr>
  <p:transition>
    <p:random/>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171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911424" y="1559813"/>
            <a:ext cx="8784976" cy="4526579"/>
          </a:xfrm>
          <a:prstGeom prst="rect">
            <a:avLst/>
          </a:prstGeom>
        </p:spPr>
      </p:pic>
    </p:spTree>
    <p:extLst>
      <p:ext uri="{BB962C8B-B14F-4D97-AF65-F5344CB8AC3E}">
        <p14:creationId xmlns:p14="http://schemas.microsoft.com/office/powerpoint/2010/main" val="55198689"/>
      </p:ext>
    </p:extLst>
  </p:cSld>
  <p:clrMapOvr>
    <a:masterClrMapping/>
  </p:clrMapOvr>
  <p:transition>
    <p:random/>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172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4" name="图片 3"/>
          <p:cNvPicPr>
            <a:picLocks noChangeAspect="1"/>
          </p:cNvPicPr>
          <p:nvPr/>
        </p:nvPicPr>
        <p:blipFill>
          <a:blip r:embed="rId4"/>
          <a:stretch>
            <a:fillRect/>
          </a:stretch>
        </p:blipFill>
        <p:spPr>
          <a:xfrm>
            <a:off x="911424" y="1557511"/>
            <a:ext cx="8928992" cy="4476423"/>
          </a:xfrm>
          <a:prstGeom prst="rect">
            <a:avLst/>
          </a:prstGeom>
        </p:spPr>
      </p:pic>
    </p:spTree>
    <p:extLst>
      <p:ext uri="{BB962C8B-B14F-4D97-AF65-F5344CB8AC3E}">
        <p14:creationId xmlns:p14="http://schemas.microsoft.com/office/powerpoint/2010/main" val="1702030602"/>
      </p:ext>
    </p:extLst>
  </p:cSld>
  <p:clrMapOvr>
    <a:masterClrMapping/>
  </p:clrMapOvr>
  <p:transition>
    <p:random/>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173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887840" y="1536954"/>
            <a:ext cx="9096592" cy="4536058"/>
          </a:xfrm>
          <a:prstGeom prst="rect">
            <a:avLst/>
          </a:prstGeom>
        </p:spPr>
      </p:pic>
    </p:spTree>
    <p:extLst>
      <p:ext uri="{BB962C8B-B14F-4D97-AF65-F5344CB8AC3E}">
        <p14:creationId xmlns:p14="http://schemas.microsoft.com/office/powerpoint/2010/main" val="1960239867"/>
      </p:ext>
    </p:extLst>
  </p:cSld>
  <p:clrMapOvr>
    <a:masterClrMapping/>
  </p:clrMapOvr>
  <p:transition>
    <p:random/>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174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5" y="837904"/>
            <a:ext cx="6048672" cy="773794"/>
          </a:xfrm>
          <a:prstGeom prst="rect">
            <a:avLst/>
          </a:prstGeom>
        </p:spPr>
      </p:pic>
      <p:pic>
        <p:nvPicPr>
          <p:cNvPr id="4" name="图片 3"/>
          <p:cNvPicPr>
            <a:picLocks noChangeAspect="1"/>
          </p:cNvPicPr>
          <p:nvPr/>
        </p:nvPicPr>
        <p:blipFill>
          <a:blip r:embed="rId4"/>
          <a:stretch>
            <a:fillRect/>
          </a:stretch>
        </p:blipFill>
        <p:spPr>
          <a:xfrm>
            <a:off x="911424" y="1628800"/>
            <a:ext cx="9073008" cy="4751042"/>
          </a:xfrm>
          <a:prstGeom prst="rect">
            <a:avLst/>
          </a:prstGeom>
        </p:spPr>
      </p:pic>
    </p:spTree>
    <p:extLst>
      <p:ext uri="{BB962C8B-B14F-4D97-AF65-F5344CB8AC3E}">
        <p14:creationId xmlns:p14="http://schemas.microsoft.com/office/powerpoint/2010/main" val="1502927735"/>
      </p:ext>
    </p:extLst>
  </p:cSld>
  <p:clrMapOvr>
    <a:masterClrMapping/>
  </p:clrMapOvr>
  <p:transition>
    <p:random/>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175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911424" y="1555240"/>
            <a:ext cx="8334176" cy="4387236"/>
          </a:xfrm>
          <a:prstGeom prst="rect">
            <a:avLst/>
          </a:prstGeom>
        </p:spPr>
      </p:pic>
    </p:spTree>
    <p:extLst>
      <p:ext uri="{BB962C8B-B14F-4D97-AF65-F5344CB8AC3E}">
        <p14:creationId xmlns:p14="http://schemas.microsoft.com/office/powerpoint/2010/main" val="3053776437"/>
      </p:ext>
    </p:extLst>
  </p:cSld>
  <p:clrMapOvr>
    <a:masterClrMapping/>
  </p:clrMapOvr>
  <p:transition>
    <p:random/>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176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767408" y="806380"/>
            <a:ext cx="5056597" cy="646880"/>
          </a:xfrm>
          <a:prstGeom prst="rect">
            <a:avLst/>
          </a:prstGeom>
        </p:spPr>
      </p:pic>
      <p:pic>
        <p:nvPicPr>
          <p:cNvPr id="4" name="图片 3"/>
          <p:cNvPicPr>
            <a:picLocks noChangeAspect="1"/>
          </p:cNvPicPr>
          <p:nvPr/>
        </p:nvPicPr>
        <p:blipFill>
          <a:blip r:embed="rId4"/>
          <a:stretch>
            <a:fillRect/>
          </a:stretch>
        </p:blipFill>
        <p:spPr>
          <a:xfrm>
            <a:off x="767408" y="1484784"/>
            <a:ext cx="8712968" cy="4464298"/>
          </a:xfrm>
          <a:prstGeom prst="rect">
            <a:avLst/>
          </a:prstGeom>
        </p:spPr>
      </p:pic>
    </p:spTree>
    <p:extLst>
      <p:ext uri="{BB962C8B-B14F-4D97-AF65-F5344CB8AC3E}">
        <p14:creationId xmlns:p14="http://schemas.microsoft.com/office/powerpoint/2010/main" val="362763147"/>
      </p:ext>
    </p:extLst>
  </p:cSld>
  <p:clrMapOvr>
    <a:masterClrMapping/>
  </p:clrMapOvr>
  <p:transition>
    <p:random/>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177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887820" y="1484784"/>
            <a:ext cx="8952596" cy="4508214"/>
          </a:xfrm>
          <a:prstGeom prst="rect">
            <a:avLst/>
          </a:prstGeom>
        </p:spPr>
      </p:pic>
    </p:spTree>
    <p:extLst>
      <p:ext uri="{BB962C8B-B14F-4D97-AF65-F5344CB8AC3E}">
        <p14:creationId xmlns:p14="http://schemas.microsoft.com/office/powerpoint/2010/main" val="3932172807"/>
      </p:ext>
    </p:extLst>
  </p:cSld>
  <p:clrMapOvr>
    <a:masterClrMapping/>
  </p:clrMapOvr>
  <p:transition>
    <p:random/>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178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4" name="图片 3"/>
          <p:cNvPicPr>
            <a:picLocks noChangeAspect="1"/>
          </p:cNvPicPr>
          <p:nvPr/>
        </p:nvPicPr>
        <p:blipFill>
          <a:blip r:embed="rId4"/>
          <a:stretch>
            <a:fillRect/>
          </a:stretch>
        </p:blipFill>
        <p:spPr>
          <a:xfrm>
            <a:off x="911424" y="1484784"/>
            <a:ext cx="9158336" cy="4527627"/>
          </a:xfrm>
          <a:prstGeom prst="rect">
            <a:avLst/>
          </a:prstGeom>
        </p:spPr>
      </p:pic>
    </p:spTree>
    <p:extLst>
      <p:ext uri="{BB962C8B-B14F-4D97-AF65-F5344CB8AC3E}">
        <p14:creationId xmlns:p14="http://schemas.microsoft.com/office/powerpoint/2010/main" val="3987195334"/>
      </p:ext>
    </p:extLst>
  </p:cSld>
  <p:clrMapOvr>
    <a:masterClrMapping/>
  </p:clrMapOvr>
  <p:transition>
    <p:random/>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179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767408" y="816834"/>
            <a:ext cx="5056597" cy="646880"/>
          </a:xfrm>
          <a:prstGeom prst="rect">
            <a:avLst/>
          </a:prstGeom>
        </p:spPr>
      </p:pic>
      <p:pic>
        <p:nvPicPr>
          <p:cNvPr id="2" name="图片 1"/>
          <p:cNvPicPr>
            <a:picLocks noChangeAspect="1"/>
          </p:cNvPicPr>
          <p:nvPr/>
        </p:nvPicPr>
        <p:blipFill>
          <a:blip r:embed="rId4"/>
          <a:stretch>
            <a:fillRect/>
          </a:stretch>
        </p:blipFill>
        <p:spPr>
          <a:xfrm>
            <a:off x="767408" y="1486812"/>
            <a:ext cx="9001000" cy="4709452"/>
          </a:xfrm>
          <a:prstGeom prst="rect">
            <a:avLst/>
          </a:prstGeom>
        </p:spPr>
      </p:pic>
    </p:spTree>
    <p:extLst>
      <p:ext uri="{BB962C8B-B14F-4D97-AF65-F5344CB8AC3E}">
        <p14:creationId xmlns:p14="http://schemas.microsoft.com/office/powerpoint/2010/main" val="3372243389"/>
      </p:ext>
    </p:ext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DB74ED2-97E6-4B8D-A9D5-BED13E94CFE5}" type="slidenum">
              <a:rPr kumimoji="0" lang="ja-JP" altLang="en-US" sz="1800">
                <a:solidFill>
                  <a:srgbClr val="A50021"/>
                </a:solidFill>
                <a:latin typeface="Arial" panose="020B0604020202020204" pitchFamily="34" charset="0"/>
                <a:ea typeface="ＭＳ Ｐゴシック" panose="020B0600070205080204" pitchFamily="34" charset="-128"/>
              </a:rPr>
              <a:pPr/>
              <a:t>18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8435" name="Rectangle 4"/>
          <p:cNvSpPr>
            <a:spLocks noChangeArrowheads="1"/>
          </p:cNvSpPr>
          <p:nvPr/>
        </p:nvSpPr>
        <p:spPr bwMode="auto">
          <a:xfrm>
            <a:off x="0" y="0"/>
            <a:ext cx="12192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600" dirty="0" smtClean="0">
                <a:solidFill>
                  <a:schemeClr val="bg1"/>
                </a:solidFill>
                <a:ea typeface="黑体" panose="02010609060101010101" pitchFamily="49" charset="-122"/>
              </a:rPr>
              <a:t>机器学习</a:t>
            </a:r>
            <a:r>
              <a:rPr kumimoji="0" lang="zh-CN" altLang="en-US" sz="3600" dirty="0">
                <a:solidFill>
                  <a:schemeClr val="bg1"/>
                </a:solidFill>
                <a:ea typeface="黑体" panose="02010609060101010101" pitchFamily="49" charset="-122"/>
              </a:rPr>
              <a:t>的分类</a:t>
            </a:r>
            <a:r>
              <a:rPr kumimoji="0" lang="zh-CN" altLang="en-US" sz="3400" dirty="0">
                <a:solidFill>
                  <a:schemeClr val="bg1"/>
                </a:solidFill>
                <a:ea typeface="黑体" panose="02010609060101010101" pitchFamily="49" charset="-122"/>
              </a:rPr>
              <a:t> </a:t>
            </a:r>
          </a:p>
        </p:txBody>
      </p:sp>
      <p:sp>
        <p:nvSpPr>
          <p:cNvPr id="138245" name="Rectangle 5"/>
          <p:cNvSpPr>
            <a:spLocks noChangeArrowheads="1"/>
          </p:cNvSpPr>
          <p:nvPr/>
        </p:nvSpPr>
        <p:spPr bwMode="auto">
          <a:xfrm>
            <a:off x="911424" y="1357314"/>
            <a:ext cx="10585176"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5763" indent="-38576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tx1"/>
              </a:buClr>
              <a:buFontTx/>
              <a:buAutoNum type="arabicPeriod" startAt="2"/>
            </a:pPr>
            <a:r>
              <a:rPr kumimoji="0" lang="zh-CN" altLang="en-US" sz="2600" b="1" dirty="0">
                <a:solidFill>
                  <a:srgbClr val="0000FF"/>
                </a:solidFill>
              </a:rPr>
              <a:t>按学习能力分类：</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dirty="0"/>
              <a:t>非监督学习（无教师学习）</a:t>
            </a:r>
          </a:p>
        </p:txBody>
      </p:sp>
      <p:pic>
        <p:nvPicPr>
          <p:cNvPr id="1382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2997200"/>
            <a:ext cx="5559425"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703512" y="5661248"/>
            <a:ext cx="4824536" cy="461665"/>
          </a:xfrm>
          <a:prstGeom prst="rect">
            <a:avLst/>
          </a:prstGeom>
          <a:noFill/>
        </p:spPr>
        <p:txBody>
          <a:bodyPr wrap="square" rtlCol="0">
            <a:spAutoFit/>
          </a:bodyPr>
          <a:lstStyle/>
          <a:p>
            <a:r>
              <a:rPr lang="zh-CN" altLang="en-US" dirty="0" smtClean="0"/>
              <a:t>聚类学习、自组织神经网络。</a:t>
            </a:r>
            <a:endParaRPr lang="zh-CN" altLang="en-US" dirty="0"/>
          </a:p>
        </p:txBody>
      </p:sp>
    </p:spTree>
    <p:extLst>
      <p:ext uri="{BB962C8B-B14F-4D97-AF65-F5344CB8AC3E}">
        <p14:creationId xmlns:p14="http://schemas.microsoft.com/office/powerpoint/2010/main" val="108631459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8245">
                                            <p:txEl>
                                              <p:pRg st="0" end="0"/>
                                            </p:txEl>
                                          </p:spTgt>
                                        </p:tgtEl>
                                        <p:attrNameLst>
                                          <p:attrName>style.visibility</p:attrName>
                                        </p:attrNameLst>
                                      </p:cBhvr>
                                      <p:to>
                                        <p:strVal val="visible"/>
                                      </p:to>
                                    </p:set>
                                    <p:animEffect transition="in" filter="blinds(horizontal)">
                                      <p:cBhvr>
                                        <p:cTn id="7" dur="500"/>
                                        <p:tgtEl>
                                          <p:spTgt spid="138245">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8245">
                                            <p:txEl>
                                              <p:pRg st="1" end="1"/>
                                            </p:txEl>
                                          </p:spTgt>
                                        </p:tgtEl>
                                        <p:attrNameLst>
                                          <p:attrName>style.visibility</p:attrName>
                                        </p:attrNameLst>
                                      </p:cBhvr>
                                      <p:to>
                                        <p:strVal val="visible"/>
                                      </p:to>
                                    </p:set>
                                    <p:animEffect transition="in" filter="blinds(horizontal)">
                                      <p:cBhvr>
                                        <p:cTn id="11" dur="500"/>
                                        <p:tgtEl>
                                          <p:spTgt spid="138245">
                                            <p:txEl>
                                              <p:pRg st="1" end="1"/>
                                            </p:txEl>
                                          </p:spTgt>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38247"/>
                                        </p:tgtEl>
                                        <p:attrNameLst>
                                          <p:attrName>style.visibility</p:attrName>
                                        </p:attrNameLst>
                                      </p:cBhvr>
                                      <p:to>
                                        <p:strVal val="visible"/>
                                      </p:to>
                                    </p:set>
                                    <p:animEffect transition="in" filter="dissolve">
                                      <p:cBhvr>
                                        <p:cTn id="15" dur="500"/>
                                        <p:tgtEl>
                                          <p:spTgt spid="138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5" grpId="0" build="p"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180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23392" y="844818"/>
            <a:ext cx="5056597" cy="646880"/>
          </a:xfrm>
          <a:prstGeom prst="rect">
            <a:avLst/>
          </a:prstGeom>
        </p:spPr>
      </p:pic>
      <p:pic>
        <p:nvPicPr>
          <p:cNvPr id="4" name="图片 3"/>
          <p:cNvPicPr>
            <a:picLocks noChangeAspect="1"/>
          </p:cNvPicPr>
          <p:nvPr/>
        </p:nvPicPr>
        <p:blipFill>
          <a:blip r:embed="rId4"/>
          <a:stretch>
            <a:fillRect/>
          </a:stretch>
        </p:blipFill>
        <p:spPr>
          <a:xfrm>
            <a:off x="623392" y="1557512"/>
            <a:ext cx="11057578" cy="4229467"/>
          </a:xfrm>
          <a:prstGeom prst="rect">
            <a:avLst/>
          </a:prstGeom>
        </p:spPr>
      </p:pic>
    </p:spTree>
    <p:extLst>
      <p:ext uri="{BB962C8B-B14F-4D97-AF65-F5344CB8AC3E}">
        <p14:creationId xmlns:p14="http://schemas.microsoft.com/office/powerpoint/2010/main" val="2846170791"/>
      </p:ext>
    </p:extLst>
  </p:cSld>
  <p:clrMapOvr>
    <a:masterClrMapping/>
  </p:clrMapOvr>
  <p:transition>
    <p:random/>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78984A39-8CD8-4209-9079-4F0159D97DD4}" type="slidenum">
              <a:rPr lang="ja-JP" altLang="en-US" sz="1800">
                <a:solidFill>
                  <a:srgbClr val="A50021"/>
                </a:solidFill>
                <a:ea typeface="ＭＳ Ｐゴシック" pitchFamily="34" charset="-128"/>
              </a:rPr>
              <a:pPr/>
              <a:t>181</a:t>
            </a:fld>
            <a:endParaRPr lang="en-US" altLang="ja-JP" sz="1800">
              <a:solidFill>
                <a:srgbClr val="A50021"/>
              </a:solidFill>
              <a:ea typeface="ＭＳ Ｐゴシック" pitchFamily="34" charset="-128"/>
            </a:endParaRPr>
          </a:p>
        </p:txBody>
      </p:sp>
      <p:sp>
        <p:nvSpPr>
          <p:cNvPr id="137219" name="Rectangle 6"/>
          <p:cNvSpPr>
            <a:spLocks noChangeArrowheads="1"/>
          </p:cNvSpPr>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p>
            <a:pPr indent="176213" eaLnBrk="1" hangingPunct="1"/>
            <a:r>
              <a:rPr lang="zh-CN" altLang="zh-CN" sz="3600" b="1" dirty="0" smtClean="0">
                <a:solidFill>
                  <a:schemeClr val="bg1"/>
                </a:solidFill>
              </a:rPr>
              <a:t>卷积</a:t>
            </a:r>
            <a:r>
              <a:rPr lang="zh-CN" altLang="zh-CN" sz="3600" b="1" dirty="0">
                <a:solidFill>
                  <a:schemeClr val="bg1"/>
                </a:solidFill>
              </a:rPr>
              <a:t>神经网络的结构</a:t>
            </a:r>
            <a:endParaRPr lang="zh-CN" altLang="en-US" sz="3600" dirty="0">
              <a:solidFill>
                <a:schemeClr val="bg1"/>
              </a:solidFill>
              <a:latin typeface="Times New Roman" pitchFamily="18" charset="0"/>
              <a:ea typeface="黑体" pitchFamily="49" charset="-122"/>
            </a:endParaRPr>
          </a:p>
        </p:txBody>
      </p:sp>
      <p:sp>
        <p:nvSpPr>
          <p:cNvPr id="137220" name="TextBox 1"/>
          <p:cNvSpPr txBox="1">
            <a:spLocks noChangeArrowheads="1"/>
          </p:cNvSpPr>
          <p:nvPr/>
        </p:nvSpPr>
        <p:spPr bwMode="auto">
          <a:xfrm>
            <a:off x="0" y="990601"/>
            <a:ext cx="1220893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buClr>
                <a:srgbClr val="C00000"/>
              </a:buClr>
              <a:buFont typeface="Wingdings" pitchFamily="2" charset="2"/>
              <a:buChar char="p"/>
            </a:pPr>
            <a:r>
              <a:rPr lang="zh-CN" altLang="en-US" sz="2400" b="1"/>
              <a:t>卷积神经网络的结构</a:t>
            </a:r>
          </a:p>
        </p:txBody>
      </p:sp>
      <p:grpSp>
        <p:nvGrpSpPr>
          <p:cNvPr id="137221" name="组合 4"/>
          <p:cNvGrpSpPr>
            <a:grpSpLocks/>
          </p:cNvGrpSpPr>
          <p:nvPr/>
        </p:nvGrpSpPr>
        <p:grpSpPr bwMode="auto">
          <a:xfrm>
            <a:off x="220133" y="1600200"/>
            <a:ext cx="11667067" cy="4953000"/>
            <a:chOff x="165100" y="1751919"/>
            <a:chExt cx="8750300" cy="4953682"/>
          </a:xfrm>
        </p:grpSpPr>
        <p:sp>
          <p:nvSpPr>
            <p:cNvPr id="3" name="矩形 2"/>
            <p:cNvSpPr/>
            <p:nvPr/>
          </p:nvSpPr>
          <p:spPr>
            <a:xfrm>
              <a:off x="165100" y="1751919"/>
              <a:ext cx="8750300" cy="49536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dirty="0"/>
            </a:p>
          </p:txBody>
        </p:sp>
        <p:sp>
          <p:nvSpPr>
            <p:cNvPr id="137225" name="TextBox 3"/>
            <p:cNvSpPr txBox="1">
              <a:spLocks noChangeArrowheads="1"/>
            </p:cNvSpPr>
            <p:nvPr/>
          </p:nvSpPr>
          <p:spPr bwMode="auto">
            <a:xfrm>
              <a:off x="5105400" y="1904339"/>
              <a:ext cx="3733800" cy="343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lnSpc>
                  <a:spcPts val="2900"/>
                </a:lnSpc>
              </a:pPr>
              <a:r>
                <a:rPr lang="zh-CN" altLang="en-US" sz="2000" b="1" dirty="0">
                  <a:solidFill>
                    <a:srgbClr val="0000CC"/>
                  </a:solidFill>
                </a:rPr>
                <a:t>概念示范</a:t>
              </a:r>
              <a:r>
                <a:rPr lang="zh-CN" altLang="en-US" sz="2000" b="1" dirty="0"/>
                <a:t>：输入图像通过与</a:t>
              </a:r>
              <a:r>
                <a:rPr lang="en-US" altLang="zh-CN" sz="2000" b="1" dirty="0"/>
                <a:t>m</a:t>
              </a:r>
              <a:r>
                <a:rPr lang="zh-CN" altLang="en-US" sz="2000" b="1" dirty="0"/>
                <a:t>个可训练的滤波器和可加偏置进行卷积，在</a:t>
              </a:r>
              <a:r>
                <a:rPr lang="en-US" altLang="zh-CN" sz="2000" b="1" dirty="0"/>
                <a:t>C1</a:t>
              </a:r>
              <a:r>
                <a:rPr lang="zh-CN" altLang="en-US" sz="2000" b="1" dirty="0"/>
                <a:t>层产生</a:t>
              </a:r>
              <a:r>
                <a:rPr lang="en-US" altLang="zh-CN" sz="2000" b="1" dirty="0"/>
                <a:t>m</a:t>
              </a:r>
              <a:r>
                <a:rPr lang="zh-CN" altLang="en-US" sz="2000" b="1" dirty="0"/>
                <a:t>个特征映射图，然后特征映射图中每组的</a:t>
              </a:r>
              <a:r>
                <a:rPr lang="en-US" altLang="zh-CN" sz="2000" b="1" dirty="0"/>
                <a:t>n</a:t>
              </a:r>
              <a:r>
                <a:rPr lang="zh-CN" altLang="en-US" sz="2000" b="1" dirty="0"/>
                <a:t>个像素再求和，加权值，加偏置，通过</a:t>
              </a:r>
              <a:r>
                <a:rPr lang="en-US" altLang="zh-CN" sz="2000" b="1" dirty="0"/>
                <a:t>Sigmoid</a:t>
              </a:r>
              <a:r>
                <a:rPr lang="zh-CN" altLang="en-US" sz="2000" b="1" dirty="0"/>
                <a:t>函数得到</a:t>
              </a:r>
              <a:r>
                <a:rPr lang="en-US" altLang="zh-CN" sz="2000" b="1" dirty="0"/>
                <a:t>m</a:t>
              </a:r>
              <a:r>
                <a:rPr lang="zh-CN" altLang="en-US" sz="2000" b="1" dirty="0"/>
                <a:t>个</a:t>
              </a:r>
              <a:r>
                <a:rPr lang="en-US" altLang="zh-CN" sz="2000" b="1" dirty="0"/>
                <a:t>S2</a:t>
              </a:r>
              <a:r>
                <a:rPr lang="zh-CN" altLang="en-US" sz="2000" b="1" dirty="0"/>
                <a:t>层的特征映射图。这些映射图再进过滤波得到</a:t>
              </a:r>
              <a:r>
                <a:rPr lang="en-US" altLang="zh-CN" sz="2000" b="1" dirty="0"/>
                <a:t>C3</a:t>
              </a:r>
              <a:r>
                <a:rPr lang="zh-CN" altLang="en-US" sz="2000" b="1" dirty="0"/>
                <a:t>层。这个层级结构再和</a:t>
              </a:r>
              <a:r>
                <a:rPr lang="en-US" altLang="zh-CN" sz="2000" b="1" dirty="0"/>
                <a:t>S2</a:t>
              </a:r>
              <a:r>
                <a:rPr lang="zh-CN" altLang="en-US" sz="2000" b="1" dirty="0"/>
                <a:t>一样产生</a:t>
              </a:r>
              <a:r>
                <a:rPr lang="en-US" altLang="zh-CN" sz="2000" b="1" dirty="0"/>
                <a:t>S4</a:t>
              </a:r>
              <a:r>
                <a:rPr lang="zh-CN" altLang="en-US" sz="2000" b="1" dirty="0"/>
                <a:t>。最终，这些像素值被光栅化，并连接成一个向量输入到传统神经网络，得到输出。</a:t>
              </a:r>
            </a:p>
          </p:txBody>
        </p:sp>
        <p:sp>
          <p:nvSpPr>
            <p:cNvPr id="137226" name="TextBox 5"/>
            <p:cNvSpPr txBox="1">
              <a:spLocks noChangeArrowheads="1"/>
            </p:cNvSpPr>
            <p:nvPr/>
          </p:nvSpPr>
          <p:spPr bwMode="auto">
            <a:xfrm>
              <a:off x="228600" y="4724400"/>
              <a:ext cx="4876800" cy="163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buFont typeface="Wingdings" pitchFamily="2" charset="2"/>
                <a:buChar char="Ø"/>
              </a:pPr>
              <a:r>
                <a:rPr lang="en-US" altLang="zh-CN" sz="2000" b="1"/>
                <a:t>CNN</a:t>
              </a:r>
              <a:r>
                <a:rPr lang="zh-CN" altLang="en-US" sz="2000" b="1"/>
                <a:t>是一个</a:t>
              </a:r>
              <a:r>
                <a:rPr lang="zh-CN" altLang="en-US" sz="2000" b="1">
                  <a:solidFill>
                    <a:srgbClr val="0000CC"/>
                  </a:solidFill>
                </a:rPr>
                <a:t>多层的神经网络</a:t>
              </a:r>
              <a:r>
                <a:rPr lang="zh-CN" altLang="en-US" sz="2000" b="1"/>
                <a:t>，每层由多个二维平面组成，而每个平面由多个独立神经元组成。</a:t>
              </a:r>
              <a:endParaRPr lang="en-US" altLang="zh-CN" sz="2000" b="1"/>
            </a:p>
            <a:p>
              <a:pPr eaLnBrk="1" hangingPunct="1">
                <a:buFont typeface="Wingdings" pitchFamily="2" charset="2"/>
                <a:buChar char="Ø"/>
              </a:pPr>
              <a:r>
                <a:rPr lang="en-US" altLang="zh-CN" sz="2000" b="1"/>
                <a:t>C</a:t>
              </a:r>
              <a:r>
                <a:rPr lang="zh-CN" altLang="en-US" sz="2000" b="1"/>
                <a:t>层为特征提取层（卷积层）</a:t>
              </a:r>
              <a:endParaRPr lang="en-US" altLang="zh-CN" sz="2000" b="1"/>
            </a:p>
            <a:p>
              <a:pPr eaLnBrk="1" hangingPunct="1">
                <a:buFont typeface="Wingdings" pitchFamily="2" charset="2"/>
                <a:buChar char="Ø"/>
              </a:pPr>
              <a:r>
                <a:rPr lang="en-US" altLang="zh-CN" sz="2000" b="1"/>
                <a:t>S</a:t>
              </a:r>
              <a:r>
                <a:rPr lang="zh-CN" altLang="zh-CN" sz="2000" b="1"/>
                <a:t>层是特征映射层</a:t>
              </a:r>
              <a:r>
                <a:rPr lang="zh-CN" altLang="en-US" sz="2000" b="1"/>
                <a:t>（下采样层）</a:t>
              </a:r>
              <a:r>
                <a:rPr lang="zh-CN" altLang="zh-CN" sz="2000" b="1"/>
                <a:t>。</a:t>
              </a:r>
              <a:endParaRPr lang="en-US" altLang="zh-CN" sz="2000" b="1"/>
            </a:p>
            <a:p>
              <a:pPr eaLnBrk="1" hangingPunct="1">
                <a:buFont typeface="Wingdings" pitchFamily="2" charset="2"/>
                <a:buChar char="Ø"/>
              </a:pPr>
              <a:r>
                <a:rPr lang="en-US" altLang="zh-CN" sz="2000" b="1"/>
                <a:t>CNN</a:t>
              </a:r>
              <a:r>
                <a:rPr lang="zh-CN" altLang="en-US" sz="2000" b="1"/>
                <a:t>中</a:t>
              </a:r>
              <a:r>
                <a:rPr lang="zh-CN" altLang="zh-CN" sz="2000" b="1"/>
                <a:t>的</a:t>
              </a:r>
              <a:r>
                <a:rPr lang="zh-CN" altLang="zh-CN" sz="2000" b="1">
                  <a:solidFill>
                    <a:srgbClr val="0000CC"/>
                  </a:solidFill>
                </a:rPr>
                <a:t>每一个</a:t>
              </a:r>
              <a:r>
                <a:rPr lang="en-US" altLang="zh-CN" sz="2000" b="1">
                  <a:solidFill>
                    <a:srgbClr val="0000CC"/>
                  </a:solidFill>
                </a:rPr>
                <a:t>C</a:t>
              </a:r>
              <a:r>
                <a:rPr lang="zh-CN" altLang="zh-CN" sz="2000" b="1">
                  <a:solidFill>
                    <a:srgbClr val="0000CC"/>
                  </a:solidFill>
                </a:rPr>
                <a:t>层都紧跟着一个</a:t>
              </a:r>
              <a:r>
                <a:rPr lang="en-US" altLang="zh-CN" sz="2000" b="1">
                  <a:solidFill>
                    <a:srgbClr val="0000CC"/>
                  </a:solidFill>
                </a:rPr>
                <a:t>S</a:t>
              </a:r>
              <a:r>
                <a:rPr lang="zh-CN" altLang="en-US" sz="2000" b="1">
                  <a:solidFill>
                    <a:srgbClr val="0000CC"/>
                  </a:solidFill>
                </a:rPr>
                <a:t>层</a:t>
              </a:r>
              <a:r>
                <a:rPr lang="zh-CN" altLang="en-US" sz="2000" b="1"/>
                <a:t>。</a:t>
              </a:r>
            </a:p>
          </p:txBody>
        </p:sp>
      </p:grpSp>
      <p:sp>
        <p:nvSpPr>
          <p:cNvPr id="137222" name="灯片编号占位符 1"/>
          <p:cNvSpPr txBox="1">
            <a:spLocks/>
          </p:cNvSpPr>
          <p:nvPr/>
        </p:nvSpPr>
        <p:spPr bwMode="auto">
          <a:xfrm>
            <a:off x="9245600" y="6477001"/>
            <a:ext cx="26416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algn="r" eaLnBrk="1" hangingPunct="1"/>
            <a:fld id="{D52C7E69-C4CB-4B2A-BC21-096C3DAFA1EC}" type="slidenum">
              <a:rPr lang="ja-JP" altLang="en-US" sz="1800">
                <a:solidFill>
                  <a:srgbClr val="A50021"/>
                </a:solidFill>
                <a:ea typeface="ＭＳ Ｐゴシック" pitchFamily="34" charset="-128"/>
              </a:rPr>
              <a:pPr algn="r" eaLnBrk="1" hangingPunct="1"/>
              <a:t>181</a:t>
            </a:fld>
            <a:endParaRPr lang="en-US" altLang="ja-JP" sz="1800">
              <a:solidFill>
                <a:srgbClr val="A50021"/>
              </a:solidFill>
              <a:ea typeface="ＭＳ Ｐゴシック" pitchFamily="34" charset="-128"/>
            </a:endParaRPr>
          </a:p>
        </p:txBody>
      </p:sp>
      <p:pic>
        <p:nvPicPr>
          <p:cNvPr id="169986" name="Picture 2"/>
          <p:cNvPicPr>
            <a:picLocks noChangeAspect="1" noChangeArrowheads="1"/>
          </p:cNvPicPr>
          <p:nvPr/>
        </p:nvPicPr>
        <p:blipFill>
          <a:blip r:embed="rId3"/>
          <a:srcRect/>
          <a:stretch>
            <a:fillRect/>
          </a:stretch>
        </p:blipFill>
        <p:spPr bwMode="auto">
          <a:xfrm>
            <a:off x="203201" y="1828801"/>
            <a:ext cx="6324847" cy="2581275"/>
          </a:xfrm>
          <a:prstGeom prst="rect">
            <a:avLst/>
          </a:prstGeom>
          <a:noFill/>
          <a:ln>
            <a:noFill/>
          </a:ln>
          <a:effectLst>
            <a:prstShdw prst="shdw17" dist="17961" dir="2700000">
              <a:schemeClr val="accent1">
                <a:gamma/>
                <a:shade val="60000"/>
                <a:invGamma/>
              </a:schemeClr>
            </a:prstShdw>
          </a:effectLst>
          <a:extLst/>
        </p:spPr>
      </p:pic>
    </p:spTree>
    <p:extLst>
      <p:ext uri="{BB962C8B-B14F-4D97-AF65-F5344CB8AC3E}">
        <p14:creationId xmlns:p14="http://schemas.microsoft.com/office/powerpoint/2010/main" val="3140116646"/>
      </p:ext>
    </p:extLst>
  </p:cSld>
  <p:clrMapOvr>
    <a:masterClrMapping/>
  </p:clrMapOvr>
  <p:transition>
    <p:random/>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78367" y="2054225"/>
            <a:ext cx="5010151" cy="2743200"/>
          </a:xfrm>
        </p:spPr>
      </p:pic>
      <p:sp>
        <p:nvSpPr>
          <p:cNvPr id="138243" name="矩形 4"/>
          <p:cNvSpPr>
            <a:spLocks noChangeArrowheads="1"/>
          </p:cNvSpPr>
          <p:nvPr/>
        </p:nvSpPr>
        <p:spPr bwMode="auto">
          <a:xfrm>
            <a:off x="5689601" y="1292226"/>
            <a:ext cx="6303433"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rgbClr val="000000"/>
                </a:solidFill>
                <a:latin typeface="Helvetica" pitchFamily="34" charset="0"/>
              </a:rPr>
              <a:t>如图所示，我们有一个</a:t>
            </a:r>
            <a:r>
              <a:rPr lang="en-US" altLang="zh-CN" sz="2000">
                <a:solidFill>
                  <a:srgbClr val="000000"/>
                </a:solidFill>
                <a:latin typeface="Helvetica" pitchFamily="34" charset="0"/>
              </a:rPr>
              <a:t>5x5</a:t>
            </a:r>
            <a:r>
              <a:rPr lang="zh-CN" altLang="en-US" sz="2000">
                <a:solidFill>
                  <a:srgbClr val="000000"/>
                </a:solidFill>
                <a:latin typeface="Helvetica" pitchFamily="34" charset="0"/>
              </a:rPr>
              <a:t>的图像，我们用一个</a:t>
            </a:r>
            <a:r>
              <a:rPr lang="en-US" altLang="zh-CN" sz="2000">
                <a:solidFill>
                  <a:srgbClr val="000000"/>
                </a:solidFill>
                <a:latin typeface="Helvetica" pitchFamily="34" charset="0"/>
              </a:rPr>
              <a:t>3x3</a:t>
            </a:r>
            <a:r>
              <a:rPr lang="zh-CN" altLang="en-US" sz="2000">
                <a:solidFill>
                  <a:srgbClr val="000000"/>
                </a:solidFill>
                <a:latin typeface="Helvetica" pitchFamily="34" charset="0"/>
              </a:rPr>
              <a:t>的卷积核：</a:t>
            </a:r>
          </a:p>
          <a:p>
            <a:r>
              <a:rPr lang="en-US" altLang="zh-CN" sz="2400">
                <a:solidFill>
                  <a:srgbClr val="000000"/>
                </a:solidFill>
                <a:latin typeface="Helvetica" pitchFamily="34" charset="0"/>
              </a:rPr>
              <a:t>1</a:t>
            </a:r>
            <a:r>
              <a:rPr lang="zh-CN" altLang="en-US" sz="2400">
                <a:solidFill>
                  <a:srgbClr val="000000"/>
                </a:solidFill>
                <a:latin typeface="Helvetica" pitchFamily="34" charset="0"/>
              </a:rPr>
              <a:t>　　</a:t>
            </a:r>
            <a:r>
              <a:rPr lang="en-US" altLang="zh-CN" sz="2400">
                <a:solidFill>
                  <a:srgbClr val="000000"/>
                </a:solidFill>
                <a:latin typeface="Helvetica" pitchFamily="34" charset="0"/>
              </a:rPr>
              <a:t>0</a:t>
            </a:r>
            <a:r>
              <a:rPr lang="zh-CN" altLang="en-US" sz="2400">
                <a:solidFill>
                  <a:srgbClr val="000000"/>
                </a:solidFill>
                <a:latin typeface="Helvetica" pitchFamily="34" charset="0"/>
              </a:rPr>
              <a:t>　　</a:t>
            </a:r>
            <a:r>
              <a:rPr lang="en-US" altLang="zh-CN" sz="2400">
                <a:solidFill>
                  <a:srgbClr val="000000"/>
                </a:solidFill>
                <a:latin typeface="Helvetica" pitchFamily="34" charset="0"/>
              </a:rPr>
              <a:t>1</a:t>
            </a:r>
          </a:p>
          <a:p>
            <a:r>
              <a:rPr lang="en-US" altLang="zh-CN" sz="2400">
                <a:solidFill>
                  <a:srgbClr val="000000"/>
                </a:solidFill>
                <a:latin typeface="Helvetica" pitchFamily="34" charset="0"/>
              </a:rPr>
              <a:t>0</a:t>
            </a:r>
            <a:r>
              <a:rPr lang="zh-CN" altLang="en-US" sz="2400">
                <a:solidFill>
                  <a:srgbClr val="000000"/>
                </a:solidFill>
                <a:latin typeface="Helvetica" pitchFamily="34" charset="0"/>
              </a:rPr>
              <a:t>　　</a:t>
            </a:r>
            <a:r>
              <a:rPr lang="en-US" altLang="zh-CN" sz="2400">
                <a:solidFill>
                  <a:srgbClr val="000000"/>
                </a:solidFill>
                <a:latin typeface="Helvetica" pitchFamily="34" charset="0"/>
              </a:rPr>
              <a:t>1</a:t>
            </a:r>
            <a:r>
              <a:rPr lang="zh-CN" altLang="en-US" sz="2400">
                <a:solidFill>
                  <a:srgbClr val="000000"/>
                </a:solidFill>
                <a:latin typeface="Helvetica" pitchFamily="34" charset="0"/>
              </a:rPr>
              <a:t>　　</a:t>
            </a:r>
            <a:r>
              <a:rPr lang="en-US" altLang="zh-CN" sz="2400">
                <a:solidFill>
                  <a:srgbClr val="000000"/>
                </a:solidFill>
                <a:latin typeface="Helvetica" pitchFamily="34" charset="0"/>
              </a:rPr>
              <a:t>0</a:t>
            </a:r>
          </a:p>
          <a:p>
            <a:r>
              <a:rPr lang="en-US" altLang="zh-CN" sz="2400">
                <a:solidFill>
                  <a:srgbClr val="000000"/>
                </a:solidFill>
                <a:latin typeface="Helvetica" pitchFamily="34" charset="0"/>
              </a:rPr>
              <a:t>1</a:t>
            </a:r>
            <a:r>
              <a:rPr lang="zh-CN" altLang="en-US" sz="2400">
                <a:solidFill>
                  <a:srgbClr val="000000"/>
                </a:solidFill>
                <a:latin typeface="Helvetica" pitchFamily="34" charset="0"/>
              </a:rPr>
              <a:t>　　</a:t>
            </a:r>
            <a:r>
              <a:rPr lang="en-US" altLang="zh-CN" sz="2400">
                <a:solidFill>
                  <a:srgbClr val="000000"/>
                </a:solidFill>
                <a:latin typeface="Helvetica" pitchFamily="34" charset="0"/>
              </a:rPr>
              <a:t>0</a:t>
            </a:r>
            <a:r>
              <a:rPr lang="zh-CN" altLang="en-US" sz="2400">
                <a:solidFill>
                  <a:srgbClr val="000000"/>
                </a:solidFill>
                <a:latin typeface="Helvetica" pitchFamily="34" charset="0"/>
              </a:rPr>
              <a:t>　　</a:t>
            </a:r>
            <a:r>
              <a:rPr lang="en-US" altLang="zh-CN" sz="2400">
                <a:solidFill>
                  <a:srgbClr val="000000"/>
                </a:solidFill>
                <a:latin typeface="Helvetica" pitchFamily="34" charset="0"/>
              </a:rPr>
              <a:t>1</a:t>
            </a:r>
          </a:p>
          <a:p>
            <a:r>
              <a:rPr lang="zh-CN" altLang="en-US" sz="2400">
                <a:solidFill>
                  <a:srgbClr val="000000"/>
                </a:solidFill>
                <a:latin typeface="Helvetica" pitchFamily="34" charset="0"/>
              </a:rPr>
              <a:t>来对图像进行卷积操作（可以理解为有一个滑动窗口，把卷积核与对应的图像像素做乘积然后求和），得到了</a:t>
            </a:r>
            <a:r>
              <a:rPr lang="en-US" altLang="zh-CN" sz="2400">
                <a:solidFill>
                  <a:srgbClr val="000000"/>
                </a:solidFill>
                <a:latin typeface="Helvetica" pitchFamily="34" charset="0"/>
              </a:rPr>
              <a:t>3x3</a:t>
            </a:r>
            <a:r>
              <a:rPr lang="zh-CN" altLang="en-US" sz="2400">
                <a:solidFill>
                  <a:srgbClr val="000000"/>
                </a:solidFill>
                <a:latin typeface="Helvetica" pitchFamily="34" charset="0"/>
              </a:rPr>
              <a:t>的卷积结果。</a:t>
            </a:r>
          </a:p>
          <a:p>
            <a:r>
              <a:rPr lang="zh-CN" altLang="en-US" sz="2400">
                <a:solidFill>
                  <a:srgbClr val="000000"/>
                </a:solidFill>
                <a:latin typeface="Helvetica" pitchFamily="34" charset="0"/>
              </a:rPr>
              <a:t>这个过程我们可以理解为我们使用一个过滤器（卷积核）来过滤图像的各个小区域，从而得到这些小区域的特征值。</a:t>
            </a:r>
          </a:p>
        </p:txBody>
      </p:sp>
      <p:sp>
        <p:nvSpPr>
          <p:cNvPr id="138244" name="标题 2"/>
          <p:cNvSpPr>
            <a:spLocks noGrp="1"/>
          </p:cNvSpPr>
          <p:nvPr>
            <p:ph type="title"/>
          </p:nvPr>
        </p:nvSpPr>
        <p:spPr/>
        <p:txBody>
          <a:bodyPr/>
          <a:lstStyle/>
          <a:p>
            <a:r>
              <a:rPr lang="zh-CN" altLang="en-US" dirty="0" smtClean="0"/>
              <a:t>卷积神经网络的结构</a:t>
            </a:r>
          </a:p>
        </p:txBody>
      </p:sp>
      <p:sp>
        <p:nvSpPr>
          <p:cNvPr id="138245" name="TextBox 1"/>
          <p:cNvSpPr txBox="1">
            <a:spLocks noChangeArrowheads="1"/>
          </p:cNvSpPr>
          <p:nvPr/>
        </p:nvSpPr>
        <p:spPr bwMode="auto">
          <a:xfrm>
            <a:off x="0" y="798513"/>
            <a:ext cx="12208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buClr>
                <a:srgbClr val="C00000"/>
              </a:buClr>
              <a:buFont typeface="Wingdings" pitchFamily="2" charset="2"/>
              <a:buChar char="p"/>
            </a:pPr>
            <a:r>
              <a:rPr lang="zh-CN" altLang="en-US" sz="2400" b="1"/>
              <a:t>特征提取层（卷积层）</a:t>
            </a:r>
            <a:r>
              <a:rPr lang="en-US" altLang="zh-CN" sz="2400" b="1"/>
              <a:t>——</a:t>
            </a:r>
            <a:r>
              <a:rPr lang="en-US" altLang="zh-CN" sz="2400" b="1">
                <a:solidFill>
                  <a:srgbClr val="0000CC"/>
                </a:solidFill>
              </a:rPr>
              <a:t>C</a:t>
            </a:r>
            <a:r>
              <a:rPr lang="zh-CN" altLang="en-US" sz="2400" b="1"/>
              <a:t>层（</a:t>
            </a:r>
            <a:r>
              <a:rPr lang="en-US" altLang="zh-CN" sz="2400" b="1">
                <a:solidFill>
                  <a:srgbClr val="0000CC"/>
                </a:solidFill>
              </a:rPr>
              <a:t>C</a:t>
            </a:r>
            <a:r>
              <a:rPr lang="en-US" altLang="zh-CN" sz="2400" b="1"/>
              <a:t>onvolution layer</a:t>
            </a:r>
            <a:r>
              <a:rPr lang="zh-CN" altLang="en-US" sz="2400" b="1"/>
              <a:t>）</a:t>
            </a:r>
          </a:p>
        </p:txBody>
      </p:sp>
    </p:spTree>
    <p:extLst>
      <p:ext uri="{BB962C8B-B14F-4D97-AF65-F5344CB8AC3E}">
        <p14:creationId xmlns:p14="http://schemas.microsoft.com/office/powerpoint/2010/main" val="1211426030"/>
      </p:ext>
    </p:extLst>
  </p:cSld>
  <p:clrMapOvr>
    <a:masterClrMapping/>
  </p:clrMapOvr>
  <p:transition>
    <p:random/>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B9037B78-9FB0-452C-97A3-6EB1BAE15CD1}" type="slidenum">
              <a:rPr lang="ja-JP" altLang="en-US" sz="1800">
                <a:solidFill>
                  <a:srgbClr val="A50021"/>
                </a:solidFill>
                <a:ea typeface="ＭＳ Ｐゴシック" pitchFamily="34" charset="-128"/>
              </a:rPr>
              <a:pPr/>
              <a:t>183</a:t>
            </a:fld>
            <a:endParaRPr lang="en-US" altLang="ja-JP" sz="1800">
              <a:solidFill>
                <a:srgbClr val="A50021"/>
              </a:solidFill>
              <a:ea typeface="ＭＳ Ｐゴシック" pitchFamily="34" charset="-128"/>
            </a:endParaRPr>
          </a:p>
        </p:txBody>
      </p:sp>
      <p:sp>
        <p:nvSpPr>
          <p:cNvPr id="139267" name="灯片编号占位符 1"/>
          <p:cNvSpPr txBox="1">
            <a:spLocks/>
          </p:cNvSpPr>
          <p:nvPr/>
        </p:nvSpPr>
        <p:spPr bwMode="auto">
          <a:xfrm>
            <a:off x="9245600" y="6477001"/>
            <a:ext cx="26416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algn="r" eaLnBrk="1" hangingPunct="1"/>
            <a:fld id="{0523400B-297B-43DA-9472-5CAB3E0F392A}" type="slidenum">
              <a:rPr lang="ja-JP" altLang="en-US" sz="1800">
                <a:solidFill>
                  <a:srgbClr val="A50021"/>
                </a:solidFill>
                <a:ea typeface="ＭＳ Ｐゴシック" pitchFamily="34" charset="-128"/>
              </a:rPr>
              <a:pPr algn="r" eaLnBrk="1" hangingPunct="1"/>
              <a:t>183</a:t>
            </a:fld>
            <a:endParaRPr lang="en-US" altLang="ja-JP" sz="1800">
              <a:solidFill>
                <a:srgbClr val="A50021"/>
              </a:solidFill>
              <a:ea typeface="ＭＳ Ｐゴシック" pitchFamily="34" charset="-128"/>
            </a:endParaRPr>
          </a:p>
        </p:txBody>
      </p:sp>
      <p:sp>
        <p:nvSpPr>
          <p:cNvPr id="139268" name="Rectangle 6"/>
          <p:cNvSpPr>
            <a:spLocks noChangeArrowheads="1"/>
          </p:cNvSpPr>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p>
            <a:pPr indent="176213" eaLnBrk="1" hangingPunct="1"/>
            <a:r>
              <a:rPr lang="zh-CN" altLang="zh-CN" sz="3600" b="1" dirty="0" smtClean="0">
                <a:solidFill>
                  <a:schemeClr val="bg1"/>
                </a:solidFill>
              </a:rPr>
              <a:t>卷积</a:t>
            </a:r>
            <a:r>
              <a:rPr lang="zh-CN" altLang="zh-CN" sz="3600" b="1" dirty="0">
                <a:solidFill>
                  <a:schemeClr val="bg1"/>
                </a:solidFill>
              </a:rPr>
              <a:t>神经网络的结构</a:t>
            </a:r>
            <a:endParaRPr lang="zh-CN" altLang="en-US" sz="3600" dirty="0">
              <a:solidFill>
                <a:schemeClr val="bg1"/>
              </a:solidFill>
              <a:latin typeface="Times New Roman" pitchFamily="18" charset="0"/>
              <a:ea typeface="黑体" pitchFamily="49" charset="-122"/>
            </a:endParaRPr>
          </a:p>
        </p:txBody>
      </p:sp>
      <p:sp>
        <p:nvSpPr>
          <p:cNvPr id="139269" name="TextBox 1"/>
          <p:cNvSpPr txBox="1">
            <a:spLocks noChangeArrowheads="1"/>
          </p:cNvSpPr>
          <p:nvPr/>
        </p:nvSpPr>
        <p:spPr bwMode="auto">
          <a:xfrm>
            <a:off x="0" y="1219201"/>
            <a:ext cx="1220893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buClr>
                <a:srgbClr val="C00000"/>
              </a:buClr>
              <a:buFont typeface="Wingdings" pitchFamily="2" charset="2"/>
              <a:buChar char="p"/>
            </a:pPr>
            <a:r>
              <a:rPr lang="zh-CN" altLang="en-US" sz="2400" b="1"/>
              <a:t>特征提取层（卷积层）</a:t>
            </a:r>
            <a:r>
              <a:rPr lang="en-US" altLang="zh-CN" sz="2400" b="1"/>
              <a:t>——</a:t>
            </a:r>
            <a:r>
              <a:rPr lang="en-US" altLang="zh-CN" sz="2400" b="1">
                <a:solidFill>
                  <a:srgbClr val="0000CC"/>
                </a:solidFill>
              </a:rPr>
              <a:t>C</a:t>
            </a:r>
            <a:r>
              <a:rPr lang="zh-CN" altLang="en-US" sz="2400" b="1"/>
              <a:t>层（</a:t>
            </a:r>
            <a:r>
              <a:rPr lang="en-US" altLang="zh-CN" sz="2400" b="1">
                <a:solidFill>
                  <a:srgbClr val="0000CC"/>
                </a:solidFill>
              </a:rPr>
              <a:t>C</a:t>
            </a:r>
            <a:r>
              <a:rPr lang="en-US" altLang="zh-CN" sz="2400" b="1"/>
              <a:t>onvolution layer</a:t>
            </a:r>
            <a:r>
              <a:rPr lang="zh-CN" altLang="en-US" sz="2400" b="1"/>
              <a:t>）</a:t>
            </a:r>
          </a:p>
        </p:txBody>
      </p:sp>
      <p:sp>
        <p:nvSpPr>
          <p:cNvPr id="3" name="矩形 2"/>
          <p:cNvSpPr/>
          <p:nvPr/>
        </p:nvSpPr>
        <p:spPr>
          <a:xfrm>
            <a:off x="304800" y="1862138"/>
            <a:ext cx="11667067" cy="441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dirty="0"/>
          </a:p>
        </p:txBody>
      </p:sp>
      <p:grpSp>
        <p:nvGrpSpPr>
          <p:cNvPr id="139271" name="组合 5"/>
          <p:cNvGrpSpPr>
            <a:grpSpLocks/>
          </p:cNvGrpSpPr>
          <p:nvPr/>
        </p:nvGrpSpPr>
        <p:grpSpPr bwMode="auto">
          <a:xfrm>
            <a:off x="1117600" y="3505200"/>
            <a:ext cx="3217333" cy="2649538"/>
            <a:chOff x="254000" y="1862792"/>
            <a:chExt cx="2260600" cy="2861608"/>
          </a:xfrm>
        </p:grpSpPr>
        <p:pic>
          <p:nvPicPr>
            <p:cNvPr id="172035" name="Picture 3"/>
            <p:cNvPicPr>
              <a:picLocks noChangeAspect="1" noChangeArrowheads="1"/>
            </p:cNvPicPr>
            <p:nvPr/>
          </p:nvPicPr>
          <p:blipFill>
            <a:blip r:embed="rId3"/>
            <a:srcRect/>
            <a:stretch>
              <a:fillRect/>
            </a:stretch>
          </p:blipFill>
          <p:spPr bwMode="auto">
            <a:xfrm>
              <a:off x="254000" y="1898798"/>
              <a:ext cx="2260600" cy="2825602"/>
            </a:xfrm>
            <a:prstGeom prst="rect">
              <a:avLst/>
            </a:prstGeom>
            <a:noFill/>
            <a:ln>
              <a:noFill/>
            </a:ln>
            <a:effectLst>
              <a:prstShdw prst="shdw17" dist="17961" dir="2700000">
                <a:schemeClr val="accent1">
                  <a:gamma/>
                  <a:shade val="60000"/>
                  <a:invGamma/>
                </a:schemeClr>
              </a:prstShdw>
            </a:effectLst>
            <a:extLst/>
          </p:spPr>
        </p:pic>
        <p:sp>
          <p:nvSpPr>
            <p:cNvPr id="5" name="矩形 4"/>
            <p:cNvSpPr/>
            <p:nvPr/>
          </p:nvSpPr>
          <p:spPr>
            <a:xfrm>
              <a:off x="254000" y="1862792"/>
              <a:ext cx="304884" cy="10321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pic>
        <p:nvPicPr>
          <p:cNvPr id="139272"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685" y="2133601"/>
            <a:ext cx="10062633"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3" name="TextBox 1"/>
          <p:cNvSpPr txBox="1">
            <a:spLocks noChangeArrowheads="1"/>
          </p:cNvSpPr>
          <p:nvPr/>
        </p:nvSpPr>
        <p:spPr bwMode="auto">
          <a:xfrm>
            <a:off x="4572000" y="3581400"/>
            <a:ext cx="7068616"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buClr>
                <a:srgbClr val="0000FF"/>
              </a:buClr>
              <a:buFont typeface="Wingdings" pitchFamily="2" charset="2"/>
              <a:buChar char="Ø"/>
            </a:pPr>
            <a:r>
              <a:rPr lang="zh-CN" altLang="en-US" sz="2400" b="1" dirty="0"/>
              <a:t>大部分的特征提取都依赖于卷积运算</a:t>
            </a:r>
            <a:endParaRPr lang="en-US" altLang="zh-CN" sz="2400" b="1" dirty="0"/>
          </a:p>
          <a:p>
            <a:pPr eaLnBrk="1" hangingPunct="1">
              <a:buClr>
                <a:srgbClr val="0000FF"/>
              </a:buClr>
              <a:buFont typeface="Wingdings" pitchFamily="2" charset="2"/>
              <a:buChar char="Ø"/>
            </a:pPr>
            <a:endParaRPr lang="en-US" altLang="zh-CN" sz="2400" b="1" dirty="0"/>
          </a:p>
          <a:p>
            <a:pPr eaLnBrk="1" hangingPunct="1">
              <a:buClr>
                <a:srgbClr val="0000FF"/>
              </a:buClr>
              <a:buFont typeface="Wingdings" pitchFamily="2" charset="2"/>
              <a:buChar char="Ø"/>
            </a:pPr>
            <a:r>
              <a:rPr lang="zh-CN" altLang="en-US" sz="2400" b="1" dirty="0"/>
              <a:t>利用卷积算子对图像进行滤波，可以得到显著的边缘特征。</a:t>
            </a:r>
          </a:p>
        </p:txBody>
      </p:sp>
    </p:spTree>
    <p:extLst>
      <p:ext uri="{BB962C8B-B14F-4D97-AF65-F5344CB8AC3E}">
        <p14:creationId xmlns:p14="http://schemas.microsoft.com/office/powerpoint/2010/main" val="3261975160"/>
      </p:ext>
    </p:extLst>
  </p:cSld>
  <p:clrMapOvr>
    <a:masterClrMapping/>
  </p:clrMapOvr>
  <p:transition>
    <p:random/>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958CF302-3FF5-4DE6-987D-1EBB1D054604}" type="slidenum">
              <a:rPr lang="ja-JP" altLang="en-US" sz="1800">
                <a:solidFill>
                  <a:srgbClr val="A50021"/>
                </a:solidFill>
                <a:ea typeface="ＭＳ Ｐゴシック" pitchFamily="34" charset="-128"/>
              </a:rPr>
              <a:pPr/>
              <a:t>184</a:t>
            </a:fld>
            <a:endParaRPr lang="en-US" altLang="ja-JP" sz="1800">
              <a:solidFill>
                <a:srgbClr val="A50021"/>
              </a:solidFill>
              <a:ea typeface="ＭＳ Ｐゴシック" pitchFamily="34" charset="-128"/>
            </a:endParaRPr>
          </a:p>
        </p:txBody>
      </p:sp>
      <p:sp>
        <p:nvSpPr>
          <p:cNvPr id="140291" name="灯片编号占位符 1"/>
          <p:cNvSpPr txBox="1">
            <a:spLocks/>
          </p:cNvSpPr>
          <p:nvPr/>
        </p:nvSpPr>
        <p:spPr bwMode="auto">
          <a:xfrm>
            <a:off x="9245600" y="6477001"/>
            <a:ext cx="26416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algn="r" eaLnBrk="1" hangingPunct="1"/>
            <a:fld id="{42F48475-8FEB-4ED9-B24E-A9151379485C}" type="slidenum">
              <a:rPr lang="ja-JP" altLang="en-US" sz="1800">
                <a:solidFill>
                  <a:srgbClr val="A50021"/>
                </a:solidFill>
                <a:ea typeface="ＭＳ Ｐゴシック" pitchFamily="34" charset="-128"/>
              </a:rPr>
              <a:pPr algn="r" eaLnBrk="1" hangingPunct="1"/>
              <a:t>184</a:t>
            </a:fld>
            <a:endParaRPr lang="en-US" altLang="ja-JP" sz="1800">
              <a:solidFill>
                <a:srgbClr val="A50021"/>
              </a:solidFill>
              <a:ea typeface="ＭＳ Ｐゴシック" pitchFamily="34" charset="-128"/>
            </a:endParaRPr>
          </a:p>
        </p:txBody>
      </p:sp>
      <p:sp>
        <p:nvSpPr>
          <p:cNvPr id="140292" name="Rectangle 6"/>
          <p:cNvSpPr>
            <a:spLocks noChangeArrowheads="1"/>
          </p:cNvSpPr>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p>
            <a:pPr indent="176213" eaLnBrk="1" hangingPunct="1"/>
            <a:r>
              <a:rPr lang="zh-CN" altLang="zh-CN" sz="3600" b="1" dirty="0" smtClean="0">
                <a:solidFill>
                  <a:schemeClr val="bg1"/>
                </a:solidFill>
              </a:rPr>
              <a:t>卷积</a:t>
            </a:r>
            <a:r>
              <a:rPr lang="zh-CN" altLang="zh-CN" sz="3600" b="1" dirty="0">
                <a:solidFill>
                  <a:schemeClr val="bg1"/>
                </a:solidFill>
              </a:rPr>
              <a:t>神经网络的结构</a:t>
            </a:r>
            <a:endParaRPr lang="zh-CN" altLang="en-US" sz="3600" dirty="0">
              <a:solidFill>
                <a:schemeClr val="bg1"/>
              </a:solidFill>
              <a:latin typeface="Times New Roman" pitchFamily="18" charset="0"/>
              <a:ea typeface="黑体" pitchFamily="49" charset="-122"/>
            </a:endParaRPr>
          </a:p>
        </p:txBody>
      </p:sp>
      <p:sp>
        <p:nvSpPr>
          <p:cNvPr id="140293" name="TextBox 1"/>
          <p:cNvSpPr txBox="1">
            <a:spLocks noChangeArrowheads="1"/>
          </p:cNvSpPr>
          <p:nvPr/>
        </p:nvSpPr>
        <p:spPr bwMode="auto">
          <a:xfrm>
            <a:off x="0" y="1219201"/>
            <a:ext cx="1220893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buClr>
                <a:srgbClr val="C00000"/>
              </a:buClr>
              <a:buFont typeface="Wingdings" pitchFamily="2" charset="2"/>
              <a:buChar char="p"/>
            </a:pPr>
            <a:r>
              <a:rPr lang="zh-CN" altLang="en-US" sz="2400" b="1"/>
              <a:t>特征映射层（下采样层）</a:t>
            </a:r>
            <a:r>
              <a:rPr lang="en-US" altLang="zh-CN" sz="2400" b="1"/>
              <a:t>——</a:t>
            </a:r>
            <a:r>
              <a:rPr lang="en-US" altLang="zh-CN" sz="2400" b="1">
                <a:solidFill>
                  <a:srgbClr val="0000CC"/>
                </a:solidFill>
              </a:rPr>
              <a:t>S</a:t>
            </a:r>
            <a:r>
              <a:rPr lang="zh-CN" altLang="en-US" sz="2400" b="1"/>
              <a:t>层（</a:t>
            </a:r>
            <a:r>
              <a:rPr lang="en-US" altLang="zh-CN" sz="2400" b="1">
                <a:solidFill>
                  <a:srgbClr val="0000CC"/>
                </a:solidFill>
              </a:rPr>
              <a:t> S</a:t>
            </a:r>
            <a:r>
              <a:rPr lang="en-US" altLang="zh-CN" sz="2400" b="1"/>
              <a:t>ubsampling layer</a:t>
            </a:r>
            <a:r>
              <a:rPr lang="zh-CN" altLang="en-US" sz="2400" b="1"/>
              <a:t>）</a:t>
            </a:r>
          </a:p>
        </p:txBody>
      </p:sp>
      <p:sp>
        <p:nvSpPr>
          <p:cNvPr id="3" name="矩形 2"/>
          <p:cNvSpPr/>
          <p:nvPr/>
        </p:nvSpPr>
        <p:spPr>
          <a:xfrm>
            <a:off x="304800" y="1862138"/>
            <a:ext cx="11667067" cy="441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dirty="0"/>
          </a:p>
        </p:txBody>
      </p:sp>
      <p:sp>
        <p:nvSpPr>
          <p:cNvPr id="140295" name="TextBox 6"/>
          <p:cNvSpPr txBox="1">
            <a:spLocks noChangeArrowheads="1"/>
          </p:cNvSpPr>
          <p:nvPr/>
        </p:nvSpPr>
        <p:spPr bwMode="auto">
          <a:xfrm>
            <a:off x="406400" y="2133600"/>
            <a:ext cx="10871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lnSpc>
                <a:spcPct val="150000"/>
              </a:lnSpc>
            </a:pPr>
            <a:r>
              <a:rPr lang="zh-CN" altLang="en-US" sz="2400" b="1"/>
              <a:t>        卷积层的作用是探测上一层特征的局部连接，然而</a:t>
            </a:r>
            <a:r>
              <a:rPr lang="zh-CN" altLang="en-US" sz="2400" b="1">
                <a:solidFill>
                  <a:srgbClr val="0000CC"/>
                </a:solidFill>
              </a:rPr>
              <a:t>下采样层的作用是在语义上把相似的特征合并起来</a:t>
            </a:r>
            <a:r>
              <a:rPr lang="zh-CN" altLang="en-US" sz="2400" b="1"/>
              <a:t>。</a:t>
            </a:r>
          </a:p>
        </p:txBody>
      </p:sp>
      <p:pic>
        <p:nvPicPr>
          <p:cNvPr id="173058" name="Picture 2"/>
          <p:cNvPicPr>
            <a:picLocks noChangeAspect="1" noChangeArrowheads="1"/>
          </p:cNvPicPr>
          <p:nvPr/>
        </p:nvPicPr>
        <p:blipFill>
          <a:blip r:embed="rId3"/>
          <a:srcRect/>
          <a:stretch>
            <a:fillRect/>
          </a:stretch>
        </p:blipFill>
        <p:spPr bwMode="auto">
          <a:xfrm>
            <a:off x="1422401" y="3746500"/>
            <a:ext cx="3213100" cy="2114550"/>
          </a:xfrm>
          <a:prstGeom prst="rect">
            <a:avLst/>
          </a:prstGeom>
          <a:noFill/>
          <a:ln>
            <a:noFill/>
          </a:ln>
          <a:effectLst>
            <a:prstShdw prst="shdw17" dist="17961" dir="2700000">
              <a:schemeClr val="accent1">
                <a:gamma/>
                <a:shade val="60000"/>
                <a:invGamma/>
              </a:schemeClr>
            </a:prstShdw>
          </a:effectLst>
          <a:extLst/>
        </p:spPr>
      </p:pic>
      <p:pic>
        <p:nvPicPr>
          <p:cNvPr id="173059" name="Picture 3"/>
          <p:cNvPicPr>
            <a:picLocks noChangeAspect="1" noChangeArrowheads="1"/>
          </p:cNvPicPr>
          <p:nvPr/>
        </p:nvPicPr>
        <p:blipFill>
          <a:blip r:embed="rId4"/>
          <a:srcRect/>
          <a:stretch>
            <a:fillRect/>
          </a:stretch>
        </p:blipFill>
        <p:spPr bwMode="auto">
          <a:xfrm>
            <a:off x="6239933" y="3733801"/>
            <a:ext cx="3556000" cy="2124075"/>
          </a:xfrm>
          <a:prstGeom prst="rect">
            <a:avLst/>
          </a:prstGeom>
          <a:noFill/>
          <a:ln>
            <a:noFill/>
          </a:ln>
          <a:effectLst>
            <a:prstShdw prst="shdw17" dist="17961" dir="2700000">
              <a:schemeClr val="accent1">
                <a:gamma/>
                <a:shade val="60000"/>
                <a:invGamma/>
              </a:schemeClr>
            </a:prstShdw>
          </a:effectLst>
          <a:extLst/>
        </p:spPr>
      </p:pic>
    </p:spTree>
    <p:extLst>
      <p:ext uri="{BB962C8B-B14F-4D97-AF65-F5344CB8AC3E}">
        <p14:creationId xmlns:p14="http://schemas.microsoft.com/office/powerpoint/2010/main" val="2775463129"/>
      </p:ext>
    </p:extLst>
  </p:cSld>
  <p:clrMapOvr>
    <a:masterClrMapping/>
  </p:clrMapOvr>
  <p:transition>
    <p:random/>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C29849DE-EF92-4780-A0E0-072F9C8B5DD3}" type="slidenum">
              <a:rPr lang="ja-JP" altLang="en-US" sz="1800">
                <a:solidFill>
                  <a:srgbClr val="A50021"/>
                </a:solidFill>
                <a:ea typeface="ＭＳ Ｐゴシック" pitchFamily="34" charset="-128"/>
              </a:rPr>
              <a:pPr/>
              <a:t>185</a:t>
            </a:fld>
            <a:endParaRPr lang="en-US" altLang="ja-JP" sz="1800">
              <a:solidFill>
                <a:srgbClr val="A50021"/>
              </a:solidFill>
              <a:ea typeface="ＭＳ Ｐゴシック" pitchFamily="34" charset="-128"/>
            </a:endParaRPr>
          </a:p>
        </p:txBody>
      </p:sp>
      <p:sp>
        <p:nvSpPr>
          <p:cNvPr id="141315" name="灯片编号占位符 1"/>
          <p:cNvSpPr txBox="1">
            <a:spLocks/>
          </p:cNvSpPr>
          <p:nvPr/>
        </p:nvSpPr>
        <p:spPr bwMode="auto">
          <a:xfrm>
            <a:off x="9245600" y="6477001"/>
            <a:ext cx="26416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algn="r" eaLnBrk="1" hangingPunct="1"/>
            <a:fld id="{80A79B4A-01A8-4C85-83BE-DB1D92D2D8CB}" type="slidenum">
              <a:rPr lang="ja-JP" altLang="en-US" sz="1800">
                <a:solidFill>
                  <a:srgbClr val="A50021"/>
                </a:solidFill>
                <a:ea typeface="ＭＳ Ｐゴシック" pitchFamily="34" charset="-128"/>
              </a:rPr>
              <a:pPr algn="r" eaLnBrk="1" hangingPunct="1"/>
              <a:t>185</a:t>
            </a:fld>
            <a:endParaRPr lang="en-US" altLang="ja-JP" sz="1800">
              <a:solidFill>
                <a:srgbClr val="A50021"/>
              </a:solidFill>
              <a:ea typeface="ＭＳ Ｐゴシック" pitchFamily="34" charset="-128"/>
            </a:endParaRPr>
          </a:p>
        </p:txBody>
      </p:sp>
      <p:sp>
        <p:nvSpPr>
          <p:cNvPr id="141316" name="Rectangle 6"/>
          <p:cNvSpPr>
            <a:spLocks noChangeArrowheads="1"/>
          </p:cNvSpPr>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p>
            <a:pPr indent="176213" eaLnBrk="1" hangingPunct="1"/>
            <a:r>
              <a:rPr lang="zh-CN" altLang="zh-CN" sz="3600" b="1" dirty="0" smtClean="0">
                <a:solidFill>
                  <a:schemeClr val="bg1"/>
                </a:solidFill>
              </a:rPr>
              <a:t>卷积</a:t>
            </a:r>
            <a:r>
              <a:rPr lang="zh-CN" altLang="zh-CN" sz="3600" b="1" dirty="0">
                <a:solidFill>
                  <a:schemeClr val="bg1"/>
                </a:solidFill>
              </a:rPr>
              <a:t>神经网络的结构</a:t>
            </a:r>
            <a:endParaRPr lang="zh-CN" altLang="en-US" sz="3600" dirty="0">
              <a:solidFill>
                <a:schemeClr val="bg1"/>
              </a:solidFill>
              <a:latin typeface="Times New Roman" pitchFamily="18" charset="0"/>
              <a:ea typeface="黑体" pitchFamily="49" charset="-122"/>
            </a:endParaRPr>
          </a:p>
        </p:txBody>
      </p:sp>
      <p:sp>
        <p:nvSpPr>
          <p:cNvPr id="141317" name="TextBox 1"/>
          <p:cNvSpPr txBox="1">
            <a:spLocks noChangeArrowheads="1"/>
          </p:cNvSpPr>
          <p:nvPr/>
        </p:nvSpPr>
        <p:spPr bwMode="auto">
          <a:xfrm>
            <a:off x="0" y="1219201"/>
            <a:ext cx="1220893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buClr>
                <a:srgbClr val="C00000"/>
              </a:buClr>
              <a:buFont typeface="Wingdings" pitchFamily="2" charset="2"/>
              <a:buChar char="p"/>
            </a:pPr>
            <a:r>
              <a:rPr lang="zh-CN" altLang="en-US" sz="2400" b="1"/>
              <a:t>特征映射层（下采样层）</a:t>
            </a:r>
            <a:r>
              <a:rPr lang="en-US" altLang="zh-CN" sz="2400" b="1"/>
              <a:t>——</a:t>
            </a:r>
            <a:r>
              <a:rPr lang="en-US" altLang="zh-CN" sz="2400" b="1">
                <a:solidFill>
                  <a:srgbClr val="0000CC"/>
                </a:solidFill>
              </a:rPr>
              <a:t>S</a:t>
            </a:r>
            <a:r>
              <a:rPr lang="zh-CN" altLang="en-US" sz="2400" b="1"/>
              <a:t>层（</a:t>
            </a:r>
            <a:r>
              <a:rPr lang="en-US" altLang="zh-CN" sz="2400" b="1">
                <a:solidFill>
                  <a:srgbClr val="0000CC"/>
                </a:solidFill>
              </a:rPr>
              <a:t> S</a:t>
            </a:r>
            <a:r>
              <a:rPr lang="en-US" altLang="zh-CN" sz="2400" b="1"/>
              <a:t>ubsampling layer</a:t>
            </a:r>
            <a:r>
              <a:rPr lang="zh-CN" altLang="en-US" sz="2400" b="1"/>
              <a:t>）</a:t>
            </a:r>
          </a:p>
        </p:txBody>
      </p:sp>
      <p:sp>
        <p:nvSpPr>
          <p:cNvPr id="3" name="矩形 2"/>
          <p:cNvSpPr/>
          <p:nvPr/>
        </p:nvSpPr>
        <p:spPr>
          <a:xfrm>
            <a:off x="304800" y="1862138"/>
            <a:ext cx="11667067" cy="441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dirty="0"/>
          </a:p>
        </p:txBody>
      </p:sp>
      <p:sp>
        <p:nvSpPr>
          <p:cNvPr id="141319" name="TextBox 6"/>
          <p:cNvSpPr txBox="1">
            <a:spLocks noChangeArrowheads="1"/>
          </p:cNvSpPr>
          <p:nvPr/>
        </p:nvSpPr>
        <p:spPr bwMode="auto">
          <a:xfrm>
            <a:off x="304800" y="2370139"/>
            <a:ext cx="10871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buClr>
                <a:srgbClr val="0000FF"/>
              </a:buClr>
              <a:buFont typeface="Wingdings" pitchFamily="2" charset="2"/>
              <a:buChar char="Ø"/>
            </a:pPr>
            <a:r>
              <a:rPr lang="zh-CN" altLang="en-US" sz="2400" b="1"/>
              <a:t>下采样层降低了每个特征图的空间分辨率。</a:t>
            </a:r>
          </a:p>
        </p:txBody>
      </p:sp>
      <p:pic>
        <p:nvPicPr>
          <p:cNvPr id="174082" name="Picture 2"/>
          <p:cNvPicPr>
            <a:picLocks noChangeAspect="1" noChangeArrowheads="1"/>
          </p:cNvPicPr>
          <p:nvPr/>
        </p:nvPicPr>
        <p:blipFill>
          <a:blip r:embed="rId3"/>
          <a:srcRect/>
          <a:stretch>
            <a:fillRect/>
          </a:stretch>
        </p:blipFill>
        <p:spPr bwMode="auto">
          <a:xfrm>
            <a:off x="1422400" y="3886200"/>
            <a:ext cx="9313333" cy="1905000"/>
          </a:xfrm>
          <a:prstGeom prst="rect">
            <a:avLst/>
          </a:prstGeom>
          <a:noFill/>
          <a:ln>
            <a:noFill/>
          </a:ln>
          <a:effectLst>
            <a:prstShdw prst="shdw17" dist="17961" dir="2700000">
              <a:schemeClr val="accent1">
                <a:gamma/>
                <a:shade val="60000"/>
                <a:invGamma/>
              </a:schemeClr>
            </a:prstShdw>
          </a:effectLst>
          <a:extLst/>
        </p:spPr>
      </p:pic>
    </p:spTree>
    <p:extLst>
      <p:ext uri="{BB962C8B-B14F-4D97-AF65-F5344CB8AC3E}">
        <p14:creationId xmlns:p14="http://schemas.microsoft.com/office/powerpoint/2010/main" val="2301282258"/>
      </p:ext>
    </p:extLst>
  </p:cSld>
  <p:clrMapOvr>
    <a:masterClrMapping/>
  </p:clrMapOvr>
  <p:transition>
    <p:random/>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517D9483-CAB7-4D48-8E1D-98D060CA96E7}" type="slidenum">
              <a:rPr lang="ja-JP" altLang="en-US" sz="1800">
                <a:solidFill>
                  <a:srgbClr val="A50021"/>
                </a:solidFill>
                <a:ea typeface="ＭＳ Ｐゴシック" pitchFamily="34" charset="-128"/>
              </a:rPr>
              <a:pPr/>
              <a:t>186</a:t>
            </a:fld>
            <a:endParaRPr lang="en-US" altLang="ja-JP" sz="1800">
              <a:solidFill>
                <a:srgbClr val="A50021"/>
              </a:solidFill>
              <a:ea typeface="ＭＳ Ｐゴシック" pitchFamily="34" charset="-128"/>
            </a:endParaRPr>
          </a:p>
        </p:txBody>
      </p:sp>
      <p:sp>
        <p:nvSpPr>
          <p:cNvPr id="142339" name="灯片编号占位符 1"/>
          <p:cNvSpPr txBox="1">
            <a:spLocks/>
          </p:cNvSpPr>
          <p:nvPr/>
        </p:nvSpPr>
        <p:spPr bwMode="auto">
          <a:xfrm>
            <a:off x="9245600" y="6477001"/>
            <a:ext cx="26416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algn="r" eaLnBrk="1" hangingPunct="1"/>
            <a:fld id="{9BD413C5-7A49-4230-AD26-BDBCD8E5B9E2}" type="slidenum">
              <a:rPr lang="ja-JP" altLang="en-US" sz="1800">
                <a:solidFill>
                  <a:srgbClr val="A50021"/>
                </a:solidFill>
                <a:ea typeface="ＭＳ Ｐゴシック" pitchFamily="34" charset="-128"/>
              </a:rPr>
              <a:pPr algn="r" eaLnBrk="1" hangingPunct="1"/>
              <a:t>186</a:t>
            </a:fld>
            <a:endParaRPr lang="en-US" altLang="ja-JP" sz="1800">
              <a:solidFill>
                <a:srgbClr val="A50021"/>
              </a:solidFill>
              <a:ea typeface="ＭＳ Ｐゴシック" pitchFamily="34" charset="-128"/>
            </a:endParaRPr>
          </a:p>
        </p:txBody>
      </p:sp>
      <p:sp>
        <p:nvSpPr>
          <p:cNvPr id="142340" name="Rectangle 6"/>
          <p:cNvSpPr>
            <a:spLocks noChangeArrowheads="1"/>
          </p:cNvSpPr>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p>
            <a:pPr indent="176213" eaLnBrk="1" hangingPunct="1"/>
            <a:r>
              <a:rPr lang="zh-CN" altLang="zh-CN" sz="3600" b="1" dirty="0" smtClean="0">
                <a:solidFill>
                  <a:schemeClr val="bg1"/>
                </a:solidFill>
              </a:rPr>
              <a:t>卷积</a:t>
            </a:r>
            <a:r>
              <a:rPr lang="zh-CN" altLang="zh-CN" sz="3600" b="1" dirty="0">
                <a:solidFill>
                  <a:schemeClr val="bg1"/>
                </a:solidFill>
              </a:rPr>
              <a:t>神经网络的结构</a:t>
            </a:r>
            <a:endParaRPr lang="zh-CN" altLang="en-US" sz="3600" dirty="0">
              <a:solidFill>
                <a:schemeClr val="bg1"/>
              </a:solidFill>
              <a:latin typeface="Times New Roman" pitchFamily="18" charset="0"/>
              <a:ea typeface="黑体" pitchFamily="49" charset="-122"/>
            </a:endParaRPr>
          </a:p>
        </p:txBody>
      </p:sp>
      <p:sp>
        <p:nvSpPr>
          <p:cNvPr id="142341" name="TextBox 1"/>
          <p:cNvSpPr txBox="1">
            <a:spLocks noChangeArrowheads="1"/>
          </p:cNvSpPr>
          <p:nvPr/>
        </p:nvSpPr>
        <p:spPr bwMode="auto">
          <a:xfrm>
            <a:off x="0" y="1219201"/>
            <a:ext cx="1220893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buClr>
                <a:srgbClr val="C00000"/>
              </a:buClr>
              <a:buFont typeface="Wingdings" pitchFamily="2" charset="2"/>
              <a:buChar char="p"/>
            </a:pPr>
            <a:r>
              <a:rPr lang="zh-CN" altLang="en-US" sz="2400" b="1"/>
              <a:t>特征映射层（下采样层）</a:t>
            </a:r>
            <a:r>
              <a:rPr lang="en-US" altLang="zh-CN" sz="2400" b="1"/>
              <a:t>——</a:t>
            </a:r>
            <a:r>
              <a:rPr lang="en-US" altLang="zh-CN" sz="2400" b="1">
                <a:solidFill>
                  <a:srgbClr val="0000CC"/>
                </a:solidFill>
              </a:rPr>
              <a:t>S</a:t>
            </a:r>
            <a:r>
              <a:rPr lang="zh-CN" altLang="en-US" sz="2400" b="1"/>
              <a:t>层（</a:t>
            </a:r>
            <a:r>
              <a:rPr lang="en-US" altLang="zh-CN" sz="2400" b="1">
                <a:solidFill>
                  <a:srgbClr val="0000CC"/>
                </a:solidFill>
              </a:rPr>
              <a:t> S</a:t>
            </a:r>
            <a:r>
              <a:rPr lang="en-US" altLang="zh-CN" sz="2400" b="1"/>
              <a:t>ubsampling layer</a:t>
            </a:r>
            <a:r>
              <a:rPr lang="zh-CN" altLang="en-US" sz="2400" b="1"/>
              <a:t>）</a:t>
            </a:r>
          </a:p>
        </p:txBody>
      </p:sp>
      <p:sp>
        <p:nvSpPr>
          <p:cNvPr id="3" name="矩形 2"/>
          <p:cNvSpPr/>
          <p:nvPr/>
        </p:nvSpPr>
        <p:spPr>
          <a:xfrm>
            <a:off x="304800" y="1862138"/>
            <a:ext cx="11667067" cy="4614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dirty="0"/>
          </a:p>
        </p:txBody>
      </p:sp>
      <p:sp>
        <p:nvSpPr>
          <p:cNvPr id="142343" name="TextBox 6"/>
          <p:cNvSpPr txBox="1">
            <a:spLocks noChangeArrowheads="1"/>
          </p:cNvSpPr>
          <p:nvPr/>
        </p:nvSpPr>
        <p:spPr bwMode="auto">
          <a:xfrm>
            <a:off x="304800" y="1981200"/>
            <a:ext cx="10871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buClr>
                <a:srgbClr val="0000FF"/>
              </a:buClr>
              <a:buFont typeface="Wingdings" pitchFamily="2" charset="2"/>
              <a:buChar char="Ø"/>
            </a:pPr>
            <a:r>
              <a:rPr lang="en-US" altLang="zh-CN" sz="2400" b="1"/>
              <a:t>CNN</a:t>
            </a:r>
            <a:r>
              <a:rPr lang="zh-CN" altLang="en-US" sz="2400" b="1"/>
              <a:t>中的每一个特征提取层（</a:t>
            </a:r>
            <a:r>
              <a:rPr lang="en-US" altLang="zh-CN" sz="2400" b="1"/>
              <a:t>C</a:t>
            </a:r>
            <a:r>
              <a:rPr lang="zh-CN" altLang="en-US" sz="2400" b="1"/>
              <a:t>）都紧跟着一个用来求局部平均与二次提取的计算层（</a:t>
            </a:r>
            <a:r>
              <a:rPr lang="en-US" altLang="zh-CN" sz="2400" b="1"/>
              <a:t>S</a:t>
            </a:r>
            <a:r>
              <a:rPr lang="zh-CN" altLang="en-US" sz="2400" b="1"/>
              <a:t>）。这种特有的两次特征提取结构能够容许识别过程中输入样本有较严重的畸变。</a:t>
            </a:r>
          </a:p>
          <a:p>
            <a:pPr eaLnBrk="1" hangingPunct="1">
              <a:buClr>
                <a:srgbClr val="0000FF"/>
              </a:buClr>
              <a:buFont typeface="Wingdings" pitchFamily="2" charset="2"/>
              <a:buChar char="Ø"/>
            </a:pPr>
            <a:endParaRPr lang="zh-CN" altLang="en-US" sz="2400" b="1"/>
          </a:p>
        </p:txBody>
      </p:sp>
      <p:pic>
        <p:nvPicPr>
          <p:cNvPr id="1423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238500"/>
            <a:ext cx="5844117"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p:cNvSpPr/>
          <p:nvPr/>
        </p:nvSpPr>
        <p:spPr>
          <a:xfrm>
            <a:off x="1930400" y="3162300"/>
            <a:ext cx="2235200" cy="24384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下弧形箭头 4"/>
          <p:cNvSpPr/>
          <p:nvPr/>
        </p:nvSpPr>
        <p:spPr>
          <a:xfrm>
            <a:off x="3352800" y="5562600"/>
            <a:ext cx="5384800" cy="6858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pic>
        <p:nvPicPr>
          <p:cNvPr id="175107" name="Picture 3"/>
          <p:cNvPicPr>
            <a:picLocks noChangeAspect="1" noChangeArrowheads="1"/>
          </p:cNvPicPr>
          <p:nvPr/>
        </p:nvPicPr>
        <p:blipFill>
          <a:blip r:embed="rId3"/>
          <a:srcRect/>
          <a:stretch>
            <a:fillRect/>
          </a:stretch>
        </p:blipFill>
        <p:spPr bwMode="auto">
          <a:xfrm>
            <a:off x="6807200" y="3302001"/>
            <a:ext cx="3860800" cy="1990725"/>
          </a:xfrm>
          <a:prstGeom prst="rect">
            <a:avLst/>
          </a:prstGeom>
          <a:noFill/>
          <a:ln>
            <a:noFill/>
          </a:ln>
          <a:effectLst>
            <a:prstShdw prst="shdw17" dist="17961" dir="2700000">
              <a:schemeClr val="accent1">
                <a:gamma/>
                <a:shade val="60000"/>
                <a:invGamma/>
              </a:schemeClr>
            </a:prstShdw>
          </a:effectLst>
          <a:extLst/>
        </p:spPr>
      </p:pic>
    </p:spTree>
    <p:extLst>
      <p:ext uri="{BB962C8B-B14F-4D97-AF65-F5344CB8AC3E}">
        <p14:creationId xmlns:p14="http://schemas.microsoft.com/office/powerpoint/2010/main" val="1569197209"/>
      </p:ext>
    </p:extLst>
  </p:cSld>
  <p:clrMapOvr>
    <a:masterClrMapping/>
  </p:clrMapOvr>
  <p:transition>
    <p:random/>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BCC0DC39-B39F-45FD-A100-7407736764BF}" type="slidenum">
              <a:rPr lang="ja-JP" altLang="en-US" sz="1800">
                <a:solidFill>
                  <a:srgbClr val="A50021"/>
                </a:solidFill>
                <a:ea typeface="ＭＳ Ｐゴシック" pitchFamily="34" charset="-128"/>
              </a:rPr>
              <a:pPr/>
              <a:t>187</a:t>
            </a:fld>
            <a:endParaRPr lang="en-US" altLang="ja-JP" sz="1800">
              <a:solidFill>
                <a:srgbClr val="A50021"/>
              </a:solidFill>
              <a:ea typeface="ＭＳ Ｐゴシック" pitchFamily="34" charset="-128"/>
            </a:endParaRPr>
          </a:p>
        </p:txBody>
      </p:sp>
      <p:sp>
        <p:nvSpPr>
          <p:cNvPr id="143363" name="灯片编号占位符 1"/>
          <p:cNvSpPr txBox="1">
            <a:spLocks/>
          </p:cNvSpPr>
          <p:nvPr/>
        </p:nvSpPr>
        <p:spPr bwMode="auto">
          <a:xfrm>
            <a:off x="9245600" y="6477001"/>
            <a:ext cx="26416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algn="r" eaLnBrk="1" hangingPunct="1"/>
            <a:fld id="{8A72F8EF-25D2-4D95-B4A9-94D65EB9B831}" type="slidenum">
              <a:rPr lang="ja-JP" altLang="en-US" sz="1800">
                <a:solidFill>
                  <a:srgbClr val="A50021"/>
                </a:solidFill>
                <a:ea typeface="ＭＳ Ｐゴシック" pitchFamily="34" charset="-128"/>
              </a:rPr>
              <a:pPr algn="r" eaLnBrk="1" hangingPunct="1"/>
              <a:t>187</a:t>
            </a:fld>
            <a:endParaRPr lang="en-US" altLang="ja-JP" sz="1800">
              <a:solidFill>
                <a:srgbClr val="A50021"/>
              </a:solidFill>
              <a:ea typeface="ＭＳ Ｐゴシック" pitchFamily="34" charset="-128"/>
            </a:endParaRPr>
          </a:p>
        </p:txBody>
      </p:sp>
      <p:sp>
        <p:nvSpPr>
          <p:cNvPr id="143364" name="Rectangle 6"/>
          <p:cNvSpPr>
            <a:spLocks noChangeArrowheads="1"/>
          </p:cNvSpPr>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p>
            <a:pPr indent="176213" eaLnBrk="1" hangingPunct="1"/>
            <a:r>
              <a:rPr lang="zh-CN" altLang="zh-CN" sz="3600" b="1" dirty="0" smtClean="0">
                <a:solidFill>
                  <a:schemeClr val="bg1"/>
                </a:solidFill>
              </a:rPr>
              <a:t>卷积</a:t>
            </a:r>
            <a:r>
              <a:rPr lang="zh-CN" altLang="zh-CN" sz="3600" b="1" dirty="0">
                <a:solidFill>
                  <a:schemeClr val="bg1"/>
                </a:solidFill>
              </a:rPr>
              <a:t>神经网络的结构</a:t>
            </a:r>
            <a:endParaRPr lang="zh-CN" altLang="en-US" sz="3600" dirty="0">
              <a:solidFill>
                <a:schemeClr val="bg1"/>
              </a:solidFill>
              <a:latin typeface="Times New Roman" pitchFamily="18" charset="0"/>
              <a:ea typeface="黑体" pitchFamily="49" charset="-122"/>
            </a:endParaRPr>
          </a:p>
        </p:txBody>
      </p:sp>
      <p:sp>
        <p:nvSpPr>
          <p:cNvPr id="3" name="矩形 2"/>
          <p:cNvSpPr/>
          <p:nvPr/>
        </p:nvSpPr>
        <p:spPr>
          <a:xfrm>
            <a:off x="304800" y="1219200"/>
            <a:ext cx="11667067" cy="533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dirty="0"/>
          </a:p>
        </p:txBody>
      </p:sp>
      <p:pic>
        <p:nvPicPr>
          <p:cNvPr id="14336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667" y="1447801"/>
            <a:ext cx="89408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7" name="TextBox 8"/>
          <p:cNvSpPr txBox="1">
            <a:spLocks noChangeArrowheads="1"/>
          </p:cNvSpPr>
          <p:nvPr/>
        </p:nvSpPr>
        <p:spPr bwMode="auto">
          <a:xfrm>
            <a:off x="711200" y="3581401"/>
            <a:ext cx="10871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eaLnBrk="1" hangingPunct="1">
              <a:buClr>
                <a:srgbClr val="0000FF"/>
              </a:buClr>
              <a:buFont typeface="Wingdings" pitchFamily="2" charset="2"/>
              <a:buChar char="Ø"/>
            </a:pPr>
            <a:r>
              <a:rPr lang="zh-CN" altLang="en-US" sz="2400" b="1">
                <a:solidFill>
                  <a:srgbClr val="0000CC"/>
                </a:solidFill>
              </a:rPr>
              <a:t>卷积过程</a:t>
            </a:r>
            <a:r>
              <a:rPr lang="zh-CN" altLang="en-US" sz="2400" b="1"/>
              <a:t>：用一个可训练的滤波器</a:t>
            </a:r>
            <a:r>
              <a:rPr lang="en-US" altLang="zh-CN" sz="2400" b="1"/>
              <a:t>f</a:t>
            </a:r>
            <a:r>
              <a:rPr lang="en-US" altLang="zh-CN" sz="1400" b="1"/>
              <a:t>x</a:t>
            </a:r>
            <a:r>
              <a:rPr lang="zh-CN" altLang="en-US" sz="2400" b="1"/>
              <a:t>去卷积一个输入的图像（第一阶段是输入的图像，后面的阶段就是</a:t>
            </a:r>
            <a:r>
              <a:rPr lang="en-US" altLang="zh-CN" sz="2400" b="1"/>
              <a:t>Feature Map</a:t>
            </a:r>
            <a:r>
              <a:rPr lang="zh-CN" altLang="en-US" sz="2400" b="1"/>
              <a:t>了），然后加一个偏置</a:t>
            </a:r>
            <a:r>
              <a:rPr lang="en-US" altLang="zh-CN" sz="2400" b="1"/>
              <a:t>b</a:t>
            </a:r>
            <a:r>
              <a:rPr lang="en-US" altLang="zh-CN" sz="1400" b="1"/>
              <a:t>x</a:t>
            </a:r>
            <a:r>
              <a:rPr lang="zh-CN" altLang="en-US" sz="2400" b="1"/>
              <a:t>，得到卷积层</a:t>
            </a:r>
            <a:r>
              <a:rPr lang="en-US" altLang="zh-CN" sz="2400" b="1"/>
              <a:t>C</a:t>
            </a:r>
            <a:r>
              <a:rPr lang="en-US" altLang="zh-CN" sz="1400" b="1"/>
              <a:t>x</a:t>
            </a:r>
            <a:r>
              <a:rPr lang="zh-CN" altLang="en-US" sz="2400" b="1"/>
              <a:t>。</a:t>
            </a:r>
            <a:endParaRPr lang="en-US" altLang="zh-CN" sz="2400" b="1"/>
          </a:p>
          <a:p>
            <a:pPr eaLnBrk="1" hangingPunct="1">
              <a:buClr>
                <a:srgbClr val="0000FF"/>
              </a:buClr>
              <a:buFont typeface="Wingdings" pitchFamily="2" charset="2"/>
              <a:buChar char="Ø"/>
            </a:pPr>
            <a:r>
              <a:rPr lang="zh-CN" altLang="en-US" sz="2400" b="1">
                <a:solidFill>
                  <a:srgbClr val="0000CC"/>
                </a:solidFill>
              </a:rPr>
              <a:t>下采样过程</a:t>
            </a:r>
            <a:r>
              <a:rPr lang="zh-CN" altLang="en-US" sz="2400" b="1"/>
              <a:t>：邻域</a:t>
            </a:r>
            <a:r>
              <a:rPr lang="en-US" altLang="zh-CN" sz="2400" b="1"/>
              <a:t>n</a:t>
            </a:r>
            <a:r>
              <a:rPr lang="zh-CN" altLang="en-US" sz="2400" b="1"/>
              <a:t>个像素通过池化（</a:t>
            </a:r>
            <a:r>
              <a:rPr lang="en-US" altLang="zh-CN" sz="2400" b="1"/>
              <a:t>pooling</a:t>
            </a:r>
            <a:r>
              <a:rPr lang="zh-CN" altLang="en-US" sz="2400" b="1"/>
              <a:t>）步骤变为一个像素，然后通过标量</a:t>
            </a:r>
            <a:r>
              <a:rPr lang="en-US" altLang="zh-CN" sz="2400" b="1"/>
              <a:t>W</a:t>
            </a:r>
            <a:r>
              <a:rPr lang="en-US" altLang="zh-CN" sz="1400" b="1"/>
              <a:t>x+1</a:t>
            </a:r>
            <a:r>
              <a:rPr lang="zh-CN" altLang="en-US" sz="2400" b="1"/>
              <a:t>加权，再增加偏置</a:t>
            </a:r>
            <a:r>
              <a:rPr lang="en-US" altLang="zh-CN" sz="2400" b="1"/>
              <a:t>b</a:t>
            </a:r>
            <a:r>
              <a:rPr lang="en-US" altLang="zh-CN" sz="1400" b="1"/>
              <a:t>x+1</a:t>
            </a:r>
            <a:r>
              <a:rPr lang="zh-CN" altLang="en-US" sz="2400" b="1"/>
              <a:t>，然后通过一个</a:t>
            </a:r>
            <a:r>
              <a:rPr lang="en-US" altLang="zh-CN" sz="2400" b="1"/>
              <a:t>sigmoid</a:t>
            </a:r>
            <a:r>
              <a:rPr lang="zh-CN" altLang="en-US" sz="2400" b="1"/>
              <a:t>激活函数，产生一个大概缩小</a:t>
            </a:r>
            <a:r>
              <a:rPr lang="en-US" altLang="zh-CN" sz="2400" b="1"/>
              <a:t>n</a:t>
            </a:r>
            <a:r>
              <a:rPr lang="zh-CN" altLang="en-US" sz="2400" b="1"/>
              <a:t>倍的特征映射图</a:t>
            </a:r>
            <a:r>
              <a:rPr lang="en-US" altLang="zh-CN" sz="2400" b="1"/>
              <a:t>S</a:t>
            </a:r>
            <a:r>
              <a:rPr lang="en-US" altLang="zh-CN" sz="1400" b="1"/>
              <a:t>x+1</a:t>
            </a:r>
            <a:r>
              <a:rPr lang="zh-CN" altLang="en-US" sz="2400" b="1"/>
              <a:t>。</a:t>
            </a:r>
          </a:p>
        </p:txBody>
      </p:sp>
    </p:spTree>
    <p:extLst>
      <p:ext uri="{BB962C8B-B14F-4D97-AF65-F5344CB8AC3E}">
        <p14:creationId xmlns:p14="http://schemas.microsoft.com/office/powerpoint/2010/main" val="1384947466"/>
      </p:ext>
    </p:extLst>
  </p:cSld>
  <p:clrMapOvr>
    <a:masterClrMapping/>
  </p:clrMapOvr>
  <p:transition>
    <p:random/>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fld id="{A58ABD6C-A340-415D-89D4-98713158C22A}" type="slidenum">
              <a:rPr lang="ja-JP" altLang="en-US" sz="1800">
                <a:solidFill>
                  <a:srgbClr val="A50021"/>
                </a:solidFill>
                <a:ea typeface="ＭＳ Ｐゴシック" pitchFamily="34" charset="-128"/>
              </a:rPr>
              <a:pPr/>
              <a:t>188</a:t>
            </a:fld>
            <a:endParaRPr lang="en-US" altLang="ja-JP" sz="1800">
              <a:solidFill>
                <a:srgbClr val="A50021"/>
              </a:solidFill>
              <a:ea typeface="ＭＳ Ｐゴシック" pitchFamily="34" charset="-128"/>
            </a:endParaRPr>
          </a:p>
        </p:txBody>
      </p:sp>
      <p:sp>
        <p:nvSpPr>
          <p:cNvPr id="144387" name="灯片编号占位符 1"/>
          <p:cNvSpPr txBox="1">
            <a:spLocks/>
          </p:cNvSpPr>
          <p:nvPr/>
        </p:nvSpPr>
        <p:spPr bwMode="auto">
          <a:xfrm>
            <a:off x="9245600" y="6477001"/>
            <a:ext cx="26416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400">
                <a:solidFill>
                  <a:schemeClr val="tx1"/>
                </a:solidFill>
                <a:latin typeface="Arial" charset="0"/>
                <a:ea typeface="宋体" pitchFamily="2" charset="-122"/>
              </a:defRPr>
            </a:lvl1pPr>
            <a:lvl2pPr marL="742950" indent="-285750">
              <a:defRPr sz="5400">
                <a:solidFill>
                  <a:schemeClr val="tx1"/>
                </a:solidFill>
                <a:latin typeface="Arial" charset="0"/>
                <a:ea typeface="宋体" pitchFamily="2" charset="-122"/>
              </a:defRPr>
            </a:lvl2pPr>
            <a:lvl3pPr marL="1143000" indent="-228600">
              <a:defRPr sz="5400">
                <a:solidFill>
                  <a:schemeClr val="tx1"/>
                </a:solidFill>
                <a:latin typeface="Arial" charset="0"/>
                <a:ea typeface="宋体" pitchFamily="2" charset="-122"/>
              </a:defRPr>
            </a:lvl3pPr>
            <a:lvl4pPr marL="1600200" indent="-228600">
              <a:defRPr sz="5400">
                <a:solidFill>
                  <a:schemeClr val="tx1"/>
                </a:solidFill>
                <a:latin typeface="Arial" charset="0"/>
                <a:ea typeface="宋体" pitchFamily="2" charset="-122"/>
              </a:defRPr>
            </a:lvl4pPr>
            <a:lvl5pPr marL="2057400" indent="-228600">
              <a:defRPr sz="5400">
                <a:solidFill>
                  <a:schemeClr val="tx1"/>
                </a:solidFill>
                <a:latin typeface="Arial" charset="0"/>
                <a:ea typeface="宋体" pitchFamily="2" charset="-122"/>
              </a:defRPr>
            </a:lvl5pPr>
            <a:lvl6pPr marL="2514600" indent="-228600" eaLnBrk="0" fontAlgn="base" hangingPunct="0">
              <a:spcBef>
                <a:spcPct val="0"/>
              </a:spcBef>
              <a:spcAft>
                <a:spcPct val="0"/>
              </a:spcAft>
              <a:defRPr sz="5400">
                <a:solidFill>
                  <a:schemeClr val="tx1"/>
                </a:solidFill>
                <a:latin typeface="Arial" charset="0"/>
                <a:ea typeface="宋体" pitchFamily="2" charset="-122"/>
              </a:defRPr>
            </a:lvl6pPr>
            <a:lvl7pPr marL="2971800" indent="-228600" eaLnBrk="0" fontAlgn="base" hangingPunct="0">
              <a:spcBef>
                <a:spcPct val="0"/>
              </a:spcBef>
              <a:spcAft>
                <a:spcPct val="0"/>
              </a:spcAft>
              <a:defRPr sz="5400">
                <a:solidFill>
                  <a:schemeClr val="tx1"/>
                </a:solidFill>
                <a:latin typeface="Arial" charset="0"/>
                <a:ea typeface="宋体" pitchFamily="2" charset="-122"/>
              </a:defRPr>
            </a:lvl7pPr>
            <a:lvl8pPr marL="3429000" indent="-228600" eaLnBrk="0" fontAlgn="base" hangingPunct="0">
              <a:spcBef>
                <a:spcPct val="0"/>
              </a:spcBef>
              <a:spcAft>
                <a:spcPct val="0"/>
              </a:spcAft>
              <a:defRPr sz="5400">
                <a:solidFill>
                  <a:schemeClr val="tx1"/>
                </a:solidFill>
                <a:latin typeface="Arial" charset="0"/>
                <a:ea typeface="宋体" pitchFamily="2" charset="-122"/>
              </a:defRPr>
            </a:lvl8pPr>
            <a:lvl9pPr marL="3886200" indent="-228600" eaLnBrk="0" fontAlgn="base" hangingPunct="0">
              <a:spcBef>
                <a:spcPct val="0"/>
              </a:spcBef>
              <a:spcAft>
                <a:spcPct val="0"/>
              </a:spcAft>
              <a:defRPr sz="5400">
                <a:solidFill>
                  <a:schemeClr val="tx1"/>
                </a:solidFill>
                <a:latin typeface="Arial" charset="0"/>
                <a:ea typeface="宋体" pitchFamily="2" charset="-122"/>
              </a:defRPr>
            </a:lvl9pPr>
          </a:lstStyle>
          <a:p>
            <a:pPr algn="r" eaLnBrk="1" hangingPunct="1"/>
            <a:fld id="{18CAA1A2-7D20-4D81-A0AC-A43B38F86599}" type="slidenum">
              <a:rPr lang="ja-JP" altLang="en-US" sz="1800">
                <a:solidFill>
                  <a:srgbClr val="A50021"/>
                </a:solidFill>
                <a:ea typeface="ＭＳ Ｐゴシック" pitchFamily="34" charset="-128"/>
              </a:rPr>
              <a:pPr algn="r" eaLnBrk="1" hangingPunct="1"/>
              <a:t>188</a:t>
            </a:fld>
            <a:endParaRPr lang="en-US" altLang="ja-JP" sz="1800">
              <a:solidFill>
                <a:srgbClr val="A50021"/>
              </a:solidFill>
              <a:ea typeface="ＭＳ Ｐゴシック" pitchFamily="34" charset="-128"/>
            </a:endParaRPr>
          </a:p>
        </p:txBody>
      </p:sp>
      <p:sp>
        <p:nvSpPr>
          <p:cNvPr id="144388" name="Rectangle 6"/>
          <p:cNvSpPr>
            <a:spLocks noChangeArrowheads="1"/>
          </p:cNvSpPr>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p>
            <a:pPr indent="176213" eaLnBrk="1" hangingPunct="1"/>
            <a:r>
              <a:rPr lang="zh-CN" altLang="zh-CN" sz="3600" b="1" dirty="0" smtClean="0">
                <a:solidFill>
                  <a:schemeClr val="bg1"/>
                </a:solidFill>
              </a:rPr>
              <a:t>卷积</a:t>
            </a:r>
            <a:r>
              <a:rPr lang="zh-CN" altLang="zh-CN" sz="3600" b="1" dirty="0">
                <a:solidFill>
                  <a:schemeClr val="bg1"/>
                </a:solidFill>
              </a:rPr>
              <a:t>神经网络的结构</a:t>
            </a:r>
            <a:endParaRPr lang="zh-CN" altLang="en-US" sz="3600" dirty="0">
              <a:solidFill>
                <a:schemeClr val="bg1"/>
              </a:solidFill>
              <a:latin typeface="Times New Roman" pitchFamily="18" charset="0"/>
              <a:ea typeface="黑体" pitchFamily="49" charset="-122"/>
            </a:endParaRPr>
          </a:p>
        </p:txBody>
      </p:sp>
      <p:sp>
        <p:nvSpPr>
          <p:cNvPr id="3" name="矩形 2"/>
          <p:cNvSpPr/>
          <p:nvPr/>
        </p:nvSpPr>
        <p:spPr>
          <a:xfrm>
            <a:off x="304800" y="1219200"/>
            <a:ext cx="11667067" cy="533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dirty="0"/>
          </a:p>
        </p:txBody>
      </p:sp>
      <p:pic>
        <p:nvPicPr>
          <p:cNvPr id="1443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19200"/>
            <a:ext cx="7416800"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2" name="Picture 4"/>
          <p:cNvPicPr>
            <a:picLocks noChangeAspect="1" noChangeArrowheads="1"/>
          </p:cNvPicPr>
          <p:nvPr/>
        </p:nvPicPr>
        <p:blipFill>
          <a:blip r:embed="rId4"/>
          <a:srcRect/>
          <a:stretch>
            <a:fillRect/>
          </a:stretch>
        </p:blipFill>
        <p:spPr bwMode="auto">
          <a:xfrm>
            <a:off x="4673600" y="3598864"/>
            <a:ext cx="7213600" cy="2878137"/>
          </a:xfrm>
          <a:prstGeom prst="rect">
            <a:avLst/>
          </a:prstGeom>
          <a:noFill/>
          <a:ln>
            <a:noFill/>
          </a:ln>
          <a:effectLst>
            <a:prstShdw prst="shdw17" dist="17961" dir="2700000">
              <a:schemeClr val="accent1">
                <a:gamma/>
                <a:shade val="60000"/>
                <a:invGamma/>
              </a:schemeClr>
            </a:prstShdw>
          </a:effectLst>
          <a:extLst/>
        </p:spPr>
      </p:pic>
      <p:sp>
        <p:nvSpPr>
          <p:cNvPr id="6" name="左箭头 5"/>
          <p:cNvSpPr/>
          <p:nvPr/>
        </p:nvSpPr>
        <p:spPr>
          <a:xfrm>
            <a:off x="8026400" y="2057401"/>
            <a:ext cx="3149600" cy="625475"/>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t>卷积后</a:t>
            </a:r>
          </a:p>
        </p:txBody>
      </p:sp>
      <p:sp>
        <p:nvSpPr>
          <p:cNvPr id="8" name="右箭头 7"/>
          <p:cNvSpPr/>
          <p:nvPr/>
        </p:nvSpPr>
        <p:spPr>
          <a:xfrm>
            <a:off x="914400" y="5038726"/>
            <a:ext cx="3098800" cy="600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t>下采样后</a:t>
            </a:r>
          </a:p>
        </p:txBody>
      </p:sp>
      <p:sp>
        <p:nvSpPr>
          <p:cNvPr id="2" name="椭圆 1"/>
          <p:cNvSpPr/>
          <p:nvPr/>
        </p:nvSpPr>
        <p:spPr>
          <a:xfrm>
            <a:off x="2133600" y="2682876"/>
            <a:ext cx="1778000" cy="146367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椭圆 10"/>
          <p:cNvSpPr/>
          <p:nvPr/>
        </p:nvSpPr>
        <p:spPr>
          <a:xfrm>
            <a:off x="8534400" y="4906964"/>
            <a:ext cx="1778000" cy="146367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328184167"/>
      </p:ext>
    </p:extLst>
  </p:cSld>
  <p:clrMapOvr>
    <a:masterClrMapping/>
  </p:clrMapOvr>
  <p:transition>
    <p:random/>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189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907109" y="833739"/>
            <a:ext cx="4676680" cy="580662"/>
          </a:xfrm>
          <a:prstGeom prst="rect">
            <a:avLst/>
          </a:prstGeom>
        </p:spPr>
      </p:pic>
      <p:pic>
        <p:nvPicPr>
          <p:cNvPr id="5" name="图片 4"/>
          <p:cNvPicPr>
            <a:picLocks noChangeAspect="1"/>
          </p:cNvPicPr>
          <p:nvPr/>
        </p:nvPicPr>
        <p:blipFill>
          <a:blip r:embed="rId4"/>
          <a:stretch>
            <a:fillRect/>
          </a:stretch>
        </p:blipFill>
        <p:spPr>
          <a:xfrm>
            <a:off x="880811" y="1482964"/>
            <a:ext cx="8671573" cy="5250664"/>
          </a:xfrm>
          <a:prstGeom prst="rect">
            <a:avLst/>
          </a:prstGeom>
        </p:spPr>
      </p:pic>
    </p:spTree>
    <p:extLst>
      <p:ext uri="{BB962C8B-B14F-4D97-AF65-F5344CB8AC3E}">
        <p14:creationId xmlns:p14="http://schemas.microsoft.com/office/powerpoint/2010/main" val="2681577598"/>
      </p:ext>
    </p:extLst>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38EEDF-82E6-41C2-852F-25AE765C00A6}" type="slidenum">
              <a:rPr kumimoji="0" lang="ja-JP" altLang="en-US" sz="1800">
                <a:solidFill>
                  <a:srgbClr val="A50021"/>
                </a:solidFill>
                <a:latin typeface="Arial" panose="020B0604020202020204" pitchFamily="34" charset="0"/>
                <a:ea typeface="ＭＳ Ｐゴシック" panose="020B0600070205080204" pitchFamily="34" charset="-128"/>
              </a:rPr>
              <a:pPr/>
              <a:t>19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9459" name="灯片编号占位符 1"/>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7543B4B2-C2CE-4831-B28F-FCB2C84F5011}"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9460" name="Rectangle 4"/>
          <p:cNvSpPr>
            <a:spLocks noChangeArrowheads="1"/>
          </p:cNvSpPr>
          <p:nvPr/>
        </p:nvSpPr>
        <p:spPr bwMode="auto">
          <a:xfrm>
            <a:off x="0" y="0"/>
            <a:ext cx="12192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600" dirty="0" smtClean="0">
                <a:solidFill>
                  <a:schemeClr val="bg1"/>
                </a:solidFill>
                <a:ea typeface="黑体" panose="02010609060101010101" pitchFamily="49" charset="-122"/>
              </a:rPr>
              <a:t>机器学习</a:t>
            </a:r>
            <a:r>
              <a:rPr kumimoji="0" lang="zh-CN" altLang="en-US" sz="3600" dirty="0">
                <a:solidFill>
                  <a:schemeClr val="bg1"/>
                </a:solidFill>
                <a:ea typeface="黑体" panose="02010609060101010101" pitchFamily="49" charset="-122"/>
              </a:rPr>
              <a:t>的分类</a:t>
            </a:r>
            <a:r>
              <a:rPr kumimoji="0" lang="zh-CN" altLang="en-US" sz="3400" dirty="0">
                <a:solidFill>
                  <a:schemeClr val="bg1"/>
                </a:solidFill>
                <a:ea typeface="黑体" panose="02010609060101010101" pitchFamily="49" charset="-122"/>
              </a:rPr>
              <a:t> </a:t>
            </a:r>
          </a:p>
        </p:txBody>
      </p:sp>
      <p:sp>
        <p:nvSpPr>
          <p:cNvPr id="7" name="Text Box 8"/>
          <p:cNvSpPr txBox="1">
            <a:spLocks noChangeArrowheads="1"/>
          </p:cNvSpPr>
          <p:nvPr/>
        </p:nvSpPr>
        <p:spPr bwMode="auto">
          <a:xfrm>
            <a:off x="1055440" y="1357314"/>
            <a:ext cx="10441160"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pPr>
            <a:r>
              <a:rPr kumimoji="0" lang="en-US" altLang="zh-CN" sz="2600" b="1" dirty="0">
                <a:solidFill>
                  <a:srgbClr val="0000FF"/>
                </a:solidFill>
              </a:rPr>
              <a:t>3.  </a:t>
            </a:r>
            <a:r>
              <a:rPr kumimoji="0" lang="zh-CN" altLang="en-US" sz="2600" b="1" dirty="0">
                <a:solidFill>
                  <a:srgbClr val="0000FF"/>
                </a:solidFill>
              </a:rPr>
              <a:t>按推理方式分类：</a:t>
            </a:r>
          </a:p>
          <a:p>
            <a:pPr eaLnBrk="1" hangingPunct="1">
              <a:lnSpc>
                <a:spcPct val="120000"/>
              </a:lnSpc>
              <a:spcBef>
                <a:spcPct val="40000"/>
              </a:spcBef>
            </a:pPr>
            <a:r>
              <a:rPr kumimoji="0" lang="zh-CN" altLang="en-US" sz="2600" b="1" dirty="0"/>
              <a:t>基于演绎的学习（解释学习）。</a:t>
            </a:r>
          </a:p>
          <a:p>
            <a:pPr eaLnBrk="1" hangingPunct="1">
              <a:lnSpc>
                <a:spcPct val="120000"/>
              </a:lnSpc>
              <a:spcBef>
                <a:spcPct val="40000"/>
              </a:spcBef>
            </a:pPr>
            <a:r>
              <a:rPr kumimoji="0" lang="zh-CN" altLang="en-US" sz="2600" b="1" dirty="0"/>
              <a:t>基于归纳的学习 （示例学习、发现学习等 ）。</a:t>
            </a:r>
            <a:endParaRPr kumimoji="0" lang="en-US" altLang="zh-CN" sz="2600" b="1" dirty="0"/>
          </a:p>
          <a:p>
            <a:pPr eaLnBrk="1" hangingPunct="1">
              <a:lnSpc>
                <a:spcPct val="120000"/>
              </a:lnSpc>
              <a:spcBef>
                <a:spcPct val="40000"/>
              </a:spcBef>
            </a:pPr>
            <a:endParaRPr kumimoji="0" lang="zh-CN" altLang="en-US" sz="2600" b="1" dirty="0"/>
          </a:p>
          <a:p>
            <a:pPr eaLnBrk="1" hangingPunct="1">
              <a:lnSpc>
                <a:spcPct val="120000"/>
              </a:lnSpc>
              <a:spcBef>
                <a:spcPct val="40000"/>
              </a:spcBef>
            </a:pPr>
            <a:r>
              <a:rPr kumimoji="0" lang="en-US" altLang="zh-CN" sz="2600" b="1" dirty="0">
                <a:solidFill>
                  <a:srgbClr val="0000FF"/>
                </a:solidFill>
              </a:rPr>
              <a:t>4.  </a:t>
            </a:r>
            <a:r>
              <a:rPr kumimoji="0" lang="zh-CN" altLang="en-US" sz="2600" b="1" dirty="0">
                <a:solidFill>
                  <a:srgbClr val="0000FF"/>
                </a:solidFill>
              </a:rPr>
              <a:t>按综合属性分类：</a:t>
            </a:r>
          </a:p>
          <a:p>
            <a:pPr eaLnBrk="1" hangingPunct="1">
              <a:lnSpc>
                <a:spcPct val="120000"/>
              </a:lnSpc>
              <a:spcBef>
                <a:spcPct val="40000"/>
              </a:spcBef>
            </a:pPr>
            <a:r>
              <a:rPr kumimoji="0" lang="zh-CN" altLang="en-US" sz="2600" b="1" dirty="0"/>
              <a:t>归纳学习、分析学习、连接学习以及遗传算法等。</a:t>
            </a:r>
            <a:endParaRPr lang="zh-CN" altLang="en-US" sz="2600" dirty="0"/>
          </a:p>
        </p:txBody>
      </p:sp>
    </p:spTree>
    <p:extLst>
      <p:ext uri="{BB962C8B-B14F-4D97-AF65-F5344CB8AC3E}">
        <p14:creationId xmlns:p14="http://schemas.microsoft.com/office/powerpoint/2010/main" val="187980866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190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479376" y="1465573"/>
            <a:ext cx="10859441" cy="5364945"/>
          </a:xfrm>
          <a:prstGeom prst="rect">
            <a:avLst/>
          </a:prstGeom>
        </p:spPr>
      </p:pic>
      <p:pic>
        <p:nvPicPr>
          <p:cNvPr id="4" name="图片 3"/>
          <p:cNvPicPr>
            <a:picLocks noChangeAspect="1"/>
          </p:cNvPicPr>
          <p:nvPr/>
        </p:nvPicPr>
        <p:blipFill>
          <a:blip r:embed="rId4"/>
          <a:stretch>
            <a:fillRect/>
          </a:stretch>
        </p:blipFill>
        <p:spPr>
          <a:xfrm>
            <a:off x="452384" y="799496"/>
            <a:ext cx="1694856" cy="568162"/>
          </a:xfrm>
          <a:prstGeom prst="rect">
            <a:avLst/>
          </a:prstGeom>
        </p:spPr>
      </p:pic>
    </p:spTree>
    <p:extLst>
      <p:ext uri="{BB962C8B-B14F-4D97-AF65-F5344CB8AC3E}">
        <p14:creationId xmlns:p14="http://schemas.microsoft.com/office/powerpoint/2010/main" val="205677785"/>
      </p:ext>
    </p:extLst>
  </p:cSld>
  <p:clrMapOvr>
    <a:masterClrMapping/>
  </p:clrMapOvr>
  <p:transition>
    <p:random/>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191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587731" cy="532251"/>
          </a:xfrm>
          <a:prstGeom prst="rect">
            <a:avLst/>
          </a:prstGeom>
        </p:spPr>
      </p:pic>
      <p:pic>
        <p:nvPicPr>
          <p:cNvPr id="2" name="图片 1"/>
          <p:cNvPicPr>
            <a:picLocks noChangeAspect="1"/>
          </p:cNvPicPr>
          <p:nvPr/>
        </p:nvPicPr>
        <p:blipFill>
          <a:blip r:embed="rId4"/>
          <a:stretch>
            <a:fillRect/>
          </a:stretch>
        </p:blipFill>
        <p:spPr>
          <a:xfrm>
            <a:off x="623391" y="1422816"/>
            <a:ext cx="9821552" cy="5174536"/>
          </a:xfrm>
          <a:prstGeom prst="rect">
            <a:avLst/>
          </a:prstGeom>
        </p:spPr>
      </p:pic>
    </p:spTree>
    <p:extLst>
      <p:ext uri="{BB962C8B-B14F-4D97-AF65-F5344CB8AC3E}">
        <p14:creationId xmlns:p14="http://schemas.microsoft.com/office/powerpoint/2010/main" val="2240323183"/>
      </p:ext>
    </p:extLst>
  </p:cSld>
  <p:clrMapOvr>
    <a:masterClrMapping/>
  </p:clrMapOvr>
  <p:transition>
    <p:random/>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192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74969"/>
            <a:ext cx="1557782" cy="522211"/>
          </a:xfrm>
          <a:prstGeom prst="rect">
            <a:avLst/>
          </a:prstGeom>
        </p:spPr>
      </p:pic>
      <p:pic>
        <p:nvPicPr>
          <p:cNvPr id="3" name="图片 2"/>
          <p:cNvPicPr>
            <a:picLocks noChangeAspect="1"/>
          </p:cNvPicPr>
          <p:nvPr/>
        </p:nvPicPr>
        <p:blipFill>
          <a:blip r:embed="rId4"/>
          <a:stretch>
            <a:fillRect/>
          </a:stretch>
        </p:blipFill>
        <p:spPr>
          <a:xfrm>
            <a:off x="640954" y="1431480"/>
            <a:ext cx="9701952" cy="5095050"/>
          </a:xfrm>
          <a:prstGeom prst="rect">
            <a:avLst/>
          </a:prstGeom>
        </p:spPr>
      </p:pic>
    </p:spTree>
    <p:extLst>
      <p:ext uri="{BB962C8B-B14F-4D97-AF65-F5344CB8AC3E}">
        <p14:creationId xmlns:p14="http://schemas.microsoft.com/office/powerpoint/2010/main" val="2287208505"/>
      </p:ext>
    </p:extLst>
  </p:cSld>
  <p:clrMapOvr>
    <a:masterClrMapping/>
  </p:clrMapOvr>
  <p:transition>
    <p:random/>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193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772585" cy="594219"/>
          </a:xfrm>
          <a:prstGeom prst="rect">
            <a:avLst/>
          </a:prstGeom>
        </p:spPr>
      </p:pic>
      <p:pic>
        <p:nvPicPr>
          <p:cNvPr id="2" name="图片 1"/>
          <p:cNvPicPr>
            <a:picLocks noChangeAspect="1"/>
          </p:cNvPicPr>
          <p:nvPr/>
        </p:nvPicPr>
        <p:blipFill>
          <a:blip r:embed="rId4"/>
          <a:stretch>
            <a:fillRect/>
          </a:stretch>
        </p:blipFill>
        <p:spPr>
          <a:xfrm>
            <a:off x="623390" y="1514520"/>
            <a:ext cx="9957567" cy="4002712"/>
          </a:xfrm>
          <a:prstGeom prst="rect">
            <a:avLst/>
          </a:prstGeom>
        </p:spPr>
      </p:pic>
    </p:spTree>
    <p:extLst>
      <p:ext uri="{BB962C8B-B14F-4D97-AF65-F5344CB8AC3E}">
        <p14:creationId xmlns:p14="http://schemas.microsoft.com/office/powerpoint/2010/main" val="4186045182"/>
      </p:ext>
    </p:extLst>
  </p:cSld>
  <p:clrMapOvr>
    <a:masterClrMapping/>
  </p:clrMapOvr>
  <p:transition>
    <p:random/>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194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772585" cy="594219"/>
          </a:xfrm>
          <a:prstGeom prst="rect">
            <a:avLst/>
          </a:prstGeom>
        </p:spPr>
      </p:pic>
      <p:pic>
        <p:nvPicPr>
          <p:cNvPr id="3" name="图片 2"/>
          <p:cNvPicPr>
            <a:picLocks noChangeAspect="1"/>
          </p:cNvPicPr>
          <p:nvPr/>
        </p:nvPicPr>
        <p:blipFill>
          <a:blip r:embed="rId4"/>
          <a:stretch>
            <a:fillRect/>
          </a:stretch>
        </p:blipFill>
        <p:spPr>
          <a:xfrm>
            <a:off x="623391" y="1516802"/>
            <a:ext cx="9505057" cy="3870032"/>
          </a:xfrm>
          <a:prstGeom prst="rect">
            <a:avLst/>
          </a:prstGeom>
        </p:spPr>
      </p:pic>
    </p:spTree>
    <p:extLst>
      <p:ext uri="{BB962C8B-B14F-4D97-AF65-F5344CB8AC3E}">
        <p14:creationId xmlns:p14="http://schemas.microsoft.com/office/powerpoint/2010/main" val="1583669193"/>
      </p:ext>
    </p:extLst>
  </p:cSld>
  <p:clrMapOvr>
    <a:masterClrMapping/>
  </p:clrMapOvr>
  <p:transition>
    <p:random/>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195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656184" cy="555198"/>
          </a:xfrm>
          <a:prstGeom prst="rect">
            <a:avLst/>
          </a:prstGeom>
        </p:spPr>
      </p:pic>
      <p:pic>
        <p:nvPicPr>
          <p:cNvPr id="2" name="图片 1"/>
          <p:cNvPicPr>
            <a:picLocks noChangeAspect="1"/>
          </p:cNvPicPr>
          <p:nvPr/>
        </p:nvPicPr>
        <p:blipFill>
          <a:blip r:embed="rId4"/>
          <a:stretch>
            <a:fillRect/>
          </a:stretch>
        </p:blipFill>
        <p:spPr>
          <a:xfrm>
            <a:off x="623392" y="1445763"/>
            <a:ext cx="9793088" cy="4185080"/>
          </a:xfrm>
          <a:prstGeom prst="rect">
            <a:avLst/>
          </a:prstGeom>
        </p:spPr>
      </p:pic>
    </p:spTree>
    <p:extLst>
      <p:ext uri="{BB962C8B-B14F-4D97-AF65-F5344CB8AC3E}">
        <p14:creationId xmlns:p14="http://schemas.microsoft.com/office/powerpoint/2010/main" val="780633398"/>
      </p:ext>
    </p:extLst>
  </p:cSld>
  <p:clrMapOvr>
    <a:masterClrMapping/>
  </p:clrMapOvr>
  <p:transition>
    <p:random/>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196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800200" cy="603476"/>
          </a:xfrm>
          <a:prstGeom prst="rect">
            <a:avLst/>
          </a:prstGeom>
        </p:spPr>
      </p:pic>
      <p:pic>
        <p:nvPicPr>
          <p:cNvPr id="3" name="图片 2"/>
          <p:cNvPicPr>
            <a:picLocks noChangeAspect="1"/>
          </p:cNvPicPr>
          <p:nvPr/>
        </p:nvPicPr>
        <p:blipFill>
          <a:blip r:embed="rId4"/>
          <a:stretch>
            <a:fillRect/>
          </a:stretch>
        </p:blipFill>
        <p:spPr>
          <a:xfrm>
            <a:off x="623391" y="1510054"/>
            <a:ext cx="9713863" cy="4007177"/>
          </a:xfrm>
          <a:prstGeom prst="rect">
            <a:avLst/>
          </a:prstGeom>
        </p:spPr>
      </p:pic>
    </p:spTree>
    <p:extLst>
      <p:ext uri="{BB962C8B-B14F-4D97-AF65-F5344CB8AC3E}">
        <p14:creationId xmlns:p14="http://schemas.microsoft.com/office/powerpoint/2010/main" val="3586965170"/>
      </p:ext>
    </p:extLst>
  </p:cSld>
  <p:clrMapOvr>
    <a:masterClrMapping/>
  </p:clrMapOvr>
  <p:transition>
    <p:random/>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197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84176" cy="531059"/>
          </a:xfrm>
          <a:prstGeom prst="rect">
            <a:avLst/>
          </a:prstGeom>
        </p:spPr>
      </p:pic>
      <p:pic>
        <p:nvPicPr>
          <p:cNvPr id="2" name="图片 1"/>
          <p:cNvPicPr>
            <a:picLocks noChangeAspect="1"/>
          </p:cNvPicPr>
          <p:nvPr/>
        </p:nvPicPr>
        <p:blipFill>
          <a:blip r:embed="rId4"/>
          <a:stretch>
            <a:fillRect/>
          </a:stretch>
        </p:blipFill>
        <p:spPr>
          <a:xfrm>
            <a:off x="623392" y="1447931"/>
            <a:ext cx="9217024" cy="4224469"/>
          </a:xfrm>
          <a:prstGeom prst="rect">
            <a:avLst/>
          </a:prstGeom>
        </p:spPr>
      </p:pic>
    </p:spTree>
    <p:extLst>
      <p:ext uri="{BB962C8B-B14F-4D97-AF65-F5344CB8AC3E}">
        <p14:creationId xmlns:p14="http://schemas.microsoft.com/office/powerpoint/2010/main" val="3945237832"/>
      </p:ext>
    </p:extLst>
  </p:cSld>
  <p:clrMapOvr>
    <a:masterClrMapping/>
  </p:clrMapOvr>
  <p:transition>
    <p:random/>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198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84176" cy="531059"/>
          </a:xfrm>
          <a:prstGeom prst="rect">
            <a:avLst/>
          </a:prstGeom>
        </p:spPr>
      </p:pic>
      <p:pic>
        <p:nvPicPr>
          <p:cNvPr id="3" name="图片 2"/>
          <p:cNvPicPr>
            <a:picLocks noChangeAspect="1"/>
          </p:cNvPicPr>
          <p:nvPr/>
        </p:nvPicPr>
        <p:blipFill>
          <a:blip r:embed="rId4"/>
          <a:stretch>
            <a:fillRect/>
          </a:stretch>
        </p:blipFill>
        <p:spPr>
          <a:xfrm>
            <a:off x="623392" y="1404494"/>
            <a:ext cx="10441160" cy="4708390"/>
          </a:xfrm>
          <a:prstGeom prst="rect">
            <a:avLst/>
          </a:prstGeom>
        </p:spPr>
      </p:pic>
    </p:spTree>
    <p:extLst>
      <p:ext uri="{BB962C8B-B14F-4D97-AF65-F5344CB8AC3E}">
        <p14:creationId xmlns:p14="http://schemas.microsoft.com/office/powerpoint/2010/main" val="4229468808"/>
      </p:ext>
    </p:extLst>
  </p:cSld>
  <p:clrMapOvr>
    <a:masterClrMapping/>
  </p:clrMapOvr>
  <p:transition>
    <p:random/>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199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84176" cy="531059"/>
          </a:xfrm>
          <a:prstGeom prst="rect">
            <a:avLst/>
          </a:prstGeom>
        </p:spPr>
      </p:pic>
      <p:pic>
        <p:nvPicPr>
          <p:cNvPr id="2" name="图片 1"/>
          <p:cNvPicPr>
            <a:picLocks noChangeAspect="1"/>
          </p:cNvPicPr>
          <p:nvPr/>
        </p:nvPicPr>
        <p:blipFill>
          <a:blip r:embed="rId4"/>
          <a:stretch>
            <a:fillRect/>
          </a:stretch>
        </p:blipFill>
        <p:spPr>
          <a:xfrm>
            <a:off x="632962" y="1421623"/>
            <a:ext cx="8919422" cy="4150705"/>
          </a:xfrm>
          <a:prstGeom prst="rect">
            <a:avLst/>
          </a:prstGeom>
        </p:spPr>
      </p:pic>
    </p:spTree>
    <p:extLst>
      <p:ext uri="{BB962C8B-B14F-4D97-AF65-F5344CB8AC3E}">
        <p14:creationId xmlns:p14="http://schemas.microsoft.com/office/powerpoint/2010/main" val="2605320901"/>
      </p:ext>
    </p:ext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3A822ED-2D84-4F60-A7D0-E11DB1411FC1}" type="slidenum">
              <a:rPr kumimoji="0" lang="ja-JP" altLang="en-US" sz="1800">
                <a:solidFill>
                  <a:srgbClr val="A50021"/>
                </a:solidFill>
                <a:latin typeface="Arial" panose="020B0604020202020204" pitchFamily="34" charset="0"/>
                <a:ea typeface="ＭＳ Ｐゴシック" panose="020B0600070205080204" pitchFamily="34" charset="-128"/>
              </a:rPr>
              <a:pPr/>
              <a:t>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09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6</a:t>
            </a:r>
            <a:r>
              <a:rPr lang="zh-CN" altLang="en-US" smtClean="0">
                <a:latin typeface="Times New Roman" panose="02020603050405020304" pitchFamily="18" charset="0"/>
              </a:rPr>
              <a:t>章  机器学习与深度学习</a:t>
            </a:r>
            <a:endParaRPr lang="zh-CN" altLang="en-US" dirty="0" smtClean="0">
              <a:latin typeface="Times New Roman" panose="02020603050405020304" pitchFamily="18" charset="0"/>
            </a:endParaRPr>
          </a:p>
        </p:txBody>
      </p:sp>
      <p:sp>
        <p:nvSpPr>
          <p:cNvPr id="29699" name="Rectangle 3"/>
          <p:cNvSpPr>
            <a:spLocks noGrp="1" noChangeArrowheads="1"/>
          </p:cNvSpPr>
          <p:nvPr>
            <p:ph type="body" idx="1"/>
          </p:nvPr>
        </p:nvSpPr>
        <p:spPr>
          <a:xfrm>
            <a:off x="983432" y="1124744"/>
            <a:ext cx="7072313" cy="5167312"/>
          </a:xfrm>
        </p:spPr>
        <p:txBody>
          <a:bodyPr/>
          <a:lstStyle/>
          <a:p>
            <a:pPr eaLnBrk="1" hangingPunct="1">
              <a:lnSpc>
                <a:spcPct val="140000"/>
              </a:lnSpc>
              <a:spcBef>
                <a:spcPct val="20000"/>
              </a:spcBef>
            </a:pPr>
            <a:r>
              <a:rPr lang="en-US" altLang="zh-CN" b="1" dirty="0" smtClean="0">
                <a:latin typeface="Times New Roman" panose="02020603050405020304" pitchFamily="18" charset="0"/>
              </a:rPr>
              <a:t>6.1 </a:t>
            </a:r>
            <a:r>
              <a:rPr lang="zh-CN" altLang="en-US" b="1" dirty="0" smtClean="0">
                <a:latin typeface="Times New Roman" panose="02020603050405020304" pitchFamily="18" charset="0"/>
              </a:rPr>
              <a:t>机器学习概述</a:t>
            </a:r>
            <a:endParaRPr lang="en-US" altLang="zh-CN" b="1" dirty="0">
              <a:latin typeface="Times New Roman" panose="02020603050405020304" pitchFamily="18" charset="0"/>
            </a:endParaRPr>
          </a:p>
          <a:p>
            <a:pPr eaLnBrk="1" hangingPunct="1">
              <a:lnSpc>
                <a:spcPct val="140000"/>
              </a:lnSpc>
              <a:spcBef>
                <a:spcPct val="20000"/>
              </a:spcBef>
            </a:pPr>
            <a:r>
              <a:rPr lang="en-US" altLang="zh-CN" b="1" dirty="0" smtClean="0">
                <a:latin typeface="Times New Roman" panose="02020603050405020304" pitchFamily="18" charset="0"/>
              </a:rPr>
              <a:t>6.2 </a:t>
            </a:r>
            <a:r>
              <a:rPr lang="zh-CN" altLang="en-US" b="1" dirty="0" smtClean="0">
                <a:latin typeface="Times New Roman" panose="02020603050405020304" pitchFamily="18" charset="0"/>
              </a:rPr>
              <a:t>深度学习概述</a:t>
            </a:r>
            <a:endParaRPr lang="en-US" altLang="zh-CN" b="1" dirty="0" smtClean="0">
              <a:latin typeface="Times New Roman" panose="02020603050405020304" pitchFamily="18" charset="0"/>
            </a:endParaRPr>
          </a:p>
          <a:p>
            <a:pPr eaLnBrk="1" hangingPunct="1">
              <a:lnSpc>
                <a:spcPct val="140000"/>
              </a:lnSpc>
              <a:spcBef>
                <a:spcPct val="20000"/>
              </a:spcBef>
            </a:pPr>
            <a:r>
              <a:rPr lang="en-US" altLang="zh-CN" b="1" dirty="0" smtClean="0">
                <a:latin typeface="Times New Roman" panose="02020603050405020304" pitchFamily="18" charset="0"/>
              </a:rPr>
              <a:t>6.3 </a:t>
            </a:r>
            <a:r>
              <a:rPr lang="zh-CN" altLang="en-US" b="1" dirty="0" smtClean="0">
                <a:latin typeface="Times New Roman" panose="02020603050405020304" pitchFamily="18" charset="0"/>
              </a:rPr>
              <a:t>神经网络与深度学习</a:t>
            </a:r>
            <a:endParaRPr lang="en-US" altLang="zh-CN" b="1" dirty="0">
              <a:latin typeface="Times New Roman" panose="02020603050405020304" pitchFamily="18" charset="0"/>
            </a:endParaRPr>
          </a:p>
        </p:txBody>
      </p:sp>
    </p:spTree>
    <p:extLst>
      <p:ext uri="{BB962C8B-B14F-4D97-AF65-F5344CB8AC3E}">
        <p14:creationId xmlns:p14="http://schemas.microsoft.com/office/powerpoint/2010/main" val="127452520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 calcmode="lin" valueType="num">
                                      <p:cBhvr additive="base">
                                        <p:cTn id="12" dur="500" fill="hold"/>
                                        <p:tgtEl>
                                          <p:spTgt spid="29699">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969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 calcmode="lin" valueType="num">
                                      <p:cBhvr additive="base">
                                        <p:cTn id="17" dur="500" fill="hold"/>
                                        <p:tgtEl>
                                          <p:spTgt spid="2969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969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advAuto="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5420A05-A9FE-43FF-9849-EB60A82D187D}" type="slidenum">
              <a:rPr kumimoji="0" lang="ja-JP" altLang="en-US" sz="1800">
                <a:solidFill>
                  <a:srgbClr val="A50021"/>
                </a:solidFill>
                <a:latin typeface="Arial" panose="020B0604020202020204" pitchFamily="34" charset="0"/>
                <a:ea typeface="ＭＳ Ｐゴシック" panose="020B0600070205080204" pitchFamily="34" charset="-128"/>
              </a:rPr>
              <a:pPr/>
              <a:t>20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4691" name="Rectangle 3"/>
          <p:cNvSpPr>
            <a:spLocks noGrp="1" noChangeArrowheads="1"/>
          </p:cNvSpPr>
          <p:nvPr>
            <p:ph type="body" idx="1"/>
          </p:nvPr>
        </p:nvSpPr>
        <p:spPr>
          <a:xfrm>
            <a:off x="911424" y="908050"/>
            <a:ext cx="9505751" cy="1682750"/>
          </a:xfrm>
          <a:gradFill rotWithShape="0">
            <a:gsLst>
              <a:gs pos="0">
                <a:srgbClr val="CCFFCC"/>
              </a:gs>
              <a:gs pos="100000">
                <a:schemeClr val="bg1"/>
              </a:gs>
            </a:gsLst>
            <a:path path="rect">
              <a:fillToRect l="100000" b="100000"/>
            </a:path>
          </a:gradFill>
          <a:ln>
            <a:solidFill>
              <a:srgbClr val="808080"/>
            </a:solidFill>
            <a:miter lim="800000"/>
            <a:headEnd/>
            <a:tailEnd/>
          </a:ln>
        </p:spPr>
        <p:txBody>
          <a:bodyPr/>
          <a:lstStyle/>
          <a:p>
            <a:pPr marL="0" indent="0" eaLnBrk="1" hangingPunct="1">
              <a:lnSpc>
                <a:spcPct val="110000"/>
              </a:lnSpc>
            </a:pPr>
            <a:r>
              <a:rPr lang="en-US" altLang="zh-CN" dirty="0" smtClean="0">
                <a:latin typeface="宋体" panose="02010600030101010101" pitchFamily="2" charset="-122"/>
              </a:rPr>
              <a:t> </a:t>
            </a:r>
            <a:r>
              <a:rPr lang="zh-CN" altLang="en-US" b="1" dirty="0" smtClean="0">
                <a:latin typeface="宋体" panose="02010600030101010101" pitchFamily="2" charset="-122"/>
              </a:rPr>
              <a:t>以推理能力排列</a:t>
            </a:r>
            <a:endParaRPr lang="zh-CN" altLang="en-US" dirty="0" smtClean="0">
              <a:latin typeface="宋体" panose="02010600030101010101" pitchFamily="2" charset="-122"/>
            </a:endParaRPr>
          </a:p>
          <a:p>
            <a:pPr marL="0" indent="0" eaLnBrk="1" hangingPunct="1">
              <a:lnSpc>
                <a:spcPct val="110000"/>
              </a:lnSpc>
              <a:spcBef>
                <a:spcPct val="20000"/>
              </a:spcBef>
              <a:buClr>
                <a:srgbClr val="0000FF"/>
              </a:buClr>
              <a:buFont typeface="Wingdings" panose="05000000000000000000" pitchFamily="2" charset="2"/>
              <a:buChar char="§"/>
            </a:pPr>
            <a:r>
              <a:rPr lang="zh-CN" altLang="en-US" dirty="0" smtClean="0">
                <a:latin typeface="宋体" panose="02010600030101010101" pitchFamily="2" charset="-122"/>
              </a:rPr>
              <a:t> 机械式学习，指导式学习，解释学习，类比学习，   </a:t>
            </a:r>
          </a:p>
          <a:p>
            <a:pPr marL="0" indent="0" eaLnBrk="1" hangingPunct="1">
              <a:lnSpc>
                <a:spcPct val="110000"/>
              </a:lnSpc>
              <a:spcBef>
                <a:spcPct val="20000"/>
              </a:spcBef>
              <a:buClr>
                <a:srgbClr val="0000FF"/>
              </a:buClr>
              <a:buNone/>
            </a:pPr>
            <a:r>
              <a:rPr lang="zh-CN" altLang="en-US" dirty="0" smtClean="0">
                <a:latin typeface="宋体" panose="02010600030101010101" pitchFamily="2" charset="-122"/>
              </a:rPr>
              <a:t>  示例学习，观察与发现学习。</a:t>
            </a:r>
          </a:p>
        </p:txBody>
      </p:sp>
      <p:sp>
        <p:nvSpPr>
          <p:cNvPr id="114692" name="Rectangle 4"/>
          <p:cNvSpPr>
            <a:spLocks noChangeArrowheads="1"/>
          </p:cNvSpPr>
          <p:nvPr/>
        </p:nvSpPr>
        <p:spPr bwMode="auto">
          <a:xfrm>
            <a:off x="911424" y="4724401"/>
            <a:ext cx="9527976" cy="1768475"/>
          </a:xfrm>
          <a:prstGeom prst="rect">
            <a:avLst/>
          </a:prstGeom>
          <a:gradFill rotWithShape="0">
            <a:gsLst>
              <a:gs pos="0">
                <a:srgbClr val="CCFFFF"/>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buClr>
                <a:schemeClr val="accent2"/>
              </a:buClr>
              <a:buFont typeface="Wingdings" panose="05000000000000000000" pitchFamily="2" charset="2"/>
              <a:buBlip>
                <a:blip r:embed="rId2"/>
              </a:buBlip>
            </a:pPr>
            <a:r>
              <a:rPr kumimoji="0" lang="en-US" altLang="zh-CN" sz="2800" b="1" dirty="0">
                <a:latin typeface="宋体" panose="02010600030101010101" pitchFamily="2" charset="-122"/>
              </a:rPr>
              <a:t> </a:t>
            </a:r>
            <a:r>
              <a:rPr kumimoji="0" lang="zh-CN" altLang="en-US" sz="2800" b="1" dirty="0">
                <a:latin typeface="宋体" panose="02010600030101010101" pitchFamily="2" charset="-122"/>
              </a:rPr>
              <a:t>适用领域 </a:t>
            </a:r>
          </a:p>
          <a:p>
            <a:pPr eaLnBrk="1" hangingPunct="1">
              <a:lnSpc>
                <a:spcPct val="110000"/>
              </a:lnSpc>
              <a:spcBef>
                <a:spcPct val="30000"/>
              </a:spcBef>
              <a:buClr>
                <a:srgbClr val="0000FF"/>
              </a:buClr>
              <a:buFont typeface="Wingdings" panose="05000000000000000000" pitchFamily="2" charset="2"/>
              <a:buChar char="§"/>
            </a:pPr>
            <a:r>
              <a:rPr kumimoji="0" lang="zh-CN" altLang="en-US" sz="2800" dirty="0">
                <a:latin typeface="宋体" panose="02010600030101010101" pitchFamily="2" charset="-122"/>
              </a:rPr>
              <a:t> 连接学习：模拟人类较低级的神经活动。</a:t>
            </a:r>
          </a:p>
          <a:p>
            <a:pPr eaLnBrk="1" hangingPunct="1">
              <a:lnSpc>
                <a:spcPct val="110000"/>
              </a:lnSpc>
              <a:spcBef>
                <a:spcPct val="30000"/>
              </a:spcBef>
              <a:buClr>
                <a:srgbClr val="0000FF"/>
              </a:buClr>
              <a:buFont typeface="Wingdings" panose="05000000000000000000" pitchFamily="2" charset="2"/>
              <a:buChar char="§"/>
            </a:pPr>
            <a:r>
              <a:rPr kumimoji="0" lang="zh-CN" altLang="en-US" sz="2800" dirty="0">
                <a:latin typeface="宋体" panose="02010600030101010101" pitchFamily="2" charset="-122"/>
              </a:rPr>
              <a:t> 符号学习：模拟人类的高级思维活动。 </a:t>
            </a:r>
          </a:p>
        </p:txBody>
      </p:sp>
      <p:sp>
        <p:nvSpPr>
          <p:cNvPr id="114693" name="Rectangle 5"/>
          <p:cNvSpPr>
            <a:spLocks noChangeArrowheads="1"/>
          </p:cNvSpPr>
          <p:nvPr/>
        </p:nvSpPr>
        <p:spPr bwMode="auto">
          <a:xfrm>
            <a:off x="911424" y="2743200"/>
            <a:ext cx="9527976" cy="1811338"/>
          </a:xfrm>
          <a:prstGeom prst="rect">
            <a:avLst/>
          </a:prstGeom>
          <a:solidFill>
            <a:srgbClr val="FFFFFF"/>
          </a:soli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a:latin typeface="宋体" panose="02010600030101010101" pitchFamily="2" charset="-122"/>
              </a:rPr>
              <a:t> </a:t>
            </a:r>
            <a:r>
              <a:rPr kumimoji="0" lang="zh-CN" altLang="en-US" sz="2800" b="1">
                <a:latin typeface="宋体" panose="02010600030101010101" pitchFamily="2" charset="-122"/>
              </a:rPr>
              <a:t>对领域理论的要求</a:t>
            </a:r>
          </a:p>
          <a:p>
            <a:pPr eaLnBrk="1" hangingPunct="1">
              <a:lnSpc>
                <a:spcPct val="120000"/>
              </a:lnSpc>
              <a:spcBef>
                <a:spcPct val="20000"/>
              </a:spcBef>
              <a:buClr>
                <a:srgbClr val="0000FF"/>
              </a:buClr>
              <a:buFont typeface="Wingdings" panose="05000000000000000000" pitchFamily="2" charset="2"/>
              <a:buChar char="§"/>
            </a:pPr>
            <a:r>
              <a:rPr kumimoji="0" lang="zh-CN" altLang="en-US" sz="2800">
                <a:latin typeface="宋体" panose="02010600030101010101" pitchFamily="2" charset="-122"/>
              </a:rPr>
              <a:t> 示例学习、观察与发现学习：领域理论要求较少。</a:t>
            </a:r>
          </a:p>
          <a:p>
            <a:pPr eaLnBrk="1" hangingPunct="1">
              <a:lnSpc>
                <a:spcPct val="120000"/>
              </a:lnSpc>
              <a:spcBef>
                <a:spcPct val="20000"/>
              </a:spcBef>
              <a:buClr>
                <a:srgbClr val="0000FF"/>
              </a:buClr>
              <a:buFont typeface="Wingdings" panose="05000000000000000000" pitchFamily="2" charset="2"/>
              <a:buChar char="§"/>
            </a:pPr>
            <a:r>
              <a:rPr kumimoji="0" lang="zh-CN" altLang="en-US" sz="2800">
                <a:latin typeface="宋体" panose="02010600030101010101" pitchFamily="2" charset="-122"/>
              </a:rPr>
              <a:t> 解释学习：要求提供完善的领域知识。</a:t>
            </a:r>
          </a:p>
        </p:txBody>
      </p:sp>
      <p:sp>
        <p:nvSpPr>
          <p:cNvPr id="21510"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机器学习方法的比较</a:t>
            </a:r>
          </a:p>
        </p:txBody>
      </p:sp>
    </p:spTree>
    <p:extLst>
      <p:ext uri="{BB962C8B-B14F-4D97-AF65-F5344CB8AC3E}">
        <p14:creationId xmlns:p14="http://schemas.microsoft.com/office/powerpoint/2010/main" val="307199787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4691">
                                            <p:txEl>
                                              <p:pRg st="1" end="1"/>
                                            </p:txEl>
                                          </p:spTgt>
                                        </p:tgtEl>
                                        <p:attrNameLst>
                                          <p:attrName>style.visibility</p:attrName>
                                        </p:attrNameLst>
                                      </p:cBhvr>
                                      <p:to>
                                        <p:strVal val="visible"/>
                                      </p:to>
                                    </p:set>
                                    <p:anim calcmode="lin" valueType="num">
                                      <p:cBhvr additive="base">
                                        <p:cTn id="17" dur="500" fill="hold"/>
                                        <p:tgtEl>
                                          <p:spTgt spid="11469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4691">
                                            <p:txEl>
                                              <p:pRg st="1" end="1"/>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4691">
                                            <p:txEl>
                                              <p:pRg st="2" end="2"/>
                                            </p:txEl>
                                          </p:spTgt>
                                        </p:tgtEl>
                                        <p:attrNameLst>
                                          <p:attrName>style.visibility</p:attrName>
                                        </p:attrNameLst>
                                      </p:cBhvr>
                                      <p:to>
                                        <p:strVal val="visible"/>
                                      </p:to>
                                    </p:set>
                                    <p:anim calcmode="lin" valueType="num">
                                      <p:cBhvr additive="base">
                                        <p:cTn id="22" dur="500" fill="hold"/>
                                        <p:tgtEl>
                                          <p:spTgt spid="114691">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146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14693"/>
                                        </p:tgtEl>
                                        <p:attrNameLst>
                                          <p:attrName>style.visibility</p:attrName>
                                        </p:attrNameLst>
                                      </p:cBhvr>
                                      <p:to>
                                        <p:strVal val="visible"/>
                                      </p:to>
                                    </p:set>
                                    <p:animEffect transition="in" filter="box(in)">
                                      <p:cBhvr>
                                        <p:cTn id="28" dur="500"/>
                                        <p:tgtEl>
                                          <p:spTgt spid="11469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14692"/>
                                        </p:tgtEl>
                                        <p:attrNameLst>
                                          <p:attrName>style.visibility</p:attrName>
                                        </p:attrNameLst>
                                      </p:cBhvr>
                                      <p:to>
                                        <p:strVal val="visible"/>
                                      </p:to>
                                    </p:set>
                                    <p:animEffect transition="in" filter="box(in)">
                                      <p:cBhvr>
                                        <p:cTn id="33" dur="500"/>
                                        <p:tgtEl>
                                          <p:spTgt spid="114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2" grpId="0" animBg="1" autoUpdateAnimBg="0"/>
      <p:bldP spid="114693" grpId="0" animBg="1"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200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479376" y="827870"/>
            <a:ext cx="1715278" cy="575008"/>
          </a:xfrm>
          <a:prstGeom prst="rect">
            <a:avLst/>
          </a:prstGeom>
        </p:spPr>
      </p:pic>
      <p:pic>
        <p:nvPicPr>
          <p:cNvPr id="3" name="图片 2"/>
          <p:cNvPicPr>
            <a:picLocks noChangeAspect="1"/>
          </p:cNvPicPr>
          <p:nvPr/>
        </p:nvPicPr>
        <p:blipFill>
          <a:blip r:embed="rId4"/>
          <a:stretch>
            <a:fillRect/>
          </a:stretch>
        </p:blipFill>
        <p:spPr>
          <a:xfrm>
            <a:off x="479376" y="1465573"/>
            <a:ext cx="10646063" cy="4945809"/>
          </a:xfrm>
          <a:prstGeom prst="rect">
            <a:avLst/>
          </a:prstGeom>
        </p:spPr>
      </p:pic>
    </p:spTree>
    <p:extLst>
      <p:ext uri="{BB962C8B-B14F-4D97-AF65-F5344CB8AC3E}">
        <p14:creationId xmlns:p14="http://schemas.microsoft.com/office/powerpoint/2010/main" val="671482703"/>
      </p:ext>
    </p:extLst>
  </p:cSld>
  <p:clrMapOvr>
    <a:masterClrMapping/>
  </p:clrMapOvr>
  <p:transition>
    <p:random/>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201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760903" cy="590303"/>
          </a:xfrm>
          <a:prstGeom prst="rect">
            <a:avLst/>
          </a:prstGeom>
        </p:spPr>
      </p:pic>
      <p:pic>
        <p:nvPicPr>
          <p:cNvPr id="2" name="图片 1"/>
          <p:cNvPicPr>
            <a:picLocks noChangeAspect="1"/>
          </p:cNvPicPr>
          <p:nvPr/>
        </p:nvPicPr>
        <p:blipFill>
          <a:blip r:embed="rId4"/>
          <a:stretch>
            <a:fillRect/>
          </a:stretch>
        </p:blipFill>
        <p:spPr>
          <a:xfrm>
            <a:off x="623392" y="1506030"/>
            <a:ext cx="10447925" cy="4945809"/>
          </a:xfrm>
          <a:prstGeom prst="rect">
            <a:avLst/>
          </a:prstGeom>
        </p:spPr>
      </p:pic>
    </p:spTree>
    <p:extLst>
      <p:ext uri="{BB962C8B-B14F-4D97-AF65-F5344CB8AC3E}">
        <p14:creationId xmlns:p14="http://schemas.microsoft.com/office/powerpoint/2010/main" val="3804736694"/>
      </p:ext>
    </p:extLst>
  </p:cSld>
  <p:clrMapOvr>
    <a:masterClrMapping/>
  </p:clrMapOvr>
  <p:transition>
    <p:random/>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202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57782" cy="522211"/>
          </a:xfrm>
          <a:prstGeom prst="rect">
            <a:avLst/>
          </a:prstGeom>
        </p:spPr>
      </p:pic>
      <p:pic>
        <p:nvPicPr>
          <p:cNvPr id="3" name="图片 2"/>
          <p:cNvPicPr>
            <a:picLocks noChangeAspect="1"/>
          </p:cNvPicPr>
          <p:nvPr/>
        </p:nvPicPr>
        <p:blipFill>
          <a:blip r:embed="rId4"/>
          <a:stretch>
            <a:fillRect/>
          </a:stretch>
        </p:blipFill>
        <p:spPr>
          <a:xfrm>
            <a:off x="623392" y="1493017"/>
            <a:ext cx="10928027" cy="5113463"/>
          </a:xfrm>
          <a:prstGeom prst="rect">
            <a:avLst/>
          </a:prstGeom>
        </p:spPr>
      </p:pic>
    </p:spTree>
    <p:extLst>
      <p:ext uri="{BB962C8B-B14F-4D97-AF65-F5344CB8AC3E}">
        <p14:creationId xmlns:p14="http://schemas.microsoft.com/office/powerpoint/2010/main" val="4266820201"/>
      </p:ext>
    </p:extLst>
  </p:cSld>
  <p:clrMapOvr>
    <a:masterClrMapping/>
  </p:clrMapOvr>
  <p:transition>
    <p:random/>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203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271766" y="1302539"/>
            <a:ext cx="11309060" cy="5555461"/>
          </a:xfrm>
          <a:prstGeom prst="rect">
            <a:avLst/>
          </a:prstGeom>
        </p:spPr>
      </p:pic>
      <p:pic>
        <p:nvPicPr>
          <p:cNvPr id="5" name="图片 4"/>
          <p:cNvPicPr>
            <a:picLocks noChangeAspect="1"/>
          </p:cNvPicPr>
          <p:nvPr/>
        </p:nvPicPr>
        <p:blipFill>
          <a:blip r:embed="rId4"/>
          <a:stretch>
            <a:fillRect/>
          </a:stretch>
        </p:blipFill>
        <p:spPr>
          <a:xfrm>
            <a:off x="271766" y="765176"/>
            <a:ext cx="6302286" cy="472481"/>
          </a:xfrm>
          <a:prstGeom prst="rect">
            <a:avLst/>
          </a:prstGeom>
        </p:spPr>
      </p:pic>
    </p:spTree>
    <p:extLst>
      <p:ext uri="{BB962C8B-B14F-4D97-AF65-F5344CB8AC3E}">
        <p14:creationId xmlns:p14="http://schemas.microsoft.com/office/powerpoint/2010/main" val="465880124"/>
      </p:ext>
    </p:extLst>
  </p:cSld>
  <p:clrMapOvr>
    <a:masterClrMapping/>
  </p:clrMapOvr>
  <p:transition>
    <p:random/>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204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767408" y="1729700"/>
            <a:ext cx="9256176" cy="3499499"/>
          </a:xfrm>
          <a:prstGeom prst="rect">
            <a:avLst/>
          </a:prstGeom>
        </p:spPr>
      </p:pic>
      <p:pic>
        <p:nvPicPr>
          <p:cNvPr id="4" name="图片 3"/>
          <p:cNvPicPr>
            <a:picLocks noChangeAspect="1"/>
          </p:cNvPicPr>
          <p:nvPr/>
        </p:nvPicPr>
        <p:blipFill>
          <a:blip r:embed="rId4"/>
          <a:stretch>
            <a:fillRect/>
          </a:stretch>
        </p:blipFill>
        <p:spPr>
          <a:xfrm>
            <a:off x="747232" y="986043"/>
            <a:ext cx="6692921" cy="743658"/>
          </a:xfrm>
          <a:prstGeom prst="rect">
            <a:avLst/>
          </a:prstGeom>
        </p:spPr>
      </p:pic>
    </p:spTree>
    <p:extLst>
      <p:ext uri="{BB962C8B-B14F-4D97-AF65-F5344CB8AC3E}">
        <p14:creationId xmlns:p14="http://schemas.microsoft.com/office/powerpoint/2010/main" val="2361790925"/>
      </p:ext>
    </p:extLst>
  </p:cSld>
  <p:clrMapOvr>
    <a:masterClrMapping/>
  </p:clrMapOvr>
  <p:transition>
    <p:random/>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205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839416" y="1765919"/>
            <a:ext cx="9937104" cy="4134296"/>
          </a:xfrm>
          <a:prstGeom prst="rect">
            <a:avLst/>
          </a:prstGeom>
        </p:spPr>
      </p:pic>
      <p:pic>
        <p:nvPicPr>
          <p:cNvPr id="5" name="图片 4"/>
          <p:cNvPicPr>
            <a:picLocks noChangeAspect="1"/>
          </p:cNvPicPr>
          <p:nvPr/>
        </p:nvPicPr>
        <p:blipFill>
          <a:blip r:embed="rId4"/>
          <a:stretch>
            <a:fillRect/>
          </a:stretch>
        </p:blipFill>
        <p:spPr>
          <a:xfrm>
            <a:off x="839416" y="901823"/>
            <a:ext cx="6912767" cy="864096"/>
          </a:xfrm>
          <a:prstGeom prst="rect">
            <a:avLst/>
          </a:prstGeom>
        </p:spPr>
      </p:pic>
    </p:spTree>
    <p:extLst>
      <p:ext uri="{BB962C8B-B14F-4D97-AF65-F5344CB8AC3E}">
        <p14:creationId xmlns:p14="http://schemas.microsoft.com/office/powerpoint/2010/main" val="944063050"/>
      </p:ext>
    </p:extLst>
  </p:cSld>
  <p:clrMapOvr>
    <a:masterClrMapping/>
  </p:clrMapOvr>
  <p:transition>
    <p:random/>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206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838672" y="1481931"/>
            <a:ext cx="9793832" cy="4351868"/>
          </a:xfrm>
          <a:prstGeom prst="rect">
            <a:avLst/>
          </a:prstGeom>
        </p:spPr>
      </p:pic>
      <p:pic>
        <p:nvPicPr>
          <p:cNvPr id="4" name="图片 3"/>
          <p:cNvPicPr>
            <a:picLocks noChangeAspect="1"/>
          </p:cNvPicPr>
          <p:nvPr/>
        </p:nvPicPr>
        <p:blipFill>
          <a:blip r:embed="rId4"/>
          <a:stretch>
            <a:fillRect/>
          </a:stretch>
        </p:blipFill>
        <p:spPr>
          <a:xfrm>
            <a:off x="839416" y="860635"/>
            <a:ext cx="5096342" cy="621286"/>
          </a:xfrm>
          <a:prstGeom prst="rect">
            <a:avLst/>
          </a:prstGeom>
        </p:spPr>
      </p:pic>
    </p:spTree>
    <p:extLst>
      <p:ext uri="{BB962C8B-B14F-4D97-AF65-F5344CB8AC3E}">
        <p14:creationId xmlns:p14="http://schemas.microsoft.com/office/powerpoint/2010/main" val="177922850"/>
      </p:ext>
    </p:extLst>
  </p:cSld>
  <p:clrMapOvr>
    <a:masterClrMapping/>
  </p:clrMapOvr>
  <p:transition>
    <p:random/>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207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673913" y="1570487"/>
            <a:ext cx="10783234" cy="5022015"/>
          </a:xfrm>
          <a:prstGeom prst="rect">
            <a:avLst/>
          </a:prstGeom>
        </p:spPr>
      </p:pic>
      <p:pic>
        <p:nvPicPr>
          <p:cNvPr id="5" name="图片 4"/>
          <p:cNvPicPr>
            <a:picLocks noChangeAspect="1"/>
          </p:cNvPicPr>
          <p:nvPr/>
        </p:nvPicPr>
        <p:blipFill>
          <a:blip r:embed="rId4"/>
          <a:stretch>
            <a:fillRect/>
          </a:stretch>
        </p:blipFill>
        <p:spPr>
          <a:xfrm>
            <a:off x="704383" y="845251"/>
            <a:ext cx="5778638" cy="644005"/>
          </a:xfrm>
          <a:prstGeom prst="rect">
            <a:avLst/>
          </a:prstGeom>
        </p:spPr>
      </p:pic>
    </p:spTree>
    <p:extLst>
      <p:ext uri="{BB962C8B-B14F-4D97-AF65-F5344CB8AC3E}">
        <p14:creationId xmlns:p14="http://schemas.microsoft.com/office/powerpoint/2010/main" val="2962449408"/>
      </p:ext>
    </p:extLst>
  </p:cSld>
  <p:clrMapOvr>
    <a:masterClrMapping/>
  </p:clrMapOvr>
  <p:transition>
    <p:random/>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208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669349" y="1396594"/>
            <a:ext cx="10539373" cy="5418290"/>
          </a:xfrm>
          <a:prstGeom prst="rect">
            <a:avLst/>
          </a:prstGeom>
        </p:spPr>
      </p:pic>
      <p:pic>
        <p:nvPicPr>
          <p:cNvPr id="4" name="图片 3"/>
          <p:cNvPicPr>
            <a:picLocks noChangeAspect="1"/>
          </p:cNvPicPr>
          <p:nvPr/>
        </p:nvPicPr>
        <p:blipFill>
          <a:blip r:embed="rId4"/>
          <a:stretch>
            <a:fillRect/>
          </a:stretch>
        </p:blipFill>
        <p:spPr>
          <a:xfrm>
            <a:off x="669349" y="803144"/>
            <a:ext cx="3929349" cy="593449"/>
          </a:xfrm>
          <a:prstGeom prst="rect">
            <a:avLst/>
          </a:prstGeom>
        </p:spPr>
      </p:pic>
    </p:spTree>
    <p:extLst>
      <p:ext uri="{BB962C8B-B14F-4D97-AF65-F5344CB8AC3E}">
        <p14:creationId xmlns:p14="http://schemas.microsoft.com/office/powerpoint/2010/main" val="2499081305"/>
      </p:ext>
    </p:extLst>
  </p:cSld>
  <p:clrMapOvr>
    <a:masterClrMapping/>
  </p:clrMapOvr>
  <p:transition>
    <p:random/>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209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623392" y="765176"/>
            <a:ext cx="3709006" cy="745576"/>
          </a:xfrm>
          <a:prstGeom prst="rect">
            <a:avLst/>
          </a:prstGeom>
        </p:spPr>
      </p:pic>
      <p:pic>
        <p:nvPicPr>
          <p:cNvPr id="5" name="图片 4"/>
          <p:cNvPicPr>
            <a:picLocks noChangeAspect="1"/>
          </p:cNvPicPr>
          <p:nvPr/>
        </p:nvPicPr>
        <p:blipFill>
          <a:blip r:embed="rId4"/>
          <a:stretch>
            <a:fillRect/>
          </a:stretch>
        </p:blipFill>
        <p:spPr>
          <a:xfrm>
            <a:off x="623392" y="1518734"/>
            <a:ext cx="10196444" cy="4884843"/>
          </a:xfrm>
          <a:prstGeom prst="rect">
            <a:avLst/>
          </a:prstGeom>
        </p:spPr>
      </p:pic>
    </p:spTree>
    <p:extLst>
      <p:ext uri="{BB962C8B-B14F-4D97-AF65-F5344CB8AC3E}">
        <p14:creationId xmlns:p14="http://schemas.microsoft.com/office/powerpoint/2010/main" val="3452599581"/>
      </p:ext>
    </p:extLst>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38693D1-D59E-4E97-BA21-2D6C30C30F45}" type="slidenum">
              <a:rPr kumimoji="0" lang="ja-JP" altLang="en-US" sz="1800">
                <a:solidFill>
                  <a:srgbClr val="A50021"/>
                </a:solidFill>
                <a:latin typeface="Arial" panose="020B0604020202020204" pitchFamily="34" charset="0"/>
                <a:ea typeface="ＭＳ Ｐゴシック" panose="020B0600070205080204" pitchFamily="34" charset="-128"/>
              </a:rPr>
              <a:pPr/>
              <a:t>21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8787" name="Rectangle 3"/>
          <p:cNvSpPr>
            <a:spLocks noGrp="1" noChangeArrowheads="1"/>
          </p:cNvSpPr>
          <p:nvPr>
            <p:ph type="body" idx="1"/>
          </p:nvPr>
        </p:nvSpPr>
        <p:spPr>
          <a:xfrm>
            <a:off x="839416" y="1125539"/>
            <a:ext cx="10801200" cy="5316537"/>
          </a:xfrm>
          <a:gradFill rotWithShape="0">
            <a:gsLst>
              <a:gs pos="0">
                <a:srgbClr val="CCFFCC"/>
              </a:gs>
              <a:gs pos="100000">
                <a:schemeClr val="bg1"/>
              </a:gs>
            </a:gsLst>
            <a:path path="rect">
              <a:fillToRect l="100000" b="100000"/>
            </a:path>
          </a:gradFill>
          <a:ln>
            <a:solidFill>
              <a:srgbClr val="808080"/>
            </a:solidFill>
            <a:miter lim="800000"/>
            <a:headEnd/>
            <a:tailEnd/>
          </a:ln>
        </p:spPr>
        <p:txBody>
          <a:bodyPr/>
          <a:lstStyle/>
          <a:p>
            <a:pPr marL="0" indent="0" eaLnBrk="1" hangingPunct="1"/>
            <a:r>
              <a:rPr lang="en-US" altLang="zh-CN" sz="2400" b="1" dirty="0">
                <a:latin typeface="宋体" panose="02010600030101010101" pitchFamily="2" charset="-122"/>
              </a:rPr>
              <a:t> </a:t>
            </a:r>
            <a:r>
              <a:rPr lang="zh-CN" altLang="en-US" b="1" dirty="0" smtClean="0">
                <a:latin typeface="宋体" panose="02010600030101010101" pitchFamily="2" charset="-122"/>
              </a:rPr>
              <a:t>知识获取角度：</a:t>
            </a:r>
            <a:endParaRPr lang="zh-CN" altLang="en-US" dirty="0" smtClean="0">
              <a:latin typeface="宋体" panose="02010600030101010101" pitchFamily="2" charset="-122"/>
            </a:endParaRPr>
          </a:p>
          <a:p>
            <a:pPr marL="0" indent="0" eaLnBrk="1" hangingPunct="1">
              <a:buClr>
                <a:srgbClr val="0000FF"/>
              </a:buClr>
              <a:buFont typeface="Wingdings" panose="05000000000000000000" pitchFamily="2" charset="2"/>
              <a:buChar char="§"/>
            </a:pPr>
            <a:r>
              <a:rPr lang="zh-CN" altLang="en-US" sz="2600" dirty="0">
                <a:latin typeface="宋体" panose="02010600030101010101" pitchFamily="2" charset="-122"/>
              </a:rPr>
              <a:t> 示例学习、观察与发现学习：通过学习可以产生新</a:t>
            </a:r>
            <a:r>
              <a:rPr lang="zh-CN" altLang="en-US" sz="2600" dirty="0" smtClean="0">
                <a:latin typeface="宋体" panose="02010600030101010101" pitchFamily="2" charset="-122"/>
              </a:rPr>
              <a:t>概念描述</a:t>
            </a:r>
            <a:r>
              <a:rPr lang="zh-CN" altLang="en-US" sz="2600" dirty="0">
                <a:latin typeface="宋体" panose="02010600030101010101" pitchFamily="2" charset="-122"/>
              </a:rPr>
              <a:t>，可用于专家系统的知识获取。</a:t>
            </a:r>
          </a:p>
          <a:p>
            <a:pPr marL="0" indent="0" algn="just" eaLnBrk="1" hangingPunct="1">
              <a:buClr>
                <a:srgbClr val="0000FF"/>
              </a:buClr>
              <a:buFont typeface="Wingdings" panose="05000000000000000000" pitchFamily="2" charset="2"/>
              <a:buChar char="§"/>
            </a:pPr>
            <a:r>
              <a:rPr lang="zh-CN" altLang="en-US" sz="2600" dirty="0">
                <a:latin typeface="Times New Roman" panose="02020603050405020304" pitchFamily="18" charset="0"/>
              </a:rPr>
              <a:t>  解释学习的学习目标主要是改善系统的效率，而不</a:t>
            </a:r>
            <a:r>
              <a:rPr lang="zh-CN" altLang="en-US" sz="2600" dirty="0" smtClean="0">
                <a:latin typeface="Times New Roman" panose="02020603050405020304" pitchFamily="18" charset="0"/>
              </a:rPr>
              <a:t>扩充概念</a:t>
            </a:r>
            <a:r>
              <a:rPr lang="zh-CN" altLang="en-US" sz="2600" dirty="0">
                <a:latin typeface="Times New Roman" panose="02020603050405020304" pitchFamily="18" charset="0"/>
              </a:rPr>
              <a:t>描述的范围。</a:t>
            </a:r>
          </a:p>
          <a:p>
            <a:pPr marL="0" indent="0" algn="just" eaLnBrk="1" hangingPunct="1">
              <a:buClr>
                <a:srgbClr val="0000FF"/>
              </a:buClr>
              <a:buFont typeface="Wingdings" panose="05000000000000000000" pitchFamily="2" charset="2"/>
              <a:buChar char="§"/>
            </a:pPr>
            <a:r>
              <a:rPr lang="zh-CN" altLang="en-US" sz="2600" dirty="0">
                <a:latin typeface="Times New Roman" panose="02020603050405020304" pitchFamily="18" charset="0"/>
              </a:rPr>
              <a:t> 指导式学习通过与指导者（如领域专家）的交互学习</a:t>
            </a:r>
            <a:r>
              <a:rPr lang="zh-CN" altLang="en-US" sz="2600" dirty="0" smtClean="0">
                <a:latin typeface="Times New Roman" panose="02020603050405020304" pitchFamily="18" charset="0"/>
              </a:rPr>
              <a:t>新知识</a:t>
            </a:r>
            <a:r>
              <a:rPr lang="zh-CN" altLang="en-US" sz="2600" dirty="0">
                <a:latin typeface="Times New Roman" panose="02020603050405020304" pitchFamily="18" charset="0"/>
              </a:rPr>
              <a:t>，同时又可帮助指导追踪推理过程，发现其中的</a:t>
            </a:r>
            <a:r>
              <a:rPr lang="zh-CN" altLang="en-US" sz="2600" dirty="0" smtClean="0">
                <a:latin typeface="Times New Roman" panose="02020603050405020304" pitchFamily="18" charset="0"/>
              </a:rPr>
              <a:t>错误</a:t>
            </a:r>
            <a:r>
              <a:rPr lang="zh-CN" altLang="en-US" sz="2600" dirty="0">
                <a:latin typeface="Times New Roman" panose="02020603050405020304" pitchFamily="18" charset="0"/>
              </a:rPr>
              <a:t>，找出产生错误的原因，然后由指导者进行修正。</a:t>
            </a:r>
            <a:r>
              <a:rPr lang="zh-CN" altLang="en-US" sz="2400" dirty="0">
                <a:latin typeface="宋体" panose="02010600030101010101" pitchFamily="2" charset="-122"/>
              </a:rPr>
              <a:t> </a:t>
            </a:r>
          </a:p>
        </p:txBody>
      </p:sp>
      <p:sp>
        <p:nvSpPr>
          <p:cNvPr id="22532"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机器学习方法的比较</a:t>
            </a:r>
          </a:p>
        </p:txBody>
      </p:sp>
    </p:spTree>
    <p:extLst>
      <p:ext uri="{BB962C8B-B14F-4D97-AF65-F5344CB8AC3E}">
        <p14:creationId xmlns:p14="http://schemas.microsoft.com/office/powerpoint/2010/main" val="180674338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8787">
                                            <p:bg/>
                                          </p:spTgt>
                                        </p:tgtEl>
                                        <p:attrNameLst>
                                          <p:attrName>style.visibility</p:attrName>
                                        </p:attrNameLst>
                                      </p:cBhvr>
                                      <p:to>
                                        <p:strVal val="visible"/>
                                      </p:to>
                                    </p:set>
                                    <p:anim calcmode="lin" valueType="num">
                                      <p:cBhvr additive="base">
                                        <p:cTn id="7" dur="500" fill="hold"/>
                                        <p:tgtEl>
                                          <p:spTgt spid="118787">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8787">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8787">
                                            <p:txEl>
                                              <p:pRg st="0" end="0"/>
                                            </p:txEl>
                                          </p:spTgt>
                                        </p:tgtEl>
                                        <p:attrNameLst>
                                          <p:attrName>style.visibility</p:attrName>
                                        </p:attrNameLst>
                                      </p:cBhvr>
                                      <p:to>
                                        <p:strVal val="visible"/>
                                      </p:to>
                                    </p:set>
                                    <p:anim calcmode="lin" valueType="num">
                                      <p:cBhvr additive="base">
                                        <p:cTn id="13" dur="500" fill="hold"/>
                                        <p:tgtEl>
                                          <p:spTgt spid="11878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87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8787">
                                            <p:txEl>
                                              <p:pRg st="1" end="1"/>
                                            </p:txEl>
                                          </p:spTgt>
                                        </p:tgtEl>
                                        <p:attrNameLst>
                                          <p:attrName>style.visibility</p:attrName>
                                        </p:attrNameLst>
                                      </p:cBhvr>
                                      <p:to>
                                        <p:strVal val="visible"/>
                                      </p:to>
                                    </p:set>
                                    <p:anim calcmode="lin" valueType="num">
                                      <p:cBhvr additive="base">
                                        <p:cTn id="19" dur="500" fill="hold"/>
                                        <p:tgtEl>
                                          <p:spTgt spid="11878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87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8787">
                                            <p:txEl>
                                              <p:pRg st="2" end="2"/>
                                            </p:txEl>
                                          </p:spTgt>
                                        </p:tgtEl>
                                        <p:attrNameLst>
                                          <p:attrName>style.visibility</p:attrName>
                                        </p:attrNameLst>
                                      </p:cBhvr>
                                      <p:to>
                                        <p:strVal val="visible"/>
                                      </p:to>
                                    </p:set>
                                    <p:anim calcmode="lin" valueType="num">
                                      <p:cBhvr additive="base">
                                        <p:cTn id="25" dur="500" fill="hold"/>
                                        <p:tgtEl>
                                          <p:spTgt spid="118787">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87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8787">
                                            <p:txEl>
                                              <p:pRg st="3" end="3"/>
                                            </p:txEl>
                                          </p:spTgt>
                                        </p:tgtEl>
                                        <p:attrNameLst>
                                          <p:attrName>style.visibility</p:attrName>
                                        </p:attrNameLst>
                                      </p:cBhvr>
                                      <p:to>
                                        <p:strVal val="visible"/>
                                      </p:to>
                                    </p:set>
                                    <p:anim calcmode="lin" valueType="num">
                                      <p:cBhvr additive="base">
                                        <p:cTn id="31" dur="500" fill="hold"/>
                                        <p:tgtEl>
                                          <p:spTgt spid="118787">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87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animBg="1" autoUpdateAnimBg="0"/>
    </p:bld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210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695400" y="1432890"/>
            <a:ext cx="10920406" cy="4953429"/>
          </a:xfrm>
          <a:prstGeom prst="rect">
            <a:avLst/>
          </a:prstGeom>
        </p:spPr>
      </p:pic>
      <p:pic>
        <p:nvPicPr>
          <p:cNvPr id="4" name="图片 3"/>
          <p:cNvPicPr>
            <a:picLocks noChangeAspect="1"/>
          </p:cNvPicPr>
          <p:nvPr/>
        </p:nvPicPr>
        <p:blipFill>
          <a:blip r:embed="rId4"/>
          <a:stretch>
            <a:fillRect/>
          </a:stretch>
        </p:blipFill>
        <p:spPr>
          <a:xfrm>
            <a:off x="551384" y="769746"/>
            <a:ext cx="8721418" cy="572164"/>
          </a:xfrm>
          <a:prstGeom prst="rect">
            <a:avLst/>
          </a:prstGeom>
        </p:spPr>
      </p:pic>
    </p:spTree>
    <p:extLst>
      <p:ext uri="{BB962C8B-B14F-4D97-AF65-F5344CB8AC3E}">
        <p14:creationId xmlns:p14="http://schemas.microsoft.com/office/powerpoint/2010/main" val="3621035253"/>
      </p:ext>
    </p:extLst>
  </p:cSld>
  <p:clrMapOvr>
    <a:masterClrMapping/>
  </p:clrMapOvr>
  <p:transition>
    <p:random/>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211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4" name="图片 3"/>
          <p:cNvPicPr>
            <a:picLocks noChangeAspect="1"/>
          </p:cNvPicPr>
          <p:nvPr/>
        </p:nvPicPr>
        <p:blipFill>
          <a:blip r:embed="rId3"/>
          <a:stretch>
            <a:fillRect/>
          </a:stretch>
        </p:blipFill>
        <p:spPr>
          <a:xfrm>
            <a:off x="695400" y="768604"/>
            <a:ext cx="8514329" cy="558578"/>
          </a:xfrm>
          <a:prstGeom prst="rect">
            <a:avLst/>
          </a:prstGeom>
        </p:spPr>
      </p:pic>
      <p:pic>
        <p:nvPicPr>
          <p:cNvPr id="2" name="图片 1"/>
          <p:cNvPicPr>
            <a:picLocks noChangeAspect="1"/>
          </p:cNvPicPr>
          <p:nvPr/>
        </p:nvPicPr>
        <p:blipFill>
          <a:blip r:embed="rId4"/>
          <a:stretch>
            <a:fillRect/>
          </a:stretch>
        </p:blipFill>
        <p:spPr>
          <a:xfrm>
            <a:off x="692952" y="1292892"/>
            <a:ext cx="10806096" cy="5410669"/>
          </a:xfrm>
          <a:prstGeom prst="rect">
            <a:avLst/>
          </a:prstGeom>
        </p:spPr>
      </p:pic>
    </p:spTree>
    <p:extLst>
      <p:ext uri="{BB962C8B-B14F-4D97-AF65-F5344CB8AC3E}">
        <p14:creationId xmlns:p14="http://schemas.microsoft.com/office/powerpoint/2010/main" val="931634362"/>
      </p:ext>
    </p:extLst>
  </p:cSld>
  <p:clrMapOvr>
    <a:masterClrMapping/>
  </p:clrMapOvr>
  <p:transition>
    <p:random/>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212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4" name="图片 3"/>
          <p:cNvPicPr>
            <a:picLocks noChangeAspect="1"/>
          </p:cNvPicPr>
          <p:nvPr/>
        </p:nvPicPr>
        <p:blipFill>
          <a:blip r:embed="rId3"/>
          <a:stretch>
            <a:fillRect/>
          </a:stretch>
        </p:blipFill>
        <p:spPr>
          <a:xfrm>
            <a:off x="695400" y="768604"/>
            <a:ext cx="9819026" cy="644172"/>
          </a:xfrm>
          <a:prstGeom prst="rect">
            <a:avLst/>
          </a:prstGeom>
        </p:spPr>
      </p:pic>
      <p:pic>
        <p:nvPicPr>
          <p:cNvPr id="3" name="图片 2"/>
          <p:cNvPicPr>
            <a:picLocks noChangeAspect="1"/>
          </p:cNvPicPr>
          <p:nvPr/>
        </p:nvPicPr>
        <p:blipFill>
          <a:blip r:embed="rId4"/>
          <a:stretch>
            <a:fillRect/>
          </a:stretch>
        </p:blipFill>
        <p:spPr>
          <a:xfrm>
            <a:off x="695400" y="1412776"/>
            <a:ext cx="11088061" cy="4915326"/>
          </a:xfrm>
          <a:prstGeom prst="rect">
            <a:avLst/>
          </a:prstGeom>
        </p:spPr>
      </p:pic>
    </p:spTree>
    <p:extLst>
      <p:ext uri="{BB962C8B-B14F-4D97-AF65-F5344CB8AC3E}">
        <p14:creationId xmlns:p14="http://schemas.microsoft.com/office/powerpoint/2010/main" val="1371180750"/>
      </p:ext>
    </p:extLst>
  </p:cSld>
  <p:clrMapOvr>
    <a:masterClrMapping/>
  </p:clrMapOvr>
  <p:transition>
    <p:random/>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213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839416" y="1458966"/>
            <a:ext cx="10153128" cy="4432290"/>
          </a:xfrm>
          <a:prstGeom prst="rect">
            <a:avLst/>
          </a:prstGeom>
        </p:spPr>
      </p:pic>
      <p:pic>
        <p:nvPicPr>
          <p:cNvPr id="5" name="图片 4"/>
          <p:cNvPicPr>
            <a:picLocks noChangeAspect="1"/>
          </p:cNvPicPr>
          <p:nvPr/>
        </p:nvPicPr>
        <p:blipFill>
          <a:blip r:embed="rId4"/>
          <a:stretch>
            <a:fillRect/>
          </a:stretch>
        </p:blipFill>
        <p:spPr>
          <a:xfrm>
            <a:off x="839416" y="894201"/>
            <a:ext cx="3240360" cy="536175"/>
          </a:xfrm>
          <a:prstGeom prst="rect">
            <a:avLst/>
          </a:prstGeom>
        </p:spPr>
      </p:pic>
    </p:spTree>
    <p:extLst>
      <p:ext uri="{BB962C8B-B14F-4D97-AF65-F5344CB8AC3E}">
        <p14:creationId xmlns:p14="http://schemas.microsoft.com/office/powerpoint/2010/main" val="1352261261"/>
      </p:ext>
    </p:extLst>
  </p:cSld>
  <p:clrMapOvr>
    <a:masterClrMapping/>
  </p:clrMapOvr>
  <p:transition>
    <p:random/>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214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491004" y="1420028"/>
            <a:ext cx="11209991" cy="5403048"/>
          </a:xfrm>
          <a:prstGeom prst="rect">
            <a:avLst/>
          </a:prstGeom>
        </p:spPr>
      </p:pic>
      <p:pic>
        <p:nvPicPr>
          <p:cNvPr id="4" name="图片 3"/>
          <p:cNvPicPr>
            <a:picLocks noChangeAspect="1"/>
          </p:cNvPicPr>
          <p:nvPr/>
        </p:nvPicPr>
        <p:blipFill>
          <a:blip r:embed="rId4"/>
          <a:stretch>
            <a:fillRect/>
          </a:stretch>
        </p:blipFill>
        <p:spPr>
          <a:xfrm>
            <a:off x="468556" y="824440"/>
            <a:ext cx="4775050" cy="563044"/>
          </a:xfrm>
          <a:prstGeom prst="rect">
            <a:avLst/>
          </a:prstGeom>
        </p:spPr>
      </p:pic>
    </p:spTree>
    <p:extLst>
      <p:ext uri="{BB962C8B-B14F-4D97-AF65-F5344CB8AC3E}">
        <p14:creationId xmlns:p14="http://schemas.microsoft.com/office/powerpoint/2010/main" val="572975551"/>
      </p:ext>
    </p:extLst>
  </p:cSld>
  <p:clrMapOvr>
    <a:masterClrMapping/>
  </p:clrMapOvr>
  <p:transition>
    <p:random/>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215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4" name="图片 3"/>
          <p:cNvPicPr>
            <a:picLocks noChangeAspect="1"/>
          </p:cNvPicPr>
          <p:nvPr/>
        </p:nvPicPr>
        <p:blipFill>
          <a:blip r:embed="rId3"/>
          <a:stretch>
            <a:fillRect/>
          </a:stretch>
        </p:blipFill>
        <p:spPr>
          <a:xfrm>
            <a:off x="590727" y="765176"/>
            <a:ext cx="4018141" cy="473794"/>
          </a:xfrm>
          <a:prstGeom prst="rect">
            <a:avLst/>
          </a:prstGeom>
        </p:spPr>
      </p:pic>
      <p:pic>
        <p:nvPicPr>
          <p:cNvPr id="2" name="图片 1"/>
          <p:cNvPicPr>
            <a:picLocks noChangeAspect="1"/>
          </p:cNvPicPr>
          <p:nvPr/>
        </p:nvPicPr>
        <p:blipFill>
          <a:blip r:embed="rId4"/>
          <a:stretch>
            <a:fillRect/>
          </a:stretch>
        </p:blipFill>
        <p:spPr>
          <a:xfrm>
            <a:off x="590727" y="1316490"/>
            <a:ext cx="11301439" cy="5342083"/>
          </a:xfrm>
          <a:prstGeom prst="rect">
            <a:avLst/>
          </a:prstGeom>
        </p:spPr>
      </p:pic>
    </p:spTree>
    <p:extLst>
      <p:ext uri="{BB962C8B-B14F-4D97-AF65-F5344CB8AC3E}">
        <p14:creationId xmlns:p14="http://schemas.microsoft.com/office/powerpoint/2010/main" val="2834683527"/>
      </p:ext>
    </p:extLst>
  </p:cSld>
  <p:clrMapOvr>
    <a:masterClrMapping/>
  </p:clrMapOvr>
  <p:transition>
    <p:random/>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216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551384" y="1379722"/>
            <a:ext cx="10516511" cy="5303980"/>
          </a:xfrm>
          <a:prstGeom prst="rect">
            <a:avLst/>
          </a:prstGeom>
        </p:spPr>
      </p:pic>
      <p:pic>
        <p:nvPicPr>
          <p:cNvPr id="5" name="图片 4"/>
          <p:cNvPicPr>
            <a:picLocks noChangeAspect="1"/>
          </p:cNvPicPr>
          <p:nvPr/>
        </p:nvPicPr>
        <p:blipFill>
          <a:blip r:embed="rId4"/>
          <a:stretch>
            <a:fillRect/>
          </a:stretch>
        </p:blipFill>
        <p:spPr>
          <a:xfrm>
            <a:off x="551384" y="782356"/>
            <a:ext cx="4561784" cy="575592"/>
          </a:xfrm>
          <a:prstGeom prst="rect">
            <a:avLst/>
          </a:prstGeom>
        </p:spPr>
      </p:pic>
    </p:spTree>
    <p:extLst>
      <p:ext uri="{BB962C8B-B14F-4D97-AF65-F5344CB8AC3E}">
        <p14:creationId xmlns:p14="http://schemas.microsoft.com/office/powerpoint/2010/main" val="1597095703"/>
      </p:ext>
    </p:extLst>
  </p:cSld>
  <p:clrMapOvr>
    <a:masterClrMapping/>
  </p:clrMapOvr>
  <p:transition>
    <p:random/>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217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895782" y="1384891"/>
            <a:ext cx="10024754" cy="4803035"/>
          </a:xfrm>
          <a:prstGeom prst="rect">
            <a:avLst/>
          </a:prstGeom>
        </p:spPr>
      </p:pic>
      <p:pic>
        <p:nvPicPr>
          <p:cNvPr id="4" name="图片 3"/>
          <p:cNvPicPr>
            <a:picLocks noChangeAspect="1"/>
          </p:cNvPicPr>
          <p:nvPr/>
        </p:nvPicPr>
        <p:blipFill>
          <a:blip r:embed="rId4"/>
          <a:stretch>
            <a:fillRect/>
          </a:stretch>
        </p:blipFill>
        <p:spPr>
          <a:xfrm>
            <a:off x="895782" y="790994"/>
            <a:ext cx="3943210" cy="549774"/>
          </a:xfrm>
          <a:prstGeom prst="rect">
            <a:avLst/>
          </a:prstGeom>
        </p:spPr>
      </p:pic>
    </p:spTree>
    <p:extLst>
      <p:ext uri="{BB962C8B-B14F-4D97-AF65-F5344CB8AC3E}">
        <p14:creationId xmlns:p14="http://schemas.microsoft.com/office/powerpoint/2010/main" val="3385104809"/>
      </p:ext>
    </p:extLst>
  </p:cSld>
  <p:clrMapOvr>
    <a:masterClrMapping/>
  </p:clrMapOvr>
  <p:transition>
    <p:random/>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218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623392" y="1555344"/>
            <a:ext cx="9746825" cy="5114016"/>
          </a:xfrm>
          <a:prstGeom prst="rect">
            <a:avLst/>
          </a:prstGeom>
        </p:spPr>
      </p:pic>
      <p:pic>
        <p:nvPicPr>
          <p:cNvPr id="5" name="图片 4"/>
          <p:cNvPicPr>
            <a:picLocks noChangeAspect="1"/>
          </p:cNvPicPr>
          <p:nvPr/>
        </p:nvPicPr>
        <p:blipFill>
          <a:blip r:embed="rId4"/>
          <a:stretch>
            <a:fillRect/>
          </a:stretch>
        </p:blipFill>
        <p:spPr>
          <a:xfrm>
            <a:off x="623392" y="908720"/>
            <a:ext cx="5826082" cy="646624"/>
          </a:xfrm>
          <a:prstGeom prst="rect">
            <a:avLst/>
          </a:prstGeom>
        </p:spPr>
      </p:pic>
    </p:spTree>
    <p:extLst>
      <p:ext uri="{BB962C8B-B14F-4D97-AF65-F5344CB8AC3E}">
        <p14:creationId xmlns:p14="http://schemas.microsoft.com/office/powerpoint/2010/main" val="2243792047"/>
      </p:ext>
    </p:extLst>
  </p:cSld>
  <p:clrMapOvr>
    <a:masterClrMapping/>
  </p:clrMapOvr>
  <p:transition>
    <p:random/>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219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890142" y="1468220"/>
            <a:ext cx="10589721" cy="4049011"/>
          </a:xfrm>
          <a:prstGeom prst="rect">
            <a:avLst/>
          </a:prstGeom>
        </p:spPr>
      </p:pic>
      <p:pic>
        <p:nvPicPr>
          <p:cNvPr id="4" name="图片 3"/>
          <p:cNvPicPr>
            <a:picLocks noChangeAspect="1"/>
          </p:cNvPicPr>
          <p:nvPr/>
        </p:nvPicPr>
        <p:blipFill>
          <a:blip r:embed="rId4"/>
          <a:stretch>
            <a:fillRect/>
          </a:stretch>
        </p:blipFill>
        <p:spPr>
          <a:xfrm>
            <a:off x="911424" y="803462"/>
            <a:ext cx="3822051" cy="609313"/>
          </a:xfrm>
          <a:prstGeom prst="rect">
            <a:avLst/>
          </a:prstGeom>
        </p:spPr>
      </p:pic>
    </p:spTree>
    <p:extLst>
      <p:ext uri="{BB962C8B-B14F-4D97-AF65-F5344CB8AC3E}">
        <p14:creationId xmlns:p14="http://schemas.microsoft.com/office/powerpoint/2010/main" val="1767213348"/>
      </p:ext>
    </p:extLst>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AE3FEA-54DC-4844-8701-E7950B4D3EEF}" type="slidenum">
              <a:rPr kumimoji="0" lang="ja-JP" altLang="en-US" sz="1800">
                <a:solidFill>
                  <a:srgbClr val="A50021"/>
                </a:solidFill>
                <a:latin typeface="Arial" panose="020B0604020202020204" pitchFamily="34" charset="0"/>
                <a:ea typeface="ＭＳ Ｐゴシック" panose="020B0600070205080204" pitchFamily="34" charset="-128"/>
              </a:rPr>
              <a:pPr/>
              <a:t>22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355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 </a:t>
            </a:r>
            <a:r>
              <a:rPr lang="zh-CN" altLang="en-US" smtClean="0">
                <a:latin typeface="Times New Roman" panose="02020603050405020304" pitchFamily="18" charset="0"/>
              </a:rPr>
              <a:t>机器学习的展望</a:t>
            </a:r>
          </a:p>
        </p:txBody>
      </p:sp>
      <p:sp>
        <p:nvSpPr>
          <p:cNvPr id="117763" name="Rectangle 3"/>
          <p:cNvSpPr>
            <a:spLocks noGrp="1" noChangeArrowheads="1"/>
          </p:cNvSpPr>
          <p:nvPr>
            <p:ph type="body" idx="1"/>
          </p:nvPr>
        </p:nvSpPr>
        <p:spPr>
          <a:xfrm>
            <a:off x="695400" y="1268414"/>
            <a:ext cx="10657184" cy="4752975"/>
          </a:xfrm>
        </p:spPr>
        <p:txBody>
          <a:bodyPr/>
          <a:lstStyle/>
          <a:p>
            <a:pPr marL="0" indent="0" eaLnBrk="1" hangingPunct="1">
              <a:buNone/>
            </a:pPr>
            <a:r>
              <a:rPr lang="zh-CN" altLang="en-US" dirty="0" smtClean="0">
                <a:latin typeface="Times New Roman" panose="02020603050405020304" pitchFamily="18" charset="0"/>
              </a:rPr>
              <a:t>（</a:t>
            </a:r>
            <a:r>
              <a:rPr lang="en-US" altLang="zh-CN" dirty="0" smtClean="0">
                <a:latin typeface="Times New Roman" panose="02020603050405020304" pitchFamily="18" charset="0"/>
              </a:rPr>
              <a:t>1</a:t>
            </a:r>
            <a:r>
              <a:rPr lang="zh-CN" altLang="en-US" dirty="0" smtClean="0">
                <a:latin typeface="Times New Roman" panose="02020603050405020304" pitchFamily="18" charset="0"/>
              </a:rPr>
              <a:t>）人类学习机制的研究。</a:t>
            </a:r>
            <a:endParaRPr lang="zh-CN" altLang="en-US" dirty="0" smtClean="0">
              <a:latin typeface="Times New Roman" panose="02020603050405020304" pitchFamily="18" charset="0"/>
              <a:cs typeface="Times New Roman" panose="02020603050405020304" pitchFamily="18" charset="0"/>
            </a:endParaRPr>
          </a:p>
          <a:p>
            <a:pPr marL="0" indent="0" algn="just" eaLnBrk="1" hangingPunct="1">
              <a:buNone/>
            </a:pPr>
            <a:r>
              <a:rPr lang="zh-CN" altLang="en-US" dirty="0" smtClean="0">
                <a:latin typeface="Times New Roman" panose="02020603050405020304" pitchFamily="18" charset="0"/>
              </a:rPr>
              <a:t>（</a:t>
            </a:r>
            <a:r>
              <a:rPr lang="en-US" altLang="zh-CN" dirty="0" smtClean="0">
                <a:latin typeface="Times New Roman" panose="02020603050405020304" pitchFamily="18" charset="0"/>
              </a:rPr>
              <a:t>2</a:t>
            </a:r>
            <a:r>
              <a:rPr lang="zh-CN" altLang="en-US" dirty="0" smtClean="0">
                <a:latin typeface="Times New Roman" panose="02020603050405020304" pitchFamily="18" charset="0"/>
              </a:rPr>
              <a:t>）发展和完善现有的学习方法，并开展新的学习方法的研究。</a:t>
            </a:r>
          </a:p>
          <a:p>
            <a:pPr marL="0" indent="0" algn="just" eaLnBrk="1" hangingPunct="1">
              <a:buNone/>
            </a:pPr>
            <a:r>
              <a:rPr lang="zh-CN" altLang="en-US" dirty="0" smtClean="0">
                <a:latin typeface="Times New Roman" panose="02020603050405020304" pitchFamily="18" charset="0"/>
              </a:rPr>
              <a:t>（</a:t>
            </a:r>
            <a:r>
              <a:rPr lang="en-US" altLang="zh-CN" dirty="0" smtClean="0">
                <a:latin typeface="Times New Roman" panose="02020603050405020304" pitchFamily="18" charset="0"/>
              </a:rPr>
              <a:t>3</a:t>
            </a:r>
            <a:r>
              <a:rPr lang="zh-CN" altLang="en-US" dirty="0" smtClean="0">
                <a:latin typeface="Times New Roman" panose="02020603050405020304" pitchFamily="18" charset="0"/>
              </a:rPr>
              <a:t>）建立实用的学习系统，特别是多种学习方法协同工作的集成  化系统的研究。</a:t>
            </a:r>
            <a:endParaRPr lang="zh-CN" altLang="en-US" dirty="0" smtClean="0">
              <a:latin typeface="Times New Roman" panose="02020603050405020304" pitchFamily="18" charset="0"/>
              <a:cs typeface="Times New Roman" panose="02020603050405020304" pitchFamily="18" charset="0"/>
            </a:endParaRPr>
          </a:p>
          <a:p>
            <a:pPr marL="0" indent="0" eaLnBrk="1" hangingPunct="1">
              <a:buNone/>
            </a:pPr>
            <a:r>
              <a:rPr lang="zh-CN" altLang="en-US" dirty="0" smtClean="0">
                <a:latin typeface="Times New Roman" panose="02020603050405020304" pitchFamily="18" charset="0"/>
              </a:rPr>
              <a:t>（</a:t>
            </a:r>
            <a:r>
              <a:rPr lang="en-US" altLang="zh-CN" dirty="0" smtClean="0">
                <a:latin typeface="Times New Roman" panose="02020603050405020304" pitchFamily="18" charset="0"/>
              </a:rPr>
              <a:t>4</a:t>
            </a:r>
            <a:r>
              <a:rPr lang="zh-CN" altLang="en-US" dirty="0" smtClean="0">
                <a:latin typeface="Times New Roman" panose="02020603050405020304" pitchFamily="18" charset="0"/>
              </a:rPr>
              <a:t>）机器学习的结构模型、计算理论、算法和混合学习的有关理论及应用的研究。</a:t>
            </a:r>
            <a:r>
              <a:rPr lang="zh-CN" altLang="en-US" dirty="0" smtClean="0"/>
              <a:t> </a:t>
            </a:r>
          </a:p>
        </p:txBody>
      </p:sp>
    </p:spTree>
    <p:extLst>
      <p:ext uri="{BB962C8B-B14F-4D97-AF65-F5344CB8AC3E}">
        <p14:creationId xmlns:p14="http://schemas.microsoft.com/office/powerpoint/2010/main" val="335091207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 calcmode="lin" valueType="num">
                                      <p:cBhvr additive="base">
                                        <p:cTn id="7" dur="500" fill="hold"/>
                                        <p:tgtEl>
                                          <p:spTgt spid="1177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7763">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7763">
                                            <p:txEl>
                                              <p:pRg st="1" end="1"/>
                                            </p:txEl>
                                          </p:spTgt>
                                        </p:tgtEl>
                                        <p:attrNameLst>
                                          <p:attrName>style.visibility</p:attrName>
                                        </p:attrNameLst>
                                      </p:cBhvr>
                                      <p:to>
                                        <p:strVal val="visible"/>
                                      </p:to>
                                    </p:set>
                                    <p:anim calcmode="lin" valueType="num">
                                      <p:cBhvr additive="base">
                                        <p:cTn id="12" dur="500" fill="hold"/>
                                        <p:tgtEl>
                                          <p:spTgt spid="11776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7763">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7763">
                                            <p:txEl>
                                              <p:pRg st="2" end="2"/>
                                            </p:txEl>
                                          </p:spTgt>
                                        </p:tgtEl>
                                        <p:attrNameLst>
                                          <p:attrName>style.visibility</p:attrName>
                                        </p:attrNameLst>
                                      </p:cBhvr>
                                      <p:to>
                                        <p:strVal val="visible"/>
                                      </p:to>
                                    </p:set>
                                    <p:anim calcmode="lin" valueType="num">
                                      <p:cBhvr additive="base">
                                        <p:cTn id="17" dur="500" fill="hold"/>
                                        <p:tgtEl>
                                          <p:spTgt spid="11776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7763">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7763">
                                            <p:txEl>
                                              <p:pRg st="3" end="3"/>
                                            </p:txEl>
                                          </p:spTgt>
                                        </p:tgtEl>
                                        <p:attrNameLst>
                                          <p:attrName>style.visibility</p:attrName>
                                        </p:attrNameLst>
                                      </p:cBhvr>
                                      <p:to>
                                        <p:strVal val="visible"/>
                                      </p:to>
                                    </p:set>
                                    <p:anim calcmode="lin" valueType="num">
                                      <p:cBhvr additive="base">
                                        <p:cTn id="22" dur="500" fill="hold"/>
                                        <p:tgtEl>
                                          <p:spTgt spid="11776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177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autoUpdateAnimBg="0"/>
    </p:bldLst>
  </p:timing>
</p:sld>
</file>

<file path=ppt/slides/slide2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220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727065" y="1350165"/>
            <a:ext cx="9793088" cy="4563181"/>
          </a:xfrm>
          <a:prstGeom prst="rect">
            <a:avLst/>
          </a:prstGeom>
        </p:spPr>
      </p:pic>
      <p:pic>
        <p:nvPicPr>
          <p:cNvPr id="5" name="图片 4"/>
          <p:cNvPicPr>
            <a:picLocks noChangeAspect="1"/>
          </p:cNvPicPr>
          <p:nvPr/>
        </p:nvPicPr>
        <p:blipFill>
          <a:blip r:embed="rId4"/>
          <a:stretch>
            <a:fillRect/>
          </a:stretch>
        </p:blipFill>
        <p:spPr>
          <a:xfrm>
            <a:off x="699239" y="774574"/>
            <a:ext cx="6834043" cy="566193"/>
          </a:xfrm>
          <a:prstGeom prst="rect">
            <a:avLst/>
          </a:prstGeom>
        </p:spPr>
      </p:pic>
    </p:spTree>
    <p:extLst>
      <p:ext uri="{BB962C8B-B14F-4D97-AF65-F5344CB8AC3E}">
        <p14:creationId xmlns:p14="http://schemas.microsoft.com/office/powerpoint/2010/main" val="176802190"/>
      </p:ext>
    </p:extLst>
  </p:cSld>
  <p:clrMapOvr>
    <a:masterClrMapping/>
  </p:clrMapOvr>
  <p:transition>
    <p:random/>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221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5" name="图片 4"/>
          <p:cNvPicPr>
            <a:picLocks noChangeAspect="1"/>
          </p:cNvPicPr>
          <p:nvPr/>
        </p:nvPicPr>
        <p:blipFill>
          <a:blip r:embed="rId3"/>
          <a:stretch>
            <a:fillRect/>
          </a:stretch>
        </p:blipFill>
        <p:spPr>
          <a:xfrm>
            <a:off x="699239" y="774574"/>
            <a:ext cx="6834043" cy="566193"/>
          </a:xfrm>
          <a:prstGeom prst="rect">
            <a:avLst/>
          </a:prstGeom>
        </p:spPr>
      </p:pic>
      <p:pic>
        <p:nvPicPr>
          <p:cNvPr id="2" name="图片 1"/>
          <p:cNvPicPr>
            <a:picLocks noChangeAspect="1"/>
          </p:cNvPicPr>
          <p:nvPr/>
        </p:nvPicPr>
        <p:blipFill>
          <a:blip r:embed="rId4"/>
          <a:stretch>
            <a:fillRect/>
          </a:stretch>
        </p:blipFill>
        <p:spPr>
          <a:xfrm>
            <a:off x="677927" y="1340767"/>
            <a:ext cx="9441998" cy="4679085"/>
          </a:xfrm>
          <a:prstGeom prst="rect">
            <a:avLst/>
          </a:prstGeom>
        </p:spPr>
      </p:pic>
    </p:spTree>
    <p:extLst>
      <p:ext uri="{BB962C8B-B14F-4D97-AF65-F5344CB8AC3E}">
        <p14:creationId xmlns:p14="http://schemas.microsoft.com/office/powerpoint/2010/main" val="3193921868"/>
      </p:ext>
    </p:extLst>
  </p:cSld>
  <p:clrMapOvr>
    <a:masterClrMapping/>
  </p:clrMapOvr>
  <p:transition>
    <p:random/>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222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5" name="图片 4"/>
          <p:cNvPicPr>
            <a:picLocks noChangeAspect="1"/>
          </p:cNvPicPr>
          <p:nvPr/>
        </p:nvPicPr>
        <p:blipFill>
          <a:blip r:embed="rId3"/>
          <a:stretch>
            <a:fillRect/>
          </a:stretch>
        </p:blipFill>
        <p:spPr>
          <a:xfrm>
            <a:off x="699239" y="774574"/>
            <a:ext cx="6834043" cy="566193"/>
          </a:xfrm>
          <a:prstGeom prst="rect">
            <a:avLst/>
          </a:prstGeom>
        </p:spPr>
      </p:pic>
      <p:pic>
        <p:nvPicPr>
          <p:cNvPr id="3" name="图片 2"/>
          <p:cNvPicPr>
            <a:picLocks noChangeAspect="1"/>
          </p:cNvPicPr>
          <p:nvPr/>
        </p:nvPicPr>
        <p:blipFill>
          <a:blip r:embed="rId4"/>
          <a:stretch>
            <a:fillRect/>
          </a:stretch>
        </p:blipFill>
        <p:spPr>
          <a:xfrm>
            <a:off x="699239" y="1350165"/>
            <a:ext cx="10257409" cy="4816257"/>
          </a:xfrm>
          <a:prstGeom prst="rect">
            <a:avLst/>
          </a:prstGeom>
        </p:spPr>
      </p:pic>
    </p:spTree>
    <p:extLst>
      <p:ext uri="{BB962C8B-B14F-4D97-AF65-F5344CB8AC3E}">
        <p14:creationId xmlns:p14="http://schemas.microsoft.com/office/powerpoint/2010/main" val="3831654672"/>
      </p:ext>
    </p:extLst>
  </p:cSld>
  <p:clrMapOvr>
    <a:masterClrMapping/>
  </p:clrMapOvr>
  <p:transition>
    <p:random/>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223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699239" y="1360439"/>
            <a:ext cx="9868755" cy="5037257"/>
          </a:xfrm>
          <a:prstGeom prst="rect">
            <a:avLst/>
          </a:prstGeom>
        </p:spPr>
      </p:pic>
      <p:pic>
        <p:nvPicPr>
          <p:cNvPr id="4" name="图片 3"/>
          <p:cNvPicPr>
            <a:picLocks noChangeAspect="1"/>
          </p:cNvPicPr>
          <p:nvPr/>
        </p:nvPicPr>
        <p:blipFill>
          <a:blip r:embed="rId4"/>
          <a:stretch>
            <a:fillRect/>
          </a:stretch>
        </p:blipFill>
        <p:spPr>
          <a:xfrm>
            <a:off x="699239" y="747307"/>
            <a:ext cx="7125320" cy="613131"/>
          </a:xfrm>
          <a:prstGeom prst="rect">
            <a:avLst/>
          </a:prstGeom>
        </p:spPr>
      </p:pic>
    </p:spTree>
    <p:extLst>
      <p:ext uri="{BB962C8B-B14F-4D97-AF65-F5344CB8AC3E}">
        <p14:creationId xmlns:p14="http://schemas.microsoft.com/office/powerpoint/2010/main" val="3413785357"/>
      </p:ext>
    </p:extLst>
  </p:cSld>
  <p:clrMapOvr>
    <a:masterClrMapping/>
  </p:clrMapOvr>
  <p:transition>
    <p:random/>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9FFB178-25FF-4011-841F-3CE453C33446}" type="slidenum">
              <a:rPr kumimoji="0" lang="ja-JP" altLang="en-US" sz="1800">
                <a:solidFill>
                  <a:srgbClr val="A50021"/>
                </a:solidFill>
                <a:latin typeface="Arial" panose="020B0604020202020204" pitchFamily="34" charset="0"/>
                <a:ea typeface="ＭＳ Ｐゴシック" panose="020B0600070205080204" pitchFamily="34" charset="-128"/>
              </a:rPr>
              <a:pPr/>
              <a:t>224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9027" name="Picture 2" descr="waseda_mark"/>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2640014" y="930276"/>
            <a:ext cx="6840537"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Rectangle 3"/>
          <p:cNvSpPr>
            <a:spLocks noGrp="1" noChangeArrowheads="1"/>
          </p:cNvSpPr>
          <p:nvPr>
            <p:ph type="body" idx="1"/>
          </p:nvPr>
        </p:nvSpPr>
        <p:spPr>
          <a:xfrm>
            <a:off x="1703388" y="549276"/>
            <a:ext cx="8642350" cy="5400675"/>
          </a:xfrm>
        </p:spPr>
        <p:txBody>
          <a:bodyPr/>
          <a:lstStyle/>
          <a:p>
            <a:pPr eaLnBrk="1" hangingPunct="1"/>
            <a:endParaRPr lang="en-US" altLang="zh-CN" b="1" smtClean="0">
              <a:latin typeface="Times New Roman" panose="02020603050405020304" pitchFamily="18" charset="0"/>
            </a:endParaRPr>
          </a:p>
          <a:p>
            <a:pPr eaLnBrk="1" hangingPunct="1">
              <a:buFont typeface="Wingdings" panose="05000000000000000000" pitchFamily="2" charset="2"/>
              <a:buNone/>
            </a:pPr>
            <a:endParaRPr lang="en-US" altLang="zh-CN" b="1" smtClean="0">
              <a:latin typeface="Times New Roman" panose="02020603050405020304" pitchFamily="18" charset="0"/>
            </a:endParaRPr>
          </a:p>
          <a:p>
            <a:pPr algn="ctr" eaLnBrk="1" hangingPunct="1">
              <a:buFont typeface="Wingdings" panose="05000000000000000000" pitchFamily="2" charset="2"/>
              <a:buNone/>
            </a:pPr>
            <a:r>
              <a:rPr lang="en-US" altLang="zh-CN" sz="8000" b="1">
                <a:solidFill>
                  <a:schemeClr val="accent2"/>
                </a:solidFill>
                <a:latin typeface="Times New Roman" panose="02020603050405020304" pitchFamily="18" charset="0"/>
              </a:rPr>
              <a:t>THE END</a:t>
            </a:r>
          </a:p>
        </p:txBody>
      </p:sp>
      <p:sp>
        <p:nvSpPr>
          <p:cNvPr id="129029" name="Line 5"/>
          <p:cNvSpPr>
            <a:spLocks noChangeShapeType="1"/>
          </p:cNvSpPr>
          <p:nvPr/>
        </p:nvSpPr>
        <p:spPr bwMode="auto">
          <a:xfrm>
            <a:off x="1752600" y="457200"/>
            <a:ext cx="8686800" cy="0"/>
          </a:xfrm>
          <a:prstGeom prst="line">
            <a:avLst/>
          </a:prstGeom>
          <a:noFill/>
          <a:ln w="57150" cmpd="thinThick">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EE59F5E-46AC-48CD-BC93-05747FD010D2}" type="slidenum">
              <a:rPr kumimoji="0" lang="ja-JP" altLang="en-US" sz="1800">
                <a:solidFill>
                  <a:srgbClr val="A50021"/>
                </a:solidFill>
                <a:latin typeface="Arial" panose="020B0604020202020204" pitchFamily="34" charset="0"/>
                <a:ea typeface="ＭＳ Ｐゴシック" panose="020B0600070205080204" pitchFamily="34" charset="-128"/>
              </a:rPr>
              <a:pPr/>
              <a:t>23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5603"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A7EA7721-9C36-4B68-88DA-AB79F801E3FA}"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23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5604" name="Rectangle 1026"/>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符号学习</a:t>
            </a:r>
          </a:p>
        </p:txBody>
      </p:sp>
      <p:sp>
        <p:nvSpPr>
          <p:cNvPr id="7" name="Rectangle 2051"/>
          <p:cNvSpPr txBox="1">
            <a:spLocks noChangeArrowheads="1"/>
          </p:cNvSpPr>
          <p:nvPr/>
        </p:nvSpPr>
        <p:spPr bwMode="auto">
          <a:xfrm>
            <a:off x="983432" y="1285876"/>
            <a:ext cx="7684319" cy="5095875"/>
          </a:xfrm>
          <a:prstGeom prst="rect">
            <a:avLst/>
          </a:prstGeom>
          <a:noFill/>
          <a:ln w="9525">
            <a:noFill/>
            <a:miter lim="800000"/>
            <a:headEnd/>
            <a:tailEnd/>
          </a:ln>
        </p:spPr>
        <p:txBody>
          <a:bodyPr/>
          <a:lstStyle/>
          <a:p>
            <a:pPr marL="469900" indent="-469900" eaLnBrk="1" hangingPunct="1">
              <a:lnSpc>
                <a:spcPct val="140000"/>
              </a:lnSpc>
              <a:spcBef>
                <a:spcPct val="20000"/>
              </a:spcBef>
              <a:buClr>
                <a:srgbClr val="0000FF"/>
              </a:buClr>
              <a:buSzPct val="150000"/>
              <a:buFont typeface="Wingdings" pitchFamily="2" charset="2"/>
              <a:buChar char="ü"/>
              <a:defRPr/>
            </a:pPr>
            <a:r>
              <a:rPr kumimoji="0" lang="en-US" altLang="zh-CN" sz="2800" b="1" kern="0" dirty="0" smtClean="0">
                <a:solidFill>
                  <a:srgbClr val="0000FF"/>
                </a:solidFill>
                <a:ea typeface="+mn-ea"/>
              </a:rPr>
              <a:t>1  </a:t>
            </a:r>
            <a:r>
              <a:rPr kumimoji="0" lang="zh-CN" altLang="en-US" sz="2800" b="1" kern="0" dirty="0" smtClean="0">
                <a:solidFill>
                  <a:srgbClr val="0000FF"/>
                </a:solidFill>
                <a:ea typeface="+mn-ea"/>
              </a:rPr>
              <a:t>机械式</a:t>
            </a:r>
            <a:r>
              <a:rPr kumimoji="0" lang="zh-CN" altLang="en-US" sz="2800" b="1" kern="0" dirty="0">
                <a:solidFill>
                  <a:srgbClr val="0000FF"/>
                </a:solidFill>
                <a:ea typeface="+mn-ea"/>
              </a:rPr>
              <a:t>学习</a:t>
            </a: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2  </a:t>
            </a:r>
            <a:r>
              <a:rPr kumimoji="0" lang="zh-CN" altLang="en-US" sz="2800" b="1" kern="0" dirty="0">
                <a:ea typeface="+mn-ea"/>
              </a:rPr>
              <a:t>指导式学习</a:t>
            </a: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3  </a:t>
            </a:r>
            <a:r>
              <a:rPr kumimoji="0" lang="zh-CN" altLang="en-US" sz="2800" b="1" kern="0" dirty="0">
                <a:ea typeface="+mn-ea"/>
              </a:rPr>
              <a:t>归纳学习</a:t>
            </a: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4  </a:t>
            </a:r>
            <a:r>
              <a:rPr kumimoji="0" lang="zh-CN" altLang="en-US" sz="2800" b="1" kern="0" dirty="0">
                <a:ea typeface="+mn-ea"/>
              </a:rPr>
              <a:t>示例学习</a:t>
            </a:r>
            <a:endParaRPr kumimoji="0" lang="en-US" altLang="zh-CN" sz="2800" b="1" kern="0" dirty="0">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5</a:t>
            </a:r>
            <a:r>
              <a:rPr kumimoji="0" lang="zh-CN" altLang="en-US" sz="2800" b="1" kern="0" dirty="0" smtClean="0">
                <a:ea typeface="+mn-ea"/>
              </a:rPr>
              <a:t>  </a:t>
            </a:r>
            <a:r>
              <a:rPr kumimoji="0" lang="zh-CN" altLang="en-US" sz="2800" b="1" kern="0" dirty="0">
                <a:ea typeface="+mn-ea"/>
              </a:rPr>
              <a:t>观察与发现学习</a:t>
            </a:r>
            <a:endParaRPr kumimoji="0" lang="en-US" altLang="zh-CN" sz="2800" b="1" kern="0" dirty="0">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6</a:t>
            </a:r>
            <a:r>
              <a:rPr kumimoji="0" lang="zh-CN" altLang="en-US" sz="2800" b="1" kern="0" dirty="0" smtClean="0">
                <a:ea typeface="+mn-ea"/>
              </a:rPr>
              <a:t>  </a:t>
            </a:r>
            <a:r>
              <a:rPr kumimoji="0" lang="zh-CN" altLang="en-US" sz="2800" b="1" kern="0" dirty="0">
                <a:ea typeface="+mn-ea"/>
              </a:rPr>
              <a:t>类比学习</a:t>
            </a:r>
            <a:endParaRPr kumimoji="0" lang="en-US" altLang="zh-CN" sz="2800" b="1" kern="0" dirty="0">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smtClean="0">
                <a:ea typeface="+mn-ea"/>
              </a:rPr>
              <a:t>7</a:t>
            </a:r>
            <a:r>
              <a:rPr kumimoji="0" lang="zh-CN" altLang="en-US" sz="2800" b="1" kern="0" dirty="0" smtClean="0">
                <a:ea typeface="+mn-ea"/>
              </a:rPr>
              <a:t>  </a:t>
            </a:r>
            <a:r>
              <a:rPr kumimoji="0" lang="zh-CN" altLang="en-US" sz="2800" b="1" kern="0" dirty="0">
                <a:ea typeface="+mn-ea"/>
              </a:rPr>
              <a:t>解释学习</a:t>
            </a:r>
          </a:p>
        </p:txBody>
      </p:sp>
    </p:spTree>
    <p:extLst>
      <p:ext uri="{BB962C8B-B14F-4D97-AF65-F5344CB8AC3E}">
        <p14:creationId xmlns:p14="http://schemas.microsoft.com/office/powerpoint/2010/main" val="3468000829"/>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BB55B80-2567-48BB-B77B-A8A9CAADE59A}" type="slidenum">
              <a:rPr kumimoji="0" lang="ja-JP" altLang="en-US" sz="1800">
                <a:solidFill>
                  <a:srgbClr val="A50021"/>
                </a:solidFill>
                <a:latin typeface="Arial" panose="020B0604020202020204" pitchFamily="34" charset="0"/>
                <a:ea typeface="ＭＳ Ｐゴシック" panose="020B0600070205080204" pitchFamily="34" charset="-128"/>
              </a:rPr>
              <a:pPr/>
              <a:t>24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662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机械式学习</a:t>
            </a:r>
            <a:r>
              <a:rPr lang="zh-CN" altLang="en-US" sz="3400" dirty="0">
                <a:latin typeface="Times New Roman" panose="02020603050405020304" pitchFamily="18" charset="0"/>
              </a:rPr>
              <a:t> </a:t>
            </a:r>
          </a:p>
        </p:txBody>
      </p:sp>
      <p:sp>
        <p:nvSpPr>
          <p:cNvPr id="9221" name="Rectangle 5"/>
          <p:cNvSpPr>
            <a:spLocks noGrp="1" noChangeArrowheads="1"/>
          </p:cNvSpPr>
          <p:nvPr>
            <p:ph type="body" idx="1"/>
          </p:nvPr>
        </p:nvSpPr>
        <p:spPr>
          <a:xfrm>
            <a:off x="983432" y="1123951"/>
            <a:ext cx="10153128" cy="5400675"/>
          </a:xfrm>
        </p:spPr>
        <p:txBody>
          <a:bodyPr/>
          <a:lstStyle/>
          <a:p>
            <a:pPr marL="0" indent="0" algn="just" eaLnBrk="1" hangingPunct="1"/>
            <a:r>
              <a:rPr lang="en-US" altLang="zh-CN" b="1" dirty="0" smtClean="0">
                <a:latin typeface="宋体" panose="02010600030101010101" pitchFamily="2" charset="-122"/>
              </a:rPr>
              <a:t> </a:t>
            </a:r>
            <a:r>
              <a:rPr lang="zh-CN" altLang="en-US" b="1" dirty="0" smtClean="0">
                <a:solidFill>
                  <a:srgbClr val="0000FF"/>
                </a:solidFill>
                <a:latin typeface="宋体" panose="02010600030101010101" pitchFamily="2" charset="-122"/>
              </a:rPr>
              <a:t>机械式</a:t>
            </a:r>
            <a:r>
              <a:rPr lang="zh-CN" altLang="en-US" b="1" dirty="0" smtClean="0">
                <a:solidFill>
                  <a:srgbClr val="0000FF"/>
                </a:solidFill>
                <a:latin typeface="Times New Roman" panose="02020603050405020304" pitchFamily="18" charset="0"/>
              </a:rPr>
              <a:t>学习</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rote learning</a:t>
            </a:r>
            <a:r>
              <a:rPr lang="zh-CN" altLang="en-US" b="1" dirty="0" smtClean="0">
                <a:latin typeface="Times New Roman" panose="02020603050405020304" pitchFamily="18" charset="0"/>
              </a:rPr>
              <a:t>）又称记忆学习，或死记式学习：通过直接记忆或者存储外部环境所提供的信息达到学习的目的，并在以后通过对知识库的检索得到相应的知识直接用来求解问题。</a:t>
            </a:r>
            <a:r>
              <a:rPr lang="zh-CN" altLang="en-US" b="1" dirty="0" smtClean="0"/>
              <a:t> </a:t>
            </a:r>
          </a:p>
          <a:p>
            <a:pPr marL="0" indent="0" eaLnBrk="1" hangingPunct="1"/>
            <a:r>
              <a:rPr lang="zh-CN" altLang="en-US" b="1" dirty="0" smtClean="0">
                <a:latin typeface="宋体" panose="02010600030101010101" pitchFamily="2" charset="-122"/>
              </a:rPr>
              <a:t> </a:t>
            </a:r>
            <a:r>
              <a:rPr lang="zh-CN" altLang="en-US" b="1" dirty="0" smtClean="0">
                <a:solidFill>
                  <a:srgbClr val="0000FF"/>
                </a:solidFill>
                <a:latin typeface="宋体" panose="02010600030101010101" pitchFamily="2" charset="-122"/>
              </a:rPr>
              <a:t>机械式学习实质</a:t>
            </a:r>
            <a:r>
              <a:rPr lang="zh-CN" altLang="en-US" b="1" dirty="0" smtClean="0">
                <a:latin typeface="宋体" panose="02010600030101010101" pitchFamily="2" charset="-122"/>
              </a:rPr>
              <a:t>是用存储空间来换取处理时间。</a:t>
            </a:r>
          </a:p>
        </p:txBody>
      </p:sp>
    </p:spTree>
    <p:extLst>
      <p:ext uri="{BB962C8B-B14F-4D97-AF65-F5344CB8AC3E}">
        <p14:creationId xmlns:p14="http://schemas.microsoft.com/office/powerpoint/2010/main" val="151032902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21">
                                            <p:txEl>
                                              <p:pRg st="0" end="0"/>
                                            </p:txEl>
                                          </p:spTgt>
                                        </p:tgtEl>
                                        <p:attrNameLst>
                                          <p:attrName>style.visibility</p:attrName>
                                        </p:attrNameLst>
                                      </p:cBhvr>
                                      <p:to>
                                        <p:strVal val="visible"/>
                                      </p:to>
                                    </p:set>
                                    <p:animEffect transition="in" filter="blinds(horizontal)">
                                      <p:cBhvr>
                                        <p:cTn id="7" dur="500"/>
                                        <p:tgtEl>
                                          <p:spTgt spid="92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21">
                                            <p:txEl>
                                              <p:pRg st="1" end="1"/>
                                            </p:txEl>
                                          </p:spTgt>
                                        </p:tgtEl>
                                        <p:attrNameLst>
                                          <p:attrName>style.visibility</p:attrName>
                                        </p:attrNameLst>
                                      </p:cBhvr>
                                      <p:to>
                                        <p:strVal val="visible"/>
                                      </p:to>
                                    </p:set>
                                    <p:animEffect transition="in" filter="blinds(horizontal)">
                                      <p:cBhvr>
                                        <p:cTn id="12" dur="500"/>
                                        <p:tgtEl>
                                          <p:spTgt spid="92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CE07DA2-F1DA-48AB-B86E-AEB0E60CAE98}" type="slidenum">
              <a:rPr kumimoji="0" lang="ja-JP" altLang="en-US" sz="1800">
                <a:solidFill>
                  <a:srgbClr val="A50021"/>
                </a:solidFill>
                <a:latin typeface="Arial" panose="020B0604020202020204" pitchFamily="34" charset="0"/>
                <a:ea typeface="ＭＳ Ｐゴシック" panose="020B0600070205080204" pitchFamily="34" charset="-128"/>
              </a:rPr>
              <a:pPr/>
              <a:t>25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7651" name="Rectangle 2"/>
          <p:cNvSpPr>
            <a:spLocks noGrp="1" noChangeArrowheads="1"/>
          </p:cNvSpPr>
          <p:nvPr>
            <p:ph type="body" idx="1"/>
          </p:nvPr>
        </p:nvSpPr>
        <p:spPr/>
        <p:txBody>
          <a:bodyPr/>
          <a:lstStyle/>
          <a:p>
            <a:pPr eaLnBrk="1" hangingPunct="1"/>
            <a:r>
              <a:rPr kumimoji="1" lang="zh-CN" altLang="en-US" sz="2200" b="1">
                <a:latin typeface="Times New Roman" panose="02020603050405020304" pitchFamily="18" charset="0"/>
              </a:rPr>
              <a:t>塞缪尔的跳棋程序 </a:t>
            </a:r>
            <a:r>
              <a:rPr kumimoji="1" lang="en-US" altLang="zh-CN" sz="2200" b="1">
                <a:latin typeface="Times New Roman" panose="02020603050405020304" pitchFamily="18" charset="0"/>
              </a:rPr>
              <a:t>CHECKERS</a:t>
            </a:r>
          </a:p>
        </p:txBody>
      </p:sp>
      <p:sp>
        <p:nvSpPr>
          <p:cNvPr id="27652" name="Rectangle 3"/>
          <p:cNvSpPr>
            <a:spLocks noChangeArrowheads="1"/>
          </p:cNvSpPr>
          <p:nvPr/>
        </p:nvSpPr>
        <p:spPr bwMode="auto">
          <a:xfrm>
            <a:off x="3509963" y="23812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3" name="Rectangle 5"/>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机械式学习</a:t>
            </a:r>
            <a:r>
              <a:rPr lang="zh-CN" altLang="en-US" sz="3400" dirty="0">
                <a:latin typeface="Times New Roman" panose="02020603050405020304" pitchFamily="18" charset="0"/>
              </a:rPr>
              <a:t> </a:t>
            </a:r>
          </a:p>
        </p:txBody>
      </p:sp>
      <p:sp>
        <p:nvSpPr>
          <p:cNvPr id="27654" name="Rectangle 6"/>
          <p:cNvSpPr>
            <a:spLocks noChangeArrowheads="1"/>
          </p:cNvSpPr>
          <p:nvPr/>
        </p:nvSpPr>
        <p:spPr bwMode="auto">
          <a:xfrm>
            <a:off x="3509963" y="23812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9033" name="Oval 9"/>
          <p:cNvSpPr>
            <a:spLocks noChangeArrowheads="1"/>
          </p:cNvSpPr>
          <p:nvPr/>
        </p:nvSpPr>
        <p:spPr bwMode="auto">
          <a:xfrm>
            <a:off x="8915400" y="5105400"/>
            <a:ext cx="228600" cy="228600"/>
          </a:xfrm>
          <a:prstGeom prst="ellipse">
            <a:avLst/>
          </a:prstGeom>
          <a:solidFill>
            <a:schemeClr val="accent2"/>
          </a:solidFill>
          <a:ln w="9525">
            <a:solidFill>
              <a:schemeClr val="accent2"/>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6" name="AutoShape 13"/>
          <p:cNvSpPr>
            <a:spLocks noChangeAspect="1" noChangeArrowheads="1" noTextEdit="1"/>
          </p:cNvSpPr>
          <p:nvPr/>
        </p:nvSpPr>
        <p:spPr bwMode="auto">
          <a:xfrm>
            <a:off x="7539038" y="1454150"/>
            <a:ext cx="3886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7" name="Oval 54"/>
          <p:cNvSpPr>
            <a:spLocks noChangeArrowheads="1"/>
          </p:cNvSpPr>
          <p:nvPr/>
        </p:nvSpPr>
        <p:spPr bwMode="auto">
          <a:xfrm>
            <a:off x="7839076" y="2767013"/>
            <a:ext cx="163513"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8" name="Oval 55"/>
          <p:cNvSpPr>
            <a:spLocks noChangeArrowheads="1"/>
          </p:cNvSpPr>
          <p:nvPr/>
        </p:nvSpPr>
        <p:spPr bwMode="auto">
          <a:xfrm>
            <a:off x="9729788" y="2767013"/>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9" name="Oval 56"/>
          <p:cNvSpPr>
            <a:spLocks noChangeArrowheads="1"/>
          </p:cNvSpPr>
          <p:nvPr/>
        </p:nvSpPr>
        <p:spPr bwMode="auto">
          <a:xfrm>
            <a:off x="8374063" y="3789363"/>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0" name="Oval 57"/>
          <p:cNvSpPr>
            <a:spLocks noChangeArrowheads="1"/>
          </p:cNvSpPr>
          <p:nvPr/>
        </p:nvSpPr>
        <p:spPr bwMode="auto">
          <a:xfrm>
            <a:off x="7281863" y="3789363"/>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1" name="Oval 58"/>
          <p:cNvSpPr>
            <a:spLocks noChangeArrowheads="1"/>
          </p:cNvSpPr>
          <p:nvPr/>
        </p:nvSpPr>
        <p:spPr bwMode="auto">
          <a:xfrm>
            <a:off x="8839200" y="1892300"/>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2" name="Line 59"/>
          <p:cNvSpPr>
            <a:spLocks noChangeShapeType="1"/>
          </p:cNvSpPr>
          <p:nvPr/>
        </p:nvSpPr>
        <p:spPr bwMode="auto">
          <a:xfrm flipH="1">
            <a:off x="7950200" y="2038351"/>
            <a:ext cx="889000" cy="7286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3" name="Line 60"/>
          <p:cNvSpPr>
            <a:spLocks noChangeShapeType="1"/>
          </p:cNvSpPr>
          <p:nvPr/>
        </p:nvSpPr>
        <p:spPr bwMode="auto">
          <a:xfrm>
            <a:off x="8977313" y="2068513"/>
            <a:ext cx="889000" cy="7302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4" name="Line 61"/>
          <p:cNvSpPr>
            <a:spLocks noChangeShapeType="1"/>
          </p:cNvSpPr>
          <p:nvPr/>
        </p:nvSpPr>
        <p:spPr bwMode="auto">
          <a:xfrm flipH="1">
            <a:off x="7392989" y="2913063"/>
            <a:ext cx="446087" cy="8763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5" name="Line 62"/>
          <p:cNvSpPr>
            <a:spLocks noChangeShapeType="1"/>
          </p:cNvSpPr>
          <p:nvPr/>
        </p:nvSpPr>
        <p:spPr bwMode="auto">
          <a:xfrm>
            <a:off x="7972425" y="2938463"/>
            <a:ext cx="446088" cy="8747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6" name="Line 63"/>
          <p:cNvSpPr>
            <a:spLocks noChangeShapeType="1"/>
          </p:cNvSpPr>
          <p:nvPr/>
        </p:nvSpPr>
        <p:spPr bwMode="auto">
          <a:xfrm flipH="1">
            <a:off x="6977064" y="4005263"/>
            <a:ext cx="333375" cy="11160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7" name="Line 64"/>
          <p:cNvSpPr>
            <a:spLocks noChangeShapeType="1"/>
          </p:cNvSpPr>
          <p:nvPr/>
        </p:nvSpPr>
        <p:spPr bwMode="auto">
          <a:xfrm>
            <a:off x="7362825" y="4025901"/>
            <a:ext cx="1588" cy="107632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8" name="Line 65"/>
          <p:cNvSpPr>
            <a:spLocks noChangeShapeType="1"/>
          </p:cNvSpPr>
          <p:nvPr/>
        </p:nvSpPr>
        <p:spPr bwMode="auto">
          <a:xfrm>
            <a:off x="7416801" y="4005263"/>
            <a:ext cx="333375" cy="11239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Oval 66"/>
          <p:cNvSpPr>
            <a:spLocks noChangeArrowheads="1"/>
          </p:cNvSpPr>
          <p:nvPr/>
        </p:nvSpPr>
        <p:spPr bwMode="auto">
          <a:xfrm>
            <a:off x="7658100"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0" name="Oval 67"/>
          <p:cNvSpPr>
            <a:spLocks noChangeArrowheads="1"/>
          </p:cNvSpPr>
          <p:nvPr/>
        </p:nvSpPr>
        <p:spPr bwMode="auto">
          <a:xfrm>
            <a:off x="7281863"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1" name="Oval 68"/>
          <p:cNvSpPr>
            <a:spLocks noChangeArrowheads="1"/>
          </p:cNvSpPr>
          <p:nvPr/>
        </p:nvSpPr>
        <p:spPr bwMode="auto">
          <a:xfrm>
            <a:off x="6877050"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2" name="Line 69"/>
          <p:cNvSpPr>
            <a:spLocks noChangeShapeType="1"/>
          </p:cNvSpPr>
          <p:nvPr/>
        </p:nvSpPr>
        <p:spPr bwMode="auto">
          <a:xfrm flipH="1">
            <a:off x="8172450" y="4005263"/>
            <a:ext cx="241300" cy="11096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3" name="Line 70"/>
          <p:cNvSpPr>
            <a:spLocks noChangeShapeType="1"/>
          </p:cNvSpPr>
          <p:nvPr/>
        </p:nvSpPr>
        <p:spPr bwMode="auto">
          <a:xfrm>
            <a:off x="8499475" y="4005263"/>
            <a:ext cx="222250" cy="11239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Oval 71"/>
          <p:cNvSpPr>
            <a:spLocks noChangeArrowheads="1"/>
          </p:cNvSpPr>
          <p:nvPr/>
        </p:nvSpPr>
        <p:spPr bwMode="auto">
          <a:xfrm>
            <a:off x="8616950"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5" name="Oval 72"/>
          <p:cNvSpPr>
            <a:spLocks noChangeArrowheads="1"/>
          </p:cNvSpPr>
          <p:nvPr/>
        </p:nvSpPr>
        <p:spPr bwMode="auto">
          <a:xfrm>
            <a:off x="8061325"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6" name="Line 73"/>
          <p:cNvSpPr>
            <a:spLocks noChangeShapeType="1"/>
          </p:cNvSpPr>
          <p:nvPr/>
        </p:nvSpPr>
        <p:spPr bwMode="auto">
          <a:xfrm flipH="1">
            <a:off x="9418638" y="2938463"/>
            <a:ext cx="334962" cy="8747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7" name="Line 74"/>
          <p:cNvSpPr>
            <a:spLocks noChangeShapeType="1"/>
          </p:cNvSpPr>
          <p:nvPr/>
        </p:nvSpPr>
        <p:spPr bwMode="auto">
          <a:xfrm>
            <a:off x="9866314" y="2971800"/>
            <a:ext cx="333375" cy="8318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8" name="Oval 75"/>
          <p:cNvSpPr>
            <a:spLocks noChangeArrowheads="1"/>
          </p:cNvSpPr>
          <p:nvPr/>
        </p:nvSpPr>
        <p:spPr bwMode="auto">
          <a:xfrm>
            <a:off x="8951913" y="5102225"/>
            <a:ext cx="163512"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9" name="Oval 76"/>
          <p:cNvSpPr>
            <a:spLocks noChangeArrowheads="1"/>
          </p:cNvSpPr>
          <p:nvPr/>
        </p:nvSpPr>
        <p:spPr bwMode="auto">
          <a:xfrm>
            <a:off x="10096501" y="3789363"/>
            <a:ext cx="163513"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0" name="Oval 77"/>
          <p:cNvSpPr>
            <a:spLocks noChangeArrowheads="1"/>
          </p:cNvSpPr>
          <p:nvPr/>
        </p:nvSpPr>
        <p:spPr bwMode="auto">
          <a:xfrm>
            <a:off x="9320213" y="3789363"/>
            <a:ext cx="163512"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1" name="Line 78"/>
          <p:cNvSpPr>
            <a:spLocks noChangeShapeType="1"/>
          </p:cNvSpPr>
          <p:nvPr/>
        </p:nvSpPr>
        <p:spPr bwMode="auto">
          <a:xfrm flipH="1">
            <a:off x="9029701" y="4005263"/>
            <a:ext cx="333375"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2" name="Line 79"/>
          <p:cNvSpPr>
            <a:spLocks noChangeShapeType="1"/>
          </p:cNvSpPr>
          <p:nvPr/>
        </p:nvSpPr>
        <p:spPr bwMode="auto">
          <a:xfrm>
            <a:off x="9418639" y="4005263"/>
            <a:ext cx="223837"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3" name="Line 80"/>
          <p:cNvSpPr>
            <a:spLocks noChangeShapeType="1"/>
          </p:cNvSpPr>
          <p:nvPr/>
        </p:nvSpPr>
        <p:spPr bwMode="auto">
          <a:xfrm flipH="1">
            <a:off x="9917113" y="4005263"/>
            <a:ext cx="222250"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4" name="Line 81"/>
          <p:cNvSpPr>
            <a:spLocks noChangeShapeType="1"/>
          </p:cNvSpPr>
          <p:nvPr/>
        </p:nvSpPr>
        <p:spPr bwMode="auto">
          <a:xfrm>
            <a:off x="10202863" y="4005263"/>
            <a:ext cx="222250"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5" name="Oval 82"/>
          <p:cNvSpPr>
            <a:spLocks noChangeArrowheads="1"/>
          </p:cNvSpPr>
          <p:nvPr/>
        </p:nvSpPr>
        <p:spPr bwMode="auto">
          <a:xfrm>
            <a:off x="10328276" y="5102225"/>
            <a:ext cx="163513"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6" name="Oval 83"/>
          <p:cNvSpPr>
            <a:spLocks noChangeArrowheads="1"/>
          </p:cNvSpPr>
          <p:nvPr/>
        </p:nvSpPr>
        <p:spPr bwMode="auto">
          <a:xfrm>
            <a:off x="9840913"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7" name="Oval 84"/>
          <p:cNvSpPr>
            <a:spLocks noChangeArrowheads="1"/>
          </p:cNvSpPr>
          <p:nvPr/>
        </p:nvSpPr>
        <p:spPr bwMode="auto">
          <a:xfrm>
            <a:off x="9559925"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8" name="Freeform 87"/>
          <p:cNvSpPr>
            <a:spLocks/>
          </p:cNvSpPr>
          <p:nvPr/>
        </p:nvSpPr>
        <p:spPr bwMode="auto">
          <a:xfrm>
            <a:off x="7748588" y="3114675"/>
            <a:ext cx="349250" cy="96838"/>
          </a:xfrm>
          <a:custGeom>
            <a:avLst/>
            <a:gdLst>
              <a:gd name="T0" fmla="*/ 2147483647 w 220"/>
              <a:gd name="T1" fmla="*/ 2147483647 h 61"/>
              <a:gd name="T2" fmla="*/ 2147483647 w 220"/>
              <a:gd name="T3" fmla="*/ 2147483647 h 61"/>
              <a:gd name="T4" fmla="*/ 2147483647 w 220"/>
              <a:gd name="T5" fmla="*/ 2147483647 h 61"/>
              <a:gd name="T6" fmla="*/ 2147483647 w 220"/>
              <a:gd name="T7" fmla="*/ 2147483647 h 61"/>
              <a:gd name="T8" fmla="*/ 2147483647 w 220"/>
              <a:gd name="T9" fmla="*/ 2147483647 h 61"/>
              <a:gd name="T10" fmla="*/ 2147483647 w 220"/>
              <a:gd name="T11" fmla="*/ 2147483647 h 61"/>
              <a:gd name="T12" fmla="*/ 2147483647 w 220"/>
              <a:gd name="T13" fmla="*/ 2147483647 h 61"/>
              <a:gd name="T14" fmla="*/ 2147483647 w 220"/>
              <a:gd name="T15" fmla="*/ 2147483647 h 61"/>
              <a:gd name="T16" fmla="*/ 2147483647 w 220"/>
              <a:gd name="T17" fmla="*/ 2147483647 h 61"/>
              <a:gd name="T18" fmla="*/ 2147483647 w 220"/>
              <a:gd name="T19" fmla="*/ 2147483647 h 61"/>
              <a:gd name="T20" fmla="*/ 0 w 220"/>
              <a:gd name="T21" fmla="*/ 0 h 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61"/>
              <a:gd name="T35" fmla="*/ 220 w 220"/>
              <a:gd name="T36" fmla="*/ 61 h 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61">
                <a:moveTo>
                  <a:pt x="220" y="21"/>
                </a:moveTo>
                <a:lnTo>
                  <a:pt x="188" y="40"/>
                </a:lnTo>
                <a:lnTo>
                  <a:pt x="156" y="53"/>
                </a:lnTo>
                <a:lnTo>
                  <a:pt x="125" y="59"/>
                </a:lnTo>
                <a:lnTo>
                  <a:pt x="96" y="61"/>
                </a:lnTo>
                <a:lnTo>
                  <a:pt x="68" y="57"/>
                </a:lnTo>
                <a:lnTo>
                  <a:pt x="44" y="48"/>
                </a:lnTo>
                <a:lnTo>
                  <a:pt x="23" y="30"/>
                </a:lnTo>
                <a:lnTo>
                  <a:pt x="6" y="9"/>
                </a:lnTo>
                <a:lnTo>
                  <a:pt x="3" y="5"/>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9" name="Freeform 88"/>
          <p:cNvSpPr>
            <a:spLocks/>
          </p:cNvSpPr>
          <p:nvPr/>
        </p:nvSpPr>
        <p:spPr bwMode="auto">
          <a:xfrm>
            <a:off x="9678989" y="3184525"/>
            <a:ext cx="280987" cy="57150"/>
          </a:xfrm>
          <a:custGeom>
            <a:avLst/>
            <a:gdLst>
              <a:gd name="T0" fmla="*/ 2147483647 w 177"/>
              <a:gd name="T1" fmla="*/ 2147483647 h 36"/>
              <a:gd name="T2" fmla="*/ 2147483647 w 177"/>
              <a:gd name="T3" fmla="*/ 2147483647 h 36"/>
              <a:gd name="T4" fmla="*/ 2147483647 w 177"/>
              <a:gd name="T5" fmla="*/ 2147483647 h 36"/>
              <a:gd name="T6" fmla="*/ 2147483647 w 177"/>
              <a:gd name="T7" fmla="*/ 2147483647 h 36"/>
              <a:gd name="T8" fmla="*/ 2147483647 w 177"/>
              <a:gd name="T9" fmla="*/ 2147483647 h 36"/>
              <a:gd name="T10" fmla="*/ 2147483647 w 177"/>
              <a:gd name="T11" fmla="*/ 2147483647 h 36"/>
              <a:gd name="T12" fmla="*/ 2147483647 w 177"/>
              <a:gd name="T13" fmla="*/ 2147483647 h 36"/>
              <a:gd name="T14" fmla="*/ 2147483647 w 177"/>
              <a:gd name="T15" fmla="*/ 2147483647 h 36"/>
              <a:gd name="T16" fmla="*/ 2147483647 w 177"/>
              <a:gd name="T17" fmla="*/ 2147483647 h 36"/>
              <a:gd name="T18" fmla="*/ 2147483647 w 177"/>
              <a:gd name="T19" fmla="*/ 2147483647 h 36"/>
              <a:gd name="T20" fmla="*/ 0 w 177"/>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7"/>
              <a:gd name="T34" fmla="*/ 0 h 36"/>
              <a:gd name="T35" fmla="*/ 177 w 177"/>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7" h="36">
                <a:moveTo>
                  <a:pt x="177" y="2"/>
                </a:moveTo>
                <a:lnTo>
                  <a:pt x="159" y="17"/>
                </a:lnTo>
                <a:lnTo>
                  <a:pt x="139" y="27"/>
                </a:lnTo>
                <a:lnTo>
                  <a:pt x="118" y="34"/>
                </a:lnTo>
                <a:lnTo>
                  <a:pt x="96" y="36"/>
                </a:lnTo>
                <a:lnTo>
                  <a:pt x="74" y="34"/>
                </a:lnTo>
                <a:lnTo>
                  <a:pt x="51" y="28"/>
                </a:lnTo>
                <a:lnTo>
                  <a:pt x="29" y="19"/>
                </a:lnTo>
                <a:lnTo>
                  <a:pt x="7" y="5"/>
                </a:lnTo>
                <a:lnTo>
                  <a:pt x="4" y="4"/>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90" name="Rectangle 96"/>
          <p:cNvSpPr>
            <a:spLocks noChangeArrowheads="1"/>
          </p:cNvSpPr>
          <p:nvPr/>
        </p:nvSpPr>
        <p:spPr bwMode="auto">
          <a:xfrm>
            <a:off x="7392989" y="5832475"/>
            <a:ext cx="25622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1" name="Rectangle 101"/>
          <p:cNvSpPr>
            <a:spLocks noChangeArrowheads="1"/>
          </p:cNvSpPr>
          <p:nvPr/>
        </p:nvSpPr>
        <p:spPr bwMode="auto">
          <a:xfrm>
            <a:off x="7824788" y="5945188"/>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a:solidFill>
                  <a:srgbClr val="000000"/>
                </a:solidFill>
                <a:latin typeface="宋体" panose="02010600030101010101" pitchFamily="2" charset="-122"/>
              </a:rPr>
              <a:t>　</a:t>
            </a:r>
            <a:endParaRPr lang="zh-CN" altLang="en-US"/>
          </a:p>
        </p:txBody>
      </p:sp>
      <p:sp>
        <p:nvSpPr>
          <p:cNvPr id="27692" name="Rectangle 102"/>
          <p:cNvSpPr>
            <a:spLocks noChangeArrowheads="1"/>
          </p:cNvSpPr>
          <p:nvPr/>
        </p:nvSpPr>
        <p:spPr bwMode="auto">
          <a:xfrm>
            <a:off x="8143875" y="5945188"/>
            <a:ext cx="24526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rgbClr val="000000"/>
                </a:solidFill>
                <a:latin typeface="宋体" panose="02010600030101010101" pitchFamily="2" charset="-122"/>
              </a:rPr>
              <a:t>以</a:t>
            </a:r>
            <a:endParaRPr lang="zh-CN" altLang="en-US" b="1">
              <a:latin typeface="宋体" panose="02010600030101010101" pitchFamily="2" charset="-122"/>
            </a:endParaRPr>
          </a:p>
        </p:txBody>
      </p:sp>
      <p:sp>
        <p:nvSpPr>
          <p:cNvPr id="27693" name="Rectangle 103"/>
          <p:cNvSpPr>
            <a:spLocks noChangeArrowheads="1"/>
          </p:cNvSpPr>
          <p:nvPr/>
        </p:nvSpPr>
        <p:spPr bwMode="auto">
          <a:xfrm>
            <a:off x="8469313" y="5938838"/>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A</a:t>
            </a:r>
            <a:endParaRPr lang="en-US" altLang="zh-CN" i="1"/>
          </a:p>
        </p:txBody>
      </p:sp>
      <p:sp>
        <p:nvSpPr>
          <p:cNvPr id="27694" name="Rectangle 104"/>
          <p:cNvSpPr>
            <a:spLocks noChangeArrowheads="1"/>
          </p:cNvSpPr>
          <p:nvPr/>
        </p:nvSpPr>
        <p:spPr bwMode="auto">
          <a:xfrm>
            <a:off x="8643939" y="5945188"/>
            <a:ext cx="171681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rgbClr val="000000"/>
                </a:solidFill>
                <a:latin typeface="楷体_GB2312" pitchFamily="49" charset="-122"/>
              </a:rPr>
              <a:t>为结点的博弈树</a:t>
            </a:r>
            <a:endParaRPr lang="zh-CN" altLang="en-US" b="1"/>
          </a:p>
        </p:txBody>
      </p:sp>
      <p:sp>
        <p:nvSpPr>
          <p:cNvPr id="27695" name="Rectangle 127"/>
          <p:cNvSpPr>
            <a:spLocks noChangeArrowheads="1"/>
          </p:cNvSpPr>
          <p:nvPr/>
        </p:nvSpPr>
        <p:spPr bwMode="auto">
          <a:xfrm>
            <a:off x="8951913" y="1746250"/>
            <a:ext cx="33496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6" name="Rectangle 128"/>
          <p:cNvSpPr>
            <a:spLocks noChangeArrowheads="1"/>
          </p:cNvSpPr>
          <p:nvPr/>
        </p:nvSpPr>
        <p:spPr bwMode="auto">
          <a:xfrm>
            <a:off x="9085263" y="1852613"/>
            <a:ext cx="17633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Q</a:t>
            </a:r>
            <a:endParaRPr lang="en-US" altLang="zh-CN" i="1"/>
          </a:p>
        </p:txBody>
      </p:sp>
      <p:sp>
        <p:nvSpPr>
          <p:cNvPr id="27697" name="Rectangle 129"/>
          <p:cNvSpPr>
            <a:spLocks noChangeArrowheads="1"/>
          </p:cNvSpPr>
          <p:nvPr/>
        </p:nvSpPr>
        <p:spPr bwMode="auto">
          <a:xfrm>
            <a:off x="-471488" y="5248275"/>
            <a:ext cx="4476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8" name="Rectangle 153"/>
          <p:cNvSpPr>
            <a:spLocks noChangeArrowheads="1"/>
          </p:cNvSpPr>
          <p:nvPr/>
        </p:nvSpPr>
        <p:spPr bwMode="auto">
          <a:xfrm>
            <a:off x="8839201" y="5248275"/>
            <a:ext cx="4476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9" name="Rectangle 154"/>
          <p:cNvSpPr>
            <a:spLocks noChangeArrowheads="1"/>
          </p:cNvSpPr>
          <p:nvPr/>
        </p:nvSpPr>
        <p:spPr bwMode="auto">
          <a:xfrm>
            <a:off x="8974138" y="5354638"/>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A</a:t>
            </a:r>
            <a:endParaRPr lang="en-US" altLang="zh-CN" i="1"/>
          </a:p>
        </p:txBody>
      </p:sp>
      <p:sp>
        <p:nvSpPr>
          <p:cNvPr id="129032" name="Oval 8"/>
          <p:cNvSpPr>
            <a:spLocks noChangeArrowheads="1"/>
          </p:cNvSpPr>
          <p:nvPr/>
        </p:nvSpPr>
        <p:spPr bwMode="auto">
          <a:xfrm>
            <a:off x="4217988" y="1765300"/>
            <a:ext cx="222250" cy="228600"/>
          </a:xfrm>
          <a:prstGeom prst="ellipse">
            <a:avLst/>
          </a:prstGeom>
          <a:solidFill>
            <a:schemeClr val="accent2"/>
          </a:solidFill>
          <a:ln w="9525">
            <a:solidFill>
              <a:schemeClr val="accent2"/>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1" name="Rectangle 105"/>
          <p:cNvSpPr>
            <a:spLocks noChangeArrowheads="1"/>
          </p:cNvSpPr>
          <p:nvPr/>
        </p:nvSpPr>
        <p:spPr bwMode="auto">
          <a:xfrm>
            <a:off x="3900489" y="1604964"/>
            <a:ext cx="32543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2" name="Rectangle 106"/>
          <p:cNvSpPr>
            <a:spLocks noChangeArrowheads="1"/>
          </p:cNvSpPr>
          <p:nvPr/>
        </p:nvSpPr>
        <p:spPr bwMode="auto">
          <a:xfrm>
            <a:off x="4029075" y="1711325"/>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03" name="Rectangle 108"/>
          <p:cNvSpPr>
            <a:spLocks noChangeArrowheads="1"/>
          </p:cNvSpPr>
          <p:nvPr/>
        </p:nvSpPr>
        <p:spPr bwMode="auto">
          <a:xfrm>
            <a:off x="4502150" y="1631950"/>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A</a:t>
            </a:r>
            <a:endParaRPr lang="en-US" altLang="zh-CN" i="1"/>
          </a:p>
        </p:txBody>
      </p:sp>
      <p:sp>
        <p:nvSpPr>
          <p:cNvPr id="27704" name="Rectangle 151"/>
          <p:cNvSpPr>
            <a:spLocks noChangeArrowheads="1"/>
          </p:cNvSpPr>
          <p:nvPr/>
        </p:nvSpPr>
        <p:spPr bwMode="auto">
          <a:xfrm>
            <a:off x="6491289" y="5253039"/>
            <a:ext cx="54133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5" name="Oval 15"/>
          <p:cNvSpPr>
            <a:spLocks noChangeArrowheads="1"/>
          </p:cNvSpPr>
          <p:nvPr/>
        </p:nvSpPr>
        <p:spPr bwMode="auto">
          <a:xfrm>
            <a:off x="4224338" y="1773238"/>
            <a:ext cx="2159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27706" name="Line 16"/>
          <p:cNvSpPr>
            <a:spLocks noChangeShapeType="1"/>
          </p:cNvSpPr>
          <p:nvPr/>
        </p:nvSpPr>
        <p:spPr bwMode="auto">
          <a:xfrm flipH="1">
            <a:off x="2927350" y="1897063"/>
            <a:ext cx="1296988" cy="7286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7" name="Oval 18"/>
          <p:cNvSpPr>
            <a:spLocks noChangeArrowheads="1"/>
          </p:cNvSpPr>
          <p:nvPr/>
        </p:nvSpPr>
        <p:spPr bwMode="auto">
          <a:xfrm>
            <a:off x="2819400" y="26257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8" name="Oval 19"/>
          <p:cNvSpPr>
            <a:spLocks noChangeArrowheads="1"/>
          </p:cNvSpPr>
          <p:nvPr/>
        </p:nvSpPr>
        <p:spPr bwMode="auto">
          <a:xfrm>
            <a:off x="5519739" y="2771775"/>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9" name="Oval 20"/>
          <p:cNvSpPr>
            <a:spLocks noChangeArrowheads="1"/>
          </p:cNvSpPr>
          <p:nvPr/>
        </p:nvSpPr>
        <p:spPr bwMode="auto">
          <a:xfrm>
            <a:off x="2063750" y="37941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0" name="Oval 21"/>
          <p:cNvSpPr>
            <a:spLocks noChangeArrowheads="1"/>
          </p:cNvSpPr>
          <p:nvPr/>
        </p:nvSpPr>
        <p:spPr bwMode="auto">
          <a:xfrm>
            <a:off x="3467100" y="37941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1" name="Oval 22"/>
          <p:cNvSpPr>
            <a:spLocks noChangeArrowheads="1"/>
          </p:cNvSpPr>
          <p:nvPr/>
        </p:nvSpPr>
        <p:spPr bwMode="auto">
          <a:xfrm>
            <a:off x="16319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2" name="Oval 23"/>
          <p:cNvSpPr>
            <a:spLocks noChangeArrowheads="1"/>
          </p:cNvSpPr>
          <p:nvPr/>
        </p:nvSpPr>
        <p:spPr bwMode="auto">
          <a:xfrm>
            <a:off x="22812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3" name="Oval 24"/>
          <p:cNvSpPr>
            <a:spLocks noChangeArrowheads="1"/>
          </p:cNvSpPr>
          <p:nvPr/>
        </p:nvSpPr>
        <p:spPr bwMode="auto">
          <a:xfrm>
            <a:off x="29273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4" name="Oval 25"/>
          <p:cNvSpPr>
            <a:spLocks noChangeArrowheads="1"/>
          </p:cNvSpPr>
          <p:nvPr/>
        </p:nvSpPr>
        <p:spPr bwMode="auto">
          <a:xfrm>
            <a:off x="346710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5" name="Oval 26"/>
          <p:cNvSpPr>
            <a:spLocks noChangeArrowheads="1"/>
          </p:cNvSpPr>
          <p:nvPr/>
        </p:nvSpPr>
        <p:spPr bwMode="auto">
          <a:xfrm>
            <a:off x="40084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6" name="Oval 27"/>
          <p:cNvSpPr>
            <a:spLocks noChangeArrowheads="1"/>
          </p:cNvSpPr>
          <p:nvPr/>
        </p:nvSpPr>
        <p:spPr bwMode="auto">
          <a:xfrm>
            <a:off x="4762500" y="37941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7" name="Oval 28"/>
          <p:cNvSpPr>
            <a:spLocks noChangeArrowheads="1"/>
          </p:cNvSpPr>
          <p:nvPr/>
        </p:nvSpPr>
        <p:spPr bwMode="auto">
          <a:xfrm>
            <a:off x="5519739" y="3836988"/>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8" name="Oval 29"/>
          <p:cNvSpPr>
            <a:spLocks noChangeArrowheads="1"/>
          </p:cNvSpPr>
          <p:nvPr/>
        </p:nvSpPr>
        <p:spPr bwMode="auto">
          <a:xfrm>
            <a:off x="6383338" y="3794125"/>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9" name="Oval 30"/>
          <p:cNvSpPr>
            <a:spLocks noChangeArrowheads="1"/>
          </p:cNvSpPr>
          <p:nvPr/>
        </p:nvSpPr>
        <p:spPr bwMode="auto">
          <a:xfrm>
            <a:off x="44386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0" name="Oval 31"/>
          <p:cNvSpPr>
            <a:spLocks noChangeArrowheads="1"/>
          </p:cNvSpPr>
          <p:nvPr/>
        </p:nvSpPr>
        <p:spPr bwMode="auto">
          <a:xfrm>
            <a:off x="48704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1" name="Oval 32"/>
          <p:cNvSpPr>
            <a:spLocks noChangeArrowheads="1"/>
          </p:cNvSpPr>
          <p:nvPr/>
        </p:nvSpPr>
        <p:spPr bwMode="auto">
          <a:xfrm>
            <a:off x="519588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2" name="Oval 33"/>
          <p:cNvSpPr>
            <a:spLocks noChangeArrowheads="1"/>
          </p:cNvSpPr>
          <p:nvPr/>
        </p:nvSpPr>
        <p:spPr bwMode="auto">
          <a:xfrm>
            <a:off x="5519739" y="5106988"/>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3" name="Oval 34"/>
          <p:cNvSpPr>
            <a:spLocks noChangeArrowheads="1"/>
          </p:cNvSpPr>
          <p:nvPr/>
        </p:nvSpPr>
        <p:spPr bwMode="auto">
          <a:xfrm>
            <a:off x="5843589" y="5106988"/>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4" name="Oval 35"/>
          <p:cNvSpPr>
            <a:spLocks noChangeArrowheads="1"/>
          </p:cNvSpPr>
          <p:nvPr/>
        </p:nvSpPr>
        <p:spPr bwMode="auto">
          <a:xfrm>
            <a:off x="61674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5" name="Oval 36"/>
          <p:cNvSpPr>
            <a:spLocks noChangeArrowheads="1"/>
          </p:cNvSpPr>
          <p:nvPr/>
        </p:nvSpPr>
        <p:spPr bwMode="auto">
          <a:xfrm>
            <a:off x="65992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6" name="Line 37"/>
          <p:cNvSpPr>
            <a:spLocks noChangeShapeType="1"/>
          </p:cNvSpPr>
          <p:nvPr/>
        </p:nvSpPr>
        <p:spPr bwMode="auto">
          <a:xfrm flipH="1">
            <a:off x="2171700" y="2771775"/>
            <a:ext cx="647700" cy="10493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7" name="Line 38"/>
          <p:cNvSpPr>
            <a:spLocks noChangeShapeType="1"/>
          </p:cNvSpPr>
          <p:nvPr/>
        </p:nvSpPr>
        <p:spPr bwMode="auto">
          <a:xfrm>
            <a:off x="2968626" y="2790826"/>
            <a:ext cx="606425" cy="10207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8" name="Line 39"/>
          <p:cNvSpPr>
            <a:spLocks noChangeShapeType="1"/>
          </p:cNvSpPr>
          <p:nvPr/>
        </p:nvSpPr>
        <p:spPr bwMode="auto">
          <a:xfrm flipH="1">
            <a:off x="1739901" y="3987800"/>
            <a:ext cx="339725" cy="11318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9" name="Line 40"/>
          <p:cNvSpPr>
            <a:spLocks noChangeShapeType="1"/>
          </p:cNvSpPr>
          <p:nvPr/>
        </p:nvSpPr>
        <p:spPr bwMode="auto">
          <a:xfrm>
            <a:off x="2171700" y="3987800"/>
            <a:ext cx="217488" cy="11318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0" name="Line 41"/>
          <p:cNvSpPr>
            <a:spLocks noChangeShapeType="1"/>
          </p:cNvSpPr>
          <p:nvPr/>
        </p:nvSpPr>
        <p:spPr bwMode="auto">
          <a:xfrm flipH="1">
            <a:off x="3035300" y="3940176"/>
            <a:ext cx="431800" cy="11668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1" name="Line 42"/>
          <p:cNvSpPr>
            <a:spLocks noChangeShapeType="1"/>
          </p:cNvSpPr>
          <p:nvPr/>
        </p:nvSpPr>
        <p:spPr bwMode="auto">
          <a:xfrm>
            <a:off x="3549650" y="4016375"/>
            <a:ext cx="1588" cy="10874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2" name="Line 43"/>
          <p:cNvSpPr>
            <a:spLocks noChangeShapeType="1"/>
          </p:cNvSpPr>
          <p:nvPr/>
        </p:nvSpPr>
        <p:spPr bwMode="auto">
          <a:xfrm>
            <a:off x="3600450" y="3976688"/>
            <a:ext cx="515938" cy="11430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3" name="Line 44"/>
          <p:cNvSpPr>
            <a:spLocks noChangeShapeType="1"/>
          </p:cNvSpPr>
          <p:nvPr/>
        </p:nvSpPr>
        <p:spPr bwMode="auto">
          <a:xfrm flipH="1">
            <a:off x="4870450" y="2917825"/>
            <a:ext cx="649288" cy="8969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4" name="Line 45"/>
          <p:cNvSpPr>
            <a:spLocks noChangeShapeType="1"/>
          </p:cNvSpPr>
          <p:nvPr/>
        </p:nvSpPr>
        <p:spPr bwMode="auto">
          <a:xfrm>
            <a:off x="5603875" y="2982914"/>
            <a:ext cx="1588" cy="8413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5" name="Line 46"/>
          <p:cNvSpPr>
            <a:spLocks noChangeShapeType="1"/>
          </p:cNvSpPr>
          <p:nvPr/>
        </p:nvSpPr>
        <p:spPr bwMode="auto">
          <a:xfrm>
            <a:off x="5661026" y="2943226"/>
            <a:ext cx="830263" cy="8747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6" name="Line 47"/>
          <p:cNvSpPr>
            <a:spLocks noChangeShapeType="1"/>
          </p:cNvSpPr>
          <p:nvPr/>
        </p:nvSpPr>
        <p:spPr bwMode="auto">
          <a:xfrm flipH="1">
            <a:off x="4546600" y="3976688"/>
            <a:ext cx="234950" cy="11430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7" name="Line 48"/>
          <p:cNvSpPr>
            <a:spLocks noChangeShapeType="1"/>
          </p:cNvSpPr>
          <p:nvPr/>
        </p:nvSpPr>
        <p:spPr bwMode="auto">
          <a:xfrm>
            <a:off x="4846638" y="4010026"/>
            <a:ext cx="131762" cy="11096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8" name="Line 49"/>
          <p:cNvSpPr>
            <a:spLocks noChangeShapeType="1"/>
          </p:cNvSpPr>
          <p:nvPr/>
        </p:nvSpPr>
        <p:spPr bwMode="auto">
          <a:xfrm flipH="1">
            <a:off x="5303838" y="4010026"/>
            <a:ext cx="227012" cy="11096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9" name="Line 50"/>
          <p:cNvSpPr>
            <a:spLocks noChangeShapeType="1"/>
          </p:cNvSpPr>
          <p:nvPr/>
        </p:nvSpPr>
        <p:spPr bwMode="auto">
          <a:xfrm>
            <a:off x="5611814" y="4057651"/>
            <a:ext cx="1587" cy="107632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0" name="Line 51"/>
          <p:cNvSpPr>
            <a:spLocks noChangeShapeType="1"/>
          </p:cNvSpPr>
          <p:nvPr/>
        </p:nvSpPr>
        <p:spPr bwMode="auto">
          <a:xfrm>
            <a:off x="5676900" y="4016376"/>
            <a:ext cx="274638" cy="11033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1" name="Line 52"/>
          <p:cNvSpPr>
            <a:spLocks noChangeShapeType="1"/>
          </p:cNvSpPr>
          <p:nvPr/>
        </p:nvSpPr>
        <p:spPr bwMode="auto">
          <a:xfrm flipH="1">
            <a:off x="6248400" y="3987800"/>
            <a:ext cx="215900" cy="11255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2" name="Line 53"/>
          <p:cNvSpPr>
            <a:spLocks noChangeShapeType="1"/>
          </p:cNvSpPr>
          <p:nvPr/>
        </p:nvSpPr>
        <p:spPr bwMode="auto">
          <a:xfrm>
            <a:off x="6491288" y="4003675"/>
            <a:ext cx="215900" cy="11303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3" name="Freeform 85"/>
          <p:cNvSpPr>
            <a:spLocks/>
          </p:cNvSpPr>
          <p:nvPr/>
        </p:nvSpPr>
        <p:spPr bwMode="auto">
          <a:xfrm>
            <a:off x="2738439" y="2894014"/>
            <a:ext cx="327025" cy="122237"/>
          </a:xfrm>
          <a:custGeom>
            <a:avLst/>
            <a:gdLst>
              <a:gd name="T0" fmla="*/ 2147483647 w 212"/>
              <a:gd name="T1" fmla="*/ 2147483647 h 77"/>
              <a:gd name="T2" fmla="*/ 2147483647 w 212"/>
              <a:gd name="T3" fmla="*/ 2147483647 h 77"/>
              <a:gd name="T4" fmla="*/ 2147483647 w 212"/>
              <a:gd name="T5" fmla="*/ 2147483647 h 77"/>
              <a:gd name="T6" fmla="*/ 2147483647 w 212"/>
              <a:gd name="T7" fmla="*/ 2147483647 h 77"/>
              <a:gd name="T8" fmla="*/ 2147483647 w 212"/>
              <a:gd name="T9" fmla="*/ 2147483647 h 77"/>
              <a:gd name="T10" fmla="*/ 2147483647 w 212"/>
              <a:gd name="T11" fmla="*/ 2147483647 h 77"/>
              <a:gd name="T12" fmla="*/ 2147483647 w 212"/>
              <a:gd name="T13" fmla="*/ 2147483647 h 77"/>
              <a:gd name="T14" fmla="*/ 2147483647 w 212"/>
              <a:gd name="T15" fmla="*/ 2147483647 h 77"/>
              <a:gd name="T16" fmla="*/ 2147483647 w 212"/>
              <a:gd name="T17" fmla="*/ 2147483647 h 77"/>
              <a:gd name="T18" fmla="*/ 2147483647 w 212"/>
              <a:gd name="T19" fmla="*/ 2147483647 h 77"/>
              <a:gd name="T20" fmla="*/ 0 w 212"/>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2"/>
              <a:gd name="T34" fmla="*/ 0 h 77"/>
              <a:gd name="T35" fmla="*/ 212 w 21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2" h="77">
                <a:moveTo>
                  <a:pt x="212" y="52"/>
                </a:moveTo>
                <a:lnTo>
                  <a:pt x="180" y="65"/>
                </a:lnTo>
                <a:lnTo>
                  <a:pt x="148" y="73"/>
                </a:lnTo>
                <a:lnTo>
                  <a:pt x="119" y="77"/>
                </a:lnTo>
                <a:lnTo>
                  <a:pt x="89" y="73"/>
                </a:lnTo>
                <a:lnTo>
                  <a:pt x="65" y="65"/>
                </a:lnTo>
                <a:lnTo>
                  <a:pt x="41" y="52"/>
                </a:lnTo>
                <a:lnTo>
                  <a:pt x="22" y="33"/>
                </a:lnTo>
                <a:lnTo>
                  <a:pt x="6" y="10"/>
                </a:lnTo>
                <a:lnTo>
                  <a:pt x="3" y="6"/>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4" name="Freeform 86"/>
          <p:cNvSpPr>
            <a:spLocks/>
          </p:cNvSpPr>
          <p:nvPr/>
        </p:nvSpPr>
        <p:spPr bwMode="auto">
          <a:xfrm>
            <a:off x="5418139" y="3073401"/>
            <a:ext cx="384175" cy="100013"/>
          </a:xfrm>
          <a:custGeom>
            <a:avLst/>
            <a:gdLst>
              <a:gd name="T0" fmla="*/ 2147483647 w 250"/>
              <a:gd name="T1" fmla="*/ 2147483647 h 63"/>
              <a:gd name="T2" fmla="*/ 2147483647 w 250"/>
              <a:gd name="T3" fmla="*/ 2147483647 h 63"/>
              <a:gd name="T4" fmla="*/ 2147483647 w 250"/>
              <a:gd name="T5" fmla="*/ 2147483647 h 63"/>
              <a:gd name="T6" fmla="*/ 2147483647 w 250"/>
              <a:gd name="T7" fmla="*/ 2147483647 h 63"/>
              <a:gd name="T8" fmla="*/ 2147483647 w 250"/>
              <a:gd name="T9" fmla="*/ 2147483647 h 63"/>
              <a:gd name="T10" fmla="*/ 2147483647 w 250"/>
              <a:gd name="T11" fmla="*/ 2147483647 h 63"/>
              <a:gd name="T12" fmla="*/ 2147483647 w 250"/>
              <a:gd name="T13" fmla="*/ 2147483647 h 63"/>
              <a:gd name="T14" fmla="*/ 2147483647 w 250"/>
              <a:gd name="T15" fmla="*/ 2147483647 h 63"/>
              <a:gd name="T16" fmla="*/ 2147483647 w 250"/>
              <a:gd name="T17" fmla="*/ 2147483647 h 63"/>
              <a:gd name="T18" fmla="*/ 2147483647 w 250"/>
              <a:gd name="T19" fmla="*/ 2147483647 h 63"/>
              <a:gd name="T20" fmla="*/ 0 w 250"/>
              <a:gd name="T21" fmla="*/ 0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0"/>
              <a:gd name="T34" fmla="*/ 0 h 63"/>
              <a:gd name="T35" fmla="*/ 250 w 250"/>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0" h="63">
                <a:moveTo>
                  <a:pt x="250" y="17"/>
                </a:moveTo>
                <a:lnTo>
                  <a:pt x="209" y="38"/>
                </a:lnTo>
                <a:lnTo>
                  <a:pt x="170" y="54"/>
                </a:lnTo>
                <a:lnTo>
                  <a:pt x="133" y="61"/>
                </a:lnTo>
                <a:lnTo>
                  <a:pt x="99" y="63"/>
                </a:lnTo>
                <a:lnTo>
                  <a:pt x="70" y="59"/>
                </a:lnTo>
                <a:lnTo>
                  <a:pt x="44" y="50"/>
                </a:lnTo>
                <a:lnTo>
                  <a:pt x="22" y="33"/>
                </a:lnTo>
                <a:lnTo>
                  <a:pt x="5" y="10"/>
                </a:lnTo>
                <a:lnTo>
                  <a:pt x="3" y="6"/>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5" name="Rectangle 89"/>
          <p:cNvSpPr>
            <a:spLocks noChangeArrowheads="1"/>
          </p:cNvSpPr>
          <p:nvPr/>
        </p:nvSpPr>
        <p:spPr bwMode="auto">
          <a:xfrm>
            <a:off x="3251201" y="5837239"/>
            <a:ext cx="20542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46" name="Rectangle 94"/>
          <p:cNvSpPr>
            <a:spLocks noChangeArrowheads="1"/>
          </p:cNvSpPr>
          <p:nvPr/>
        </p:nvSpPr>
        <p:spPr bwMode="auto">
          <a:xfrm>
            <a:off x="3800475" y="5949950"/>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a:solidFill>
                  <a:srgbClr val="000000"/>
                </a:solidFill>
                <a:latin typeface="宋体" panose="02010600030101010101" pitchFamily="2" charset="-122"/>
              </a:rPr>
              <a:t>　</a:t>
            </a:r>
            <a:endParaRPr lang="zh-CN" altLang="en-US"/>
          </a:p>
        </p:txBody>
      </p:sp>
      <p:sp>
        <p:nvSpPr>
          <p:cNvPr id="27747" name="Rectangle 95"/>
          <p:cNvSpPr>
            <a:spLocks noChangeArrowheads="1"/>
          </p:cNvSpPr>
          <p:nvPr/>
        </p:nvSpPr>
        <p:spPr bwMode="auto">
          <a:xfrm>
            <a:off x="3792539" y="5954713"/>
            <a:ext cx="139223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rgbClr val="000000"/>
                </a:solidFill>
                <a:latin typeface="宋体" panose="02010600030101010101" pitchFamily="2" charset="-122"/>
              </a:rPr>
              <a:t>博弈搜索树</a:t>
            </a:r>
            <a:endParaRPr lang="zh-CN" altLang="en-US" b="1">
              <a:latin typeface="宋体" panose="02010600030101010101" pitchFamily="2" charset="-122"/>
            </a:endParaRPr>
          </a:p>
        </p:txBody>
      </p:sp>
      <p:sp>
        <p:nvSpPr>
          <p:cNvPr id="27748" name="Rectangle 109"/>
          <p:cNvSpPr>
            <a:spLocks noChangeArrowheads="1"/>
          </p:cNvSpPr>
          <p:nvPr/>
        </p:nvSpPr>
        <p:spPr bwMode="auto">
          <a:xfrm>
            <a:off x="2497138" y="2481263"/>
            <a:ext cx="431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49" name="Rectangle 110"/>
          <p:cNvSpPr>
            <a:spLocks noChangeArrowheads="1"/>
          </p:cNvSpPr>
          <p:nvPr/>
        </p:nvSpPr>
        <p:spPr bwMode="auto">
          <a:xfrm>
            <a:off x="2625725" y="2587625"/>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2</a:t>
            </a:r>
            <a:endParaRPr lang="en-US" altLang="zh-CN"/>
          </a:p>
        </p:txBody>
      </p:sp>
      <p:sp>
        <p:nvSpPr>
          <p:cNvPr id="27750" name="Rectangle 111"/>
          <p:cNvSpPr>
            <a:spLocks noChangeArrowheads="1"/>
          </p:cNvSpPr>
          <p:nvPr/>
        </p:nvSpPr>
        <p:spPr bwMode="auto">
          <a:xfrm>
            <a:off x="2927351" y="2481263"/>
            <a:ext cx="6508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1" name="Rectangle 112"/>
          <p:cNvSpPr>
            <a:spLocks noChangeArrowheads="1"/>
          </p:cNvSpPr>
          <p:nvPr/>
        </p:nvSpPr>
        <p:spPr bwMode="auto">
          <a:xfrm>
            <a:off x="3059113" y="2587625"/>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B</a:t>
            </a:r>
            <a:endParaRPr lang="en-US" altLang="zh-CN" i="1"/>
          </a:p>
        </p:txBody>
      </p:sp>
      <p:sp>
        <p:nvSpPr>
          <p:cNvPr id="27752" name="Rectangle 113"/>
          <p:cNvSpPr>
            <a:spLocks noChangeArrowheads="1"/>
          </p:cNvSpPr>
          <p:nvPr/>
        </p:nvSpPr>
        <p:spPr bwMode="auto">
          <a:xfrm>
            <a:off x="5195889" y="2625725"/>
            <a:ext cx="5413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3" name="Rectangle 114"/>
          <p:cNvSpPr>
            <a:spLocks noChangeArrowheads="1"/>
          </p:cNvSpPr>
          <p:nvPr/>
        </p:nvSpPr>
        <p:spPr bwMode="auto">
          <a:xfrm>
            <a:off x="5326063" y="273208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54" name="Rectangle 115"/>
          <p:cNvSpPr>
            <a:spLocks noChangeArrowheads="1"/>
          </p:cNvSpPr>
          <p:nvPr/>
        </p:nvSpPr>
        <p:spPr bwMode="auto">
          <a:xfrm>
            <a:off x="5627689" y="2625725"/>
            <a:ext cx="4349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5" name="Rectangle 116"/>
          <p:cNvSpPr>
            <a:spLocks noChangeArrowheads="1"/>
          </p:cNvSpPr>
          <p:nvPr/>
        </p:nvSpPr>
        <p:spPr bwMode="auto">
          <a:xfrm>
            <a:off x="5757863" y="2732088"/>
            <a:ext cx="16190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C</a:t>
            </a:r>
            <a:endParaRPr lang="en-US" altLang="zh-CN" i="1"/>
          </a:p>
        </p:txBody>
      </p:sp>
      <p:sp>
        <p:nvSpPr>
          <p:cNvPr id="27756" name="Rectangle 117"/>
          <p:cNvSpPr>
            <a:spLocks noChangeArrowheads="1"/>
          </p:cNvSpPr>
          <p:nvPr/>
        </p:nvSpPr>
        <p:spPr bwMode="auto">
          <a:xfrm>
            <a:off x="1739901" y="3648075"/>
            <a:ext cx="5429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7" name="Rectangle 118"/>
          <p:cNvSpPr>
            <a:spLocks noChangeArrowheads="1"/>
          </p:cNvSpPr>
          <p:nvPr/>
        </p:nvSpPr>
        <p:spPr bwMode="auto">
          <a:xfrm>
            <a:off x="1870075"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2</a:t>
            </a:r>
            <a:endParaRPr lang="en-US" altLang="zh-CN"/>
          </a:p>
        </p:txBody>
      </p:sp>
      <p:sp>
        <p:nvSpPr>
          <p:cNvPr id="27758" name="Rectangle 119"/>
          <p:cNvSpPr>
            <a:spLocks noChangeArrowheads="1"/>
          </p:cNvSpPr>
          <p:nvPr/>
        </p:nvSpPr>
        <p:spPr bwMode="auto">
          <a:xfrm>
            <a:off x="3143251" y="3648075"/>
            <a:ext cx="4349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9" name="Rectangle 120"/>
          <p:cNvSpPr>
            <a:spLocks noChangeArrowheads="1"/>
          </p:cNvSpPr>
          <p:nvPr/>
        </p:nvSpPr>
        <p:spPr bwMode="auto">
          <a:xfrm>
            <a:off x="327501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4</a:t>
            </a:r>
            <a:endParaRPr lang="en-US" altLang="zh-CN"/>
          </a:p>
        </p:txBody>
      </p:sp>
      <p:sp>
        <p:nvSpPr>
          <p:cNvPr id="27760" name="Rectangle 121"/>
          <p:cNvSpPr>
            <a:spLocks noChangeArrowheads="1"/>
          </p:cNvSpPr>
          <p:nvPr/>
        </p:nvSpPr>
        <p:spPr bwMode="auto">
          <a:xfrm>
            <a:off x="4438651" y="3648075"/>
            <a:ext cx="5429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1" name="Rectangle 122"/>
          <p:cNvSpPr>
            <a:spLocks noChangeArrowheads="1"/>
          </p:cNvSpPr>
          <p:nvPr/>
        </p:nvSpPr>
        <p:spPr bwMode="auto">
          <a:xfrm>
            <a:off x="457041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8</a:t>
            </a:r>
            <a:endParaRPr lang="en-US" altLang="zh-CN"/>
          </a:p>
        </p:txBody>
      </p:sp>
      <p:sp>
        <p:nvSpPr>
          <p:cNvPr id="27762" name="Rectangle 123"/>
          <p:cNvSpPr>
            <a:spLocks noChangeArrowheads="1"/>
          </p:cNvSpPr>
          <p:nvPr/>
        </p:nvSpPr>
        <p:spPr bwMode="auto">
          <a:xfrm>
            <a:off x="5195889" y="3648075"/>
            <a:ext cx="4333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3" name="Rectangle 124"/>
          <p:cNvSpPr>
            <a:spLocks noChangeArrowheads="1"/>
          </p:cNvSpPr>
          <p:nvPr/>
        </p:nvSpPr>
        <p:spPr bwMode="auto">
          <a:xfrm>
            <a:off x="532606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64" name="Rectangle 125"/>
          <p:cNvSpPr>
            <a:spLocks noChangeArrowheads="1"/>
          </p:cNvSpPr>
          <p:nvPr/>
        </p:nvSpPr>
        <p:spPr bwMode="auto">
          <a:xfrm>
            <a:off x="6059489" y="3648075"/>
            <a:ext cx="4333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5" name="Rectangle 126"/>
          <p:cNvSpPr>
            <a:spLocks noChangeArrowheads="1"/>
          </p:cNvSpPr>
          <p:nvPr/>
        </p:nvSpPr>
        <p:spPr bwMode="auto">
          <a:xfrm>
            <a:off x="618966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9</a:t>
            </a:r>
            <a:endParaRPr lang="en-US" altLang="zh-CN"/>
          </a:p>
        </p:txBody>
      </p:sp>
      <p:sp>
        <p:nvSpPr>
          <p:cNvPr id="27766" name="Rectangle 130"/>
          <p:cNvSpPr>
            <a:spLocks noChangeArrowheads="1"/>
          </p:cNvSpPr>
          <p:nvPr/>
        </p:nvSpPr>
        <p:spPr bwMode="auto">
          <a:xfrm>
            <a:off x="16557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27767" name="Rectangle 131"/>
          <p:cNvSpPr>
            <a:spLocks noChangeArrowheads="1"/>
          </p:cNvSpPr>
          <p:nvPr/>
        </p:nvSpPr>
        <p:spPr bwMode="auto">
          <a:xfrm>
            <a:off x="2171700" y="5253039"/>
            <a:ext cx="43338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8" name="Rectangle 132"/>
          <p:cNvSpPr>
            <a:spLocks noChangeArrowheads="1"/>
          </p:cNvSpPr>
          <p:nvPr/>
        </p:nvSpPr>
        <p:spPr bwMode="auto">
          <a:xfrm>
            <a:off x="2301875"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2</a:t>
            </a:r>
            <a:endParaRPr lang="en-US" altLang="zh-CN"/>
          </a:p>
        </p:txBody>
      </p:sp>
      <p:sp>
        <p:nvSpPr>
          <p:cNvPr id="27769" name="Rectangle 133"/>
          <p:cNvSpPr>
            <a:spLocks noChangeArrowheads="1"/>
          </p:cNvSpPr>
          <p:nvPr/>
        </p:nvSpPr>
        <p:spPr bwMode="auto">
          <a:xfrm>
            <a:off x="2819401" y="5253039"/>
            <a:ext cx="43497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0" name="Rectangle 134"/>
          <p:cNvSpPr>
            <a:spLocks noChangeArrowheads="1"/>
          </p:cNvSpPr>
          <p:nvPr/>
        </p:nvSpPr>
        <p:spPr bwMode="auto">
          <a:xfrm>
            <a:off x="29511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3</a:t>
            </a:r>
            <a:endParaRPr lang="en-US" altLang="zh-CN"/>
          </a:p>
        </p:txBody>
      </p:sp>
      <p:sp>
        <p:nvSpPr>
          <p:cNvPr id="27771" name="Rectangle 135"/>
          <p:cNvSpPr>
            <a:spLocks noChangeArrowheads="1"/>
          </p:cNvSpPr>
          <p:nvPr/>
        </p:nvSpPr>
        <p:spPr bwMode="auto">
          <a:xfrm>
            <a:off x="3359151" y="5253039"/>
            <a:ext cx="43497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2" name="Rectangle 136"/>
          <p:cNvSpPr>
            <a:spLocks noChangeArrowheads="1"/>
          </p:cNvSpPr>
          <p:nvPr/>
        </p:nvSpPr>
        <p:spPr bwMode="auto">
          <a:xfrm>
            <a:off x="349091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4</a:t>
            </a:r>
            <a:endParaRPr lang="en-US" altLang="zh-CN"/>
          </a:p>
        </p:txBody>
      </p:sp>
      <p:sp>
        <p:nvSpPr>
          <p:cNvPr id="27773" name="Rectangle 137"/>
          <p:cNvSpPr>
            <a:spLocks noChangeArrowheads="1"/>
          </p:cNvSpPr>
          <p:nvPr/>
        </p:nvSpPr>
        <p:spPr bwMode="auto">
          <a:xfrm>
            <a:off x="3900488" y="5253039"/>
            <a:ext cx="3476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4" name="Rectangle 138"/>
          <p:cNvSpPr>
            <a:spLocks noChangeArrowheads="1"/>
          </p:cNvSpPr>
          <p:nvPr/>
        </p:nvSpPr>
        <p:spPr bwMode="auto">
          <a:xfrm>
            <a:off x="4029075"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3</a:t>
            </a:r>
            <a:endParaRPr lang="en-US" altLang="zh-CN"/>
          </a:p>
        </p:txBody>
      </p:sp>
      <p:sp>
        <p:nvSpPr>
          <p:cNvPr id="27775" name="Rectangle 139"/>
          <p:cNvSpPr>
            <a:spLocks noChangeArrowheads="1"/>
          </p:cNvSpPr>
          <p:nvPr/>
        </p:nvSpPr>
        <p:spPr bwMode="auto">
          <a:xfrm>
            <a:off x="4332289" y="5253039"/>
            <a:ext cx="43338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6" name="Rectangle 140"/>
          <p:cNvSpPr>
            <a:spLocks noChangeArrowheads="1"/>
          </p:cNvSpPr>
          <p:nvPr/>
        </p:nvSpPr>
        <p:spPr bwMode="auto">
          <a:xfrm>
            <a:off x="44624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8</a:t>
            </a:r>
            <a:endParaRPr lang="en-US" altLang="zh-CN"/>
          </a:p>
        </p:txBody>
      </p:sp>
      <p:sp>
        <p:nvSpPr>
          <p:cNvPr id="27777" name="Rectangle 141"/>
          <p:cNvSpPr>
            <a:spLocks noChangeArrowheads="1"/>
          </p:cNvSpPr>
          <p:nvPr/>
        </p:nvSpPr>
        <p:spPr bwMode="auto">
          <a:xfrm>
            <a:off x="4762501" y="5253039"/>
            <a:ext cx="5429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8" name="Rectangle 142"/>
          <p:cNvSpPr>
            <a:spLocks noChangeArrowheads="1"/>
          </p:cNvSpPr>
          <p:nvPr/>
        </p:nvSpPr>
        <p:spPr bwMode="auto">
          <a:xfrm>
            <a:off x="48942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79" name="Rectangle 143"/>
          <p:cNvSpPr>
            <a:spLocks noChangeArrowheads="1"/>
          </p:cNvSpPr>
          <p:nvPr/>
        </p:nvSpPr>
        <p:spPr bwMode="auto">
          <a:xfrm>
            <a:off x="5087939" y="5253039"/>
            <a:ext cx="43338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0" name="Rectangle 144"/>
          <p:cNvSpPr>
            <a:spLocks noChangeArrowheads="1"/>
          </p:cNvSpPr>
          <p:nvPr/>
        </p:nvSpPr>
        <p:spPr bwMode="auto">
          <a:xfrm>
            <a:off x="521811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5</a:t>
            </a:r>
            <a:endParaRPr lang="en-US" altLang="zh-CN"/>
          </a:p>
        </p:txBody>
      </p:sp>
      <p:sp>
        <p:nvSpPr>
          <p:cNvPr id="27781" name="Rectangle 145"/>
          <p:cNvSpPr>
            <a:spLocks noChangeArrowheads="1"/>
          </p:cNvSpPr>
          <p:nvPr/>
        </p:nvSpPr>
        <p:spPr bwMode="auto">
          <a:xfrm>
            <a:off x="5411789" y="5253039"/>
            <a:ext cx="5429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2" name="Rectangle 146"/>
          <p:cNvSpPr>
            <a:spLocks noChangeArrowheads="1"/>
          </p:cNvSpPr>
          <p:nvPr/>
        </p:nvSpPr>
        <p:spPr bwMode="auto">
          <a:xfrm>
            <a:off x="5540375"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83" name="Rectangle 147"/>
          <p:cNvSpPr>
            <a:spLocks noChangeArrowheads="1"/>
          </p:cNvSpPr>
          <p:nvPr/>
        </p:nvSpPr>
        <p:spPr bwMode="auto">
          <a:xfrm>
            <a:off x="5735638" y="5253039"/>
            <a:ext cx="3476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4" name="Rectangle 148"/>
          <p:cNvSpPr>
            <a:spLocks noChangeArrowheads="1"/>
          </p:cNvSpPr>
          <p:nvPr/>
        </p:nvSpPr>
        <p:spPr bwMode="auto">
          <a:xfrm>
            <a:off x="586581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4</a:t>
            </a:r>
            <a:endParaRPr lang="en-US" altLang="zh-CN"/>
          </a:p>
        </p:txBody>
      </p:sp>
      <p:sp>
        <p:nvSpPr>
          <p:cNvPr id="27785" name="Rectangle 149"/>
          <p:cNvSpPr>
            <a:spLocks noChangeArrowheads="1"/>
          </p:cNvSpPr>
          <p:nvPr/>
        </p:nvSpPr>
        <p:spPr bwMode="auto">
          <a:xfrm>
            <a:off x="6059489" y="5253039"/>
            <a:ext cx="43338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6" name="Rectangle 150"/>
          <p:cNvSpPr>
            <a:spLocks noChangeArrowheads="1"/>
          </p:cNvSpPr>
          <p:nvPr/>
        </p:nvSpPr>
        <p:spPr bwMode="auto">
          <a:xfrm>
            <a:off x="61896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9</a:t>
            </a:r>
            <a:endParaRPr lang="en-US" altLang="zh-CN"/>
          </a:p>
        </p:txBody>
      </p:sp>
      <p:sp>
        <p:nvSpPr>
          <p:cNvPr id="27787" name="Rectangle 152"/>
          <p:cNvSpPr>
            <a:spLocks noChangeArrowheads="1"/>
          </p:cNvSpPr>
          <p:nvPr/>
        </p:nvSpPr>
        <p:spPr bwMode="auto">
          <a:xfrm>
            <a:off x="66214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88" name="Line 155"/>
          <p:cNvSpPr>
            <a:spLocks noChangeShapeType="1"/>
          </p:cNvSpPr>
          <p:nvPr/>
        </p:nvSpPr>
        <p:spPr bwMode="auto">
          <a:xfrm>
            <a:off x="4392613" y="1993901"/>
            <a:ext cx="1117600" cy="792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81" name="Line 157"/>
          <p:cNvSpPr>
            <a:spLocks noChangeShapeType="1"/>
          </p:cNvSpPr>
          <p:nvPr/>
        </p:nvSpPr>
        <p:spPr bwMode="auto">
          <a:xfrm>
            <a:off x="4402138" y="1989138"/>
            <a:ext cx="111760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1343472" y="6303963"/>
            <a:ext cx="9793088" cy="461665"/>
          </a:xfrm>
          <a:prstGeom prst="rect">
            <a:avLst/>
          </a:prstGeom>
          <a:noFill/>
        </p:spPr>
        <p:txBody>
          <a:bodyPr wrap="square" rtlCol="0">
            <a:spAutoFit/>
          </a:bodyPr>
          <a:lstStyle/>
          <a:p>
            <a:r>
              <a:rPr lang="zh-CN" altLang="en-US" dirty="0" smtClean="0"/>
              <a:t>格局</a:t>
            </a:r>
            <a:r>
              <a:rPr lang="en-US" altLang="zh-CN" dirty="0" smtClean="0"/>
              <a:t>A</a:t>
            </a:r>
            <a:r>
              <a:rPr lang="zh-CN" altLang="en-US" dirty="0" smtClean="0"/>
              <a:t>的倒推值为</a:t>
            </a:r>
            <a:r>
              <a:rPr lang="en-US" altLang="zh-CN" dirty="0" smtClean="0"/>
              <a:t>6</a:t>
            </a:r>
            <a:r>
              <a:rPr lang="zh-CN" altLang="en-US" dirty="0" smtClean="0"/>
              <a:t>，以后如果再出现格局</a:t>
            </a:r>
            <a:r>
              <a:rPr lang="en-US" altLang="zh-CN" dirty="0" smtClean="0"/>
              <a:t>A</a:t>
            </a:r>
            <a:r>
              <a:rPr lang="zh-CN" altLang="en-US" dirty="0" smtClean="0"/>
              <a:t>就不必再进行倒退计算了。</a:t>
            </a:r>
            <a:endParaRPr lang="zh-CN" altLang="en-US" dirty="0"/>
          </a:p>
        </p:txBody>
      </p:sp>
    </p:spTree>
    <p:extLst>
      <p:ext uri="{BB962C8B-B14F-4D97-AF65-F5344CB8AC3E}">
        <p14:creationId xmlns:p14="http://schemas.microsoft.com/office/powerpoint/2010/main" val="295465354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9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9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3" grpId="0" animBg="1"/>
      <p:bldP spid="12903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FE67DDB-387C-4D2C-A8A0-FCE792884EB3}" type="slidenum">
              <a:rPr kumimoji="0" lang="ja-JP" altLang="en-US" sz="1800">
                <a:solidFill>
                  <a:srgbClr val="A50021"/>
                </a:solidFill>
                <a:latin typeface="Arial" panose="020B0604020202020204" pitchFamily="34" charset="0"/>
                <a:ea typeface="ＭＳ Ｐゴシック" panose="020B0600070205080204" pitchFamily="34" charset="-128"/>
              </a:rPr>
              <a:pPr/>
              <a:t>26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867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指导式学习</a:t>
            </a:r>
            <a:r>
              <a:rPr lang="zh-CN" altLang="en-US" sz="3400" dirty="0">
                <a:latin typeface="Times New Roman" panose="02020603050405020304" pitchFamily="18" charset="0"/>
              </a:rPr>
              <a:t> </a:t>
            </a:r>
          </a:p>
        </p:txBody>
      </p:sp>
      <p:sp>
        <p:nvSpPr>
          <p:cNvPr id="12293" name="Rectangle 5"/>
          <p:cNvSpPr>
            <a:spLocks noGrp="1" noChangeArrowheads="1"/>
          </p:cNvSpPr>
          <p:nvPr>
            <p:ph type="body" idx="1"/>
          </p:nvPr>
        </p:nvSpPr>
        <p:spPr>
          <a:xfrm>
            <a:off x="839416" y="1066801"/>
            <a:ext cx="10585176" cy="5400675"/>
          </a:xfrm>
        </p:spPr>
        <p:txBody>
          <a:bodyPr/>
          <a:lstStyle/>
          <a:p>
            <a:pPr marL="0" indent="0" algn="just" eaLnBrk="1" hangingPunct="1">
              <a:spcBef>
                <a:spcPct val="30000"/>
              </a:spcBef>
            </a:pPr>
            <a:r>
              <a:rPr lang="en-US" altLang="zh-CN" sz="2600" b="1" dirty="0">
                <a:latin typeface="Times New Roman" panose="02020603050405020304" pitchFamily="18" charset="0"/>
              </a:rPr>
              <a:t> </a:t>
            </a:r>
            <a:r>
              <a:rPr lang="zh-CN" altLang="en-US" b="1" dirty="0" smtClean="0">
                <a:solidFill>
                  <a:srgbClr val="0000FF"/>
                </a:solidFill>
                <a:latin typeface="Times New Roman" panose="02020603050405020304" pitchFamily="18" charset="0"/>
              </a:rPr>
              <a:t>指导式学习</a:t>
            </a:r>
            <a:r>
              <a:rPr lang="zh-CN" altLang="en-US" b="1" dirty="0" smtClean="0">
                <a:latin typeface="Times New Roman" panose="02020603050405020304" pitchFamily="18" charset="0"/>
              </a:rPr>
              <a:t>：由外部环境向系统提供一般性的指示或建议，系统把它们具体地转化为细节知识并送入知识库中。在学习过程中要反复对形成的知识进行评价，使其不断完善。</a:t>
            </a:r>
          </a:p>
          <a:p>
            <a:pPr marL="0" indent="0" algn="just" eaLnBrk="1" hangingPunct="1">
              <a:spcBef>
                <a:spcPct val="30000"/>
              </a:spcBef>
            </a:pPr>
            <a:r>
              <a:rPr lang="zh-CN" altLang="en-US" b="1" dirty="0" smtClean="0">
                <a:latin typeface="Times New Roman" panose="02020603050405020304" pitchFamily="18" charset="0"/>
              </a:rPr>
              <a:t> </a:t>
            </a:r>
            <a:r>
              <a:rPr lang="zh-CN" altLang="en-US" b="1" dirty="0" smtClean="0">
                <a:solidFill>
                  <a:srgbClr val="0000FF"/>
                </a:solidFill>
                <a:latin typeface="Times New Roman" panose="02020603050405020304" pitchFamily="18" charset="0"/>
              </a:rPr>
              <a:t>指导式学习的学习过程</a:t>
            </a:r>
            <a:r>
              <a:rPr lang="zh-CN" altLang="en-US" b="1" dirty="0" smtClean="0">
                <a:latin typeface="Times New Roman" panose="02020603050405020304" pitchFamily="18" charset="0"/>
              </a:rPr>
              <a:t>：征询指导者的指示或建议 、把征询意见转换为可执行的内部形式 、加入知识库、评价。</a:t>
            </a:r>
            <a:r>
              <a:rPr lang="zh-CN" altLang="en-US" sz="2600" b="1" dirty="0">
                <a:latin typeface="Times New Roman" panose="02020603050405020304" pitchFamily="18" charset="0"/>
              </a:rPr>
              <a:t>  </a:t>
            </a:r>
            <a:r>
              <a:rPr lang="zh-CN" altLang="en-US" b="1" dirty="0" smtClean="0">
                <a:latin typeface="Times New Roman" panose="02020603050405020304" pitchFamily="18" charset="0"/>
              </a:rPr>
              <a:t> </a:t>
            </a:r>
          </a:p>
        </p:txBody>
      </p:sp>
    </p:spTree>
    <p:extLst>
      <p:ext uri="{BB962C8B-B14F-4D97-AF65-F5344CB8AC3E}">
        <p14:creationId xmlns:p14="http://schemas.microsoft.com/office/powerpoint/2010/main" val="52274638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293">
                                            <p:txEl>
                                              <p:pRg st="0" end="0"/>
                                            </p:txEl>
                                          </p:spTgt>
                                        </p:tgtEl>
                                        <p:attrNameLst>
                                          <p:attrName>style.visibility</p:attrName>
                                        </p:attrNameLst>
                                      </p:cBhvr>
                                      <p:to>
                                        <p:strVal val="visible"/>
                                      </p:to>
                                    </p:set>
                                    <p:animEffect transition="in" filter="checkerboard(across)">
                                      <p:cBhvr>
                                        <p:cTn id="7" dur="500"/>
                                        <p:tgtEl>
                                          <p:spTgt spid="1229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293">
                                            <p:txEl>
                                              <p:pRg st="1" end="1"/>
                                            </p:txEl>
                                          </p:spTgt>
                                        </p:tgtEl>
                                        <p:attrNameLst>
                                          <p:attrName>style.visibility</p:attrName>
                                        </p:attrNameLst>
                                      </p:cBhvr>
                                      <p:to>
                                        <p:strVal val="visible"/>
                                      </p:to>
                                    </p:set>
                                    <p:animEffect transition="in" filter="checkerboard(across)">
                                      <p:cBhvr>
                                        <p:cTn id="12" dur="500"/>
                                        <p:tgtEl>
                                          <p:spTgt spid="122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25441AF-112E-4DD9-A517-643721FBC237}" type="slidenum">
              <a:rPr kumimoji="0" lang="ja-JP" altLang="en-US" sz="1800">
                <a:solidFill>
                  <a:srgbClr val="A50021"/>
                </a:solidFill>
                <a:latin typeface="Arial" panose="020B0604020202020204" pitchFamily="34" charset="0"/>
                <a:ea typeface="ＭＳ Ｐゴシック" panose="020B0600070205080204" pitchFamily="34" charset="-128"/>
              </a:rPr>
              <a:pPr/>
              <a:t>27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969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指导式学习</a:t>
            </a:r>
          </a:p>
        </p:txBody>
      </p:sp>
      <p:sp>
        <p:nvSpPr>
          <p:cNvPr id="29700" name="Rectangle 3"/>
          <p:cNvSpPr>
            <a:spLocks noGrp="1" noChangeArrowheads="1"/>
          </p:cNvSpPr>
          <p:nvPr>
            <p:ph type="body" idx="1"/>
          </p:nvPr>
        </p:nvSpPr>
        <p:spPr>
          <a:xfrm>
            <a:off x="623392" y="1676400"/>
            <a:ext cx="10513168" cy="4344988"/>
          </a:xfrm>
          <a:solidFill>
            <a:srgbClr val="FFFFFF"/>
          </a:solidFill>
          <a:ln>
            <a:solidFill>
              <a:srgbClr val="808080"/>
            </a:solidFill>
            <a:miter lim="800000"/>
            <a:headEnd/>
            <a:tailEnd/>
          </a:ln>
        </p:spPr>
        <p:txBody>
          <a:bodyPr/>
          <a:lstStyle/>
          <a:p>
            <a:pPr marL="0" indent="0" algn="just" eaLnBrk="1" hangingPunct="1">
              <a:lnSpc>
                <a:spcPct val="110000"/>
              </a:lnSpc>
            </a:pPr>
            <a:r>
              <a:rPr lang="en-US" altLang="zh-CN" sz="2600" b="1" dirty="0">
                <a:latin typeface="Times New Roman" panose="02020603050405020304" pitchFamily="18" charset="0"/>
              </a:rPr>
              <a:t> </a:t>
            </a:r>
            <a:r>
              <a:rPr lang="zh-CN" altLang="en-US" sz="2600" b="1" dirty="0">
                <a:latin typeface="Times New Roman" panose="02020603050405020304" pitchFamily="18" charset="0"/>
              </a:rPr>
              <a:t>简单征询</a:t>
            </a:r>
            <a:r>
              <a:rPr lang="zh-CN" altLang="en-US" sz="2600" dirty="0">
                <a:latin typeface="Times New Roman" panose="02020603050405020304" pitchFamily="18" charset="0"/>
              </a:rPr>
              <a:t>：指导者给出一般性的意见，系统将其具体化。</a:t>
            </a:r>
          </a:p>
          <a:p>
            <a:pPr marL="0" indent="0" algn="just" eaLnBrk="1" hangingPunct="1">
              <a:lnSpc>
                <a:spcPct val="110000"/>
              </a:lnSpc>
            </a:pPr>
            <a:r>
              <a:rPr lang="zh-CN" altLang="en-US" sz="2600" dirty="0">
                <a:latin typeface="Times New Roman" panose="02020603050405020304" pitchFamily="18" charset="0"/>
              </a:rPr>
              <a:t> </a:t>
            </a:r>
            <a:r>
              <a:rPr lang="zh-CN" altLang="en-US" sz="2600" b="1" dirty="0">
                <a:latin typeface="Times New Roman" panose="02020603050405020304" pitchFamily="18" charset="0"/>
              </a:rPr>
              <a:t>复杂征询</a:t>
            </a:r>
            <a:r>
              <a:rPr lang="zh-CN" altLang="en-US" sz="2600" dirty="0">
                <a:latin typeface="Times New Roman" panose="02020603050405020304" pitchFamily="18" charset="0"/>
              </a:rPr>
              <a:t>：系统不仅要求指导者给出一般性的建议，而且还要具体地鉴别知识库中可能存在的问题，并给出修改意见。</a:t>
            </a:r>
          </a:p>
          <a:p>
            <a:pPr marL="0" indent="0" algn="just" eaLnBrk="1" hangingPunct="1">
              <a:lnSpc>
                <a:spcPct val="110000"/>
              </a:lnSpc>
            </a:pPr>
            <a:r>
              <a:rPr lang="zh-CN" altLang="en-US" sz="2600" dirty="0">
                <a:latin typeface="Times New Roman" panose="02020603050405020304" pitchFamily="18" charset="0"/>
              </a:rPr>
              <a:t> </a:t>
            </a:r>
            <a:r>
              <a:rPr lang="zh-CN" altLang="en-US" sz="2600" b="1" dirty="0">
                <a:latin typeface="Times New Roman" panose="02020603050405020304" pitchFamily="18" charset="0"/>
              </a:rPr>
              <a:t>被动征询</a:t>
            </a:r>
            <a:r>
              <a:rPr lang="zh-CN" altLang="en-US" sz="2600" dirty="0">
                <a:latin typeface="Times New Roman" panose="02020603050405020304" pitchFamily="18" charset="0"/>
              </a:rPr>
              <a:t>：系统只是被动地等待指导者提供意见。</a:t>
            </a:r>
          </a:p>
          <a:p>
            <a:pPr marL="0" indent="0" algn="just" eaLnBrk="1" hangingPunct="1">
              <a:lnSpc>
                <a:spcPct val="110000"/>
              </a:lnSpc>
            </a:pPr>
            <a:r>
              <a:rPr lang="zh-CN" altLang="en-US" sz="2600" dirty="0">
                <a:latin typeface="Times New Roman" panose="02020603050405020304" pitchFamily="18" charset="0"/>
              </a:rPr>
              <a:t> </a:t>
            </a:r>
            <a:r>
              <a:rPr lang="zh-CN" altLang="en-US" sz="2600" b="1" dirty="0">
                <a:latin typeface="Times New Roman" panose="02020603050405020304" pitchFamily="18" charset="0"/>
              </a:rPr>
              <a:t>主动征询：</a:t>
            </a:r>
            <a:r>
              <a:rPr lang="zh-CN" altLang="en-US" sz="2600" dirty="0">
                <a:latin typeface="Times New Roman" panose="02020603050405020304" pitchFamily="18" charset="0"/>
              </a:rPr>
              <a:t>系统不只是被动地接受指示，而且还能主动地提出询问，把指导者的注意力集中在特定的问题上。</a:t>
            </a:r>
          </a:p>
        </p:txBody>
      </p:sp>
      <p:sp>
        <p:nvSpPr>
          <p:cNvPr id="29701" name="Text Box 4"/>
          <p:cNvSpPr txBox="1">
            <a:spLocks noChangeArrowheads="1"/>
          </p:cNvSpPr>
          <p:nvPr/>
        </p:nvSpPr>
        <p:spPr bwMode="auto">
          <a:xfrm>
            <a:off x="623392" y="961230"/>
            <a:ext cx="495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 1. </a:t>
            </a:r>
            <a:r>
              <a:rPr lang="zh-CN" altLang="en-US" sz="2800" b="1" dirty="0">
                <a:solidFill>
                  <a:srgbClr val="0000FF"/>
                </a:solidFill>
                <a:latin typeface="宋体" panose="02010600030101010101" pitchFamily="2" charset="-122"/>
              </a:rPr>
              <a:t>征询指导者的指示或建议</a:t>
            </a:r>
            <a:r>
              <a:rPr lang="zh-CN" altLang="en-US" sz="2800" dirty="0">
                <a:solidFill>
                  <a:srgbClr val="0000FF"/>
                </a:solidFill>
              </a:rPr>
              <a:t> </a:t>
            </a:r>
          </a:p>
        </p:txBody>
      </p:sp>
    </p:spTree>
    <p:extLst>
      <p:ext uri="{BB962C8B-B14F-4D97-AF65-F5344CB8AC3E}">
        <p14:creationId xmlns:p14="http://schemas.microsoft.com/office/powerpoint/2010/main" val="3289058861"/>
      </p:ext>
    </p:extLst>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FDD5BC1-C492-4327-8F25-22D84D341361}" type="slidenum">
              <a:rPr kumimoji="0" lang="ja-JP" altLang="en-US" sz="1800">
                <a:solidFill>
                  <a:srgbClr val="A50021"/>
                </a:solidFill>
                <a:latin typeface="Arial" panose="020B0604020202020204" pitchFamily="34" charset="0"/>
                <a:ea typeface="ＭＳ Ｐゴシック" panose="020B0600070205080204" pitchFamily="34" charset="-128"/>
              </a:rPr>
              <a:pPr/>
              <a:t>28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0723"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指导式学习</a:t>
            </a:r>
          </a:p>
        </p:txBody>
      </p:sp>
      <p:sp>
        <p:nvSpPr>
          <p:cNvPr id="68611" name="Rectangle 3"/>
          <p:cNvSpPr>
            <a:spLocks noGrp="1" noChangeArrowheads="1"/>
          </p:cNvSpPr>
          <p:nvPr>
            <p:ph type="body" idx="1"/>
          </p:nvPr>
        </p:nvSpPr>
        <p:spPr>
          <a:xfrm>
            <a:off x="1074650" y="1700808"/>
            <a:ext cx="9649072" cy="1152128"/>
          </a:xfrm>
          <a:gradFill rotWithShape="0">
            <a:gsLst>
              <a:gs pos="0">
                <a:srgbClr val="D9FFD9"/>
              </a:gs>
              <a:gs pos="100000">
                <a:schemeClr val="bg1"/>
              </a:gs>
            </a:gsLst>
            <a:path path="rect">
              <a:fillToRect l="100000" t="100000"/>
            </a:path>
          </a:gradFill>
          <a:ln>
            <a:solidFill>
              <a:srgbClr val="808080"/>
            </a:solidFill>
            <a:miter lim="800000"/>
            <a:headEnd/>
            <a:tailEnd/>
          </a:ln>
        </p:spPr>
        <p:txBody>
          <a:bodyPr/>
          <a:lstStyle/>
          <a:p>
            <a:pPr marL="0" indent="0" algn="just" eaLnBrk="1" hangingPunct="1"/>
            <a:r>
              <a:rPr lang="en-US" altLang="zh-CN" sz="2400" dirty="0">
                <a:latin typeface="Times New Roman" panose="02020603050405020304" pitchFamily="18" charset="0"/>
              </a:rPr>
              <a:t> </a:t>
            </a:r>
            <a:r>
              <a:rPr lang="zh-CN" altLang="en-US" sz="2400" dirty="0">
                <a:latin typeface="Times New Roman" panose="02020603050405020304" pitchFamily="18" charset="0"/>
              </a:rPr>
              <a:t>学习系统应具有把用约定形式表示的征询意见转化为计算机内部可执行形式的能力，并且能在转化过程中进行语法检查及适当的语义分析。</a:t>
            </a:r>
          </a:p>
        </p:txBody>
      </p:sp>
      <p:sp>
        <p:nvSpPr>
          <p:cNvPr id="30725" name="Text Box 4"/>
          <p:cNvSpPr txBox="1">
            <a:spLocks noChangeArrowheads="1"/>
          </p:cNvSpPr>
          <p:nvPr/>
        </p:nvSpPr>
        <p:spPr bwMode="auto">
          <a:xfrm>
            <a:off x="1074650" y="1115076"/>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 2. </a:t>
            </a:r>
            <a:r>
              <a:rPr lang="zh-CN" altLang="en-US" sz="2800" b="1" dirty="0">
                <a:solidFill>
                  <a:srgbClr val="0000FF"/>
                </a:solidFill>
                <a:latin typeface="宋体" panose="02010600030101010101" pitchFamily="2" charset="-122"/>
              </a:rPr>
              <a:t>把征询意见转换为可执行的内部形式 </a:t>
            </a:r>
          </a:p>
        </p:txBody>
      </p:sp>
      <p:sp>
        <p:nvSpPr>
          <p:cNvPr id="68613" name="Rectangle 5"/>
          <p:cNvSpPr>
            <a:spLocks noChangeArrowheads="1"/>
          </p:cNvSpPr>
          <p:nvPr/>
        </p:nvSpPr>
        <p:spPr bwMode="auto">
          <a:xfrm>
            <a:off x="1074650" y="3552830"/>
            <a:ext cx="9629861" cy="914400"/>
          </a:xfrm>
          <a:prstGeom prst="rect">
            <a:avLst/>
          </a:prstGeom>
          <a:solidFill>
            <a:srgbClr val="FFFFFF"/>
          </a:solidFill>
          <a:ln w="9525">
            <a:solidFill>
              <a:srgbClr val="80808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20000"/>
              </a:spcBef>
              <a:buClr>
                <a:schemeClr val="accent2"/>
              </a:buClr>
              <a:buFont typeface="Wingdings" panose="05000000000000000000" pitchFamily="2" charset="2"/>
              <a:buBlip>
                <a:blip r:embed="rId2"/>
              </a:buBlip>
            </a:pPr>
            <a:r>
              <a:rPr kumimoji="0" lang="en-US" altLang="zh-CN" sz="2600" dirty="0"/>
              <a:t> </a:t>
            </a:r>
            <a:r>
              <a:rPr kumimoji="0" lang="zh-CN" altLang="en-US" dirty="0"/>
              <a:t>在加入过程中要对知识进行一致性检查，以防止出现矛盾、冗余、环路等问题。</a:t>
            </a:r>
            <a:endParaRPr kumimoji="0" lang="zh-CN" altLang="en-US" dirty="0">
              <a:latin typeface="Arial" panose="020B0604020202020204" pitchFamily="34" charset="0"/>
            </a:endParaRPr>
          </a:p>
        </p:txBody>
      </p:sp>
      <p:sp>
        <p:nvSpPr>
          <p:cNvPr id="68614" name="Text Box 6"/>
          <p:cNvSpPr txBox="1">
            <a:spLocks noChangeArrowheads="1"/>
          </p:cNvSpPr>
          <p:nvPr/>
        </p:nvSpPr>
        <p:spPr bwMode="auto">
          <a:xfrm>
            <a:off x="1071579" y="309303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 3. </a:t>
            </a:r>
            <a:r>
              <a:rPr lang="zh-CN" altLang="en-US" sz="2800" b="1" dirty="0">
                <a:solidFill>
                  <a:srgbClr val="0000FF"/>
                </a:solidFill>
                <a:latin typeface="宋体" panose="02010600030101010101" pitchFamily="2" charset="-122"/>
              </a:rPr>
              <a:t>加入知识库 </a:t>
            </a:r>
          </a:p>
        </p:txBody>
      </p:sp>
      <p:sp>
        <p:nvSpPr>
          <p:cNvPr id="68615" name="Rectangle 7"/>
          <p:cNvSpPr>
            <a:spLocks noChangeArrowheads="1"/>
          </p:cNvSpPr>
          <p:nvPr/>
        </p:nvSpPr>
        <p:spPr bwMode="auto">
          <a:xfrm>
            <a:off x="1055439" y="5267759"/>
            <a:ext cx="9649071" cy="990600"/>
          </a:xfrm>
          <a:prstGeom prst="rect">
            <a:avLst/>
          </a:prstGeom>
          <a:gradFill rotWithShape="0">
            <a:gsLst>
              <a:gs pos="0">
                <a:srgbClr val="CCFFFF"/>
              </a:gs>
              <a:gs pos="100000">
                <a:schemeClr val="bg1"/>
              </a:gs>
            </a:gsLst>
            <a:path path="rect">
              <a:fillToRect l="100000" t="100000"/>
            </a:path>
          </a:gradFill>
          <a:ln w="9525">
            <a:solidFill>
              <a:srgbClr val="80808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20000"/>
              </a:spcBef>
              <a:buClr>
                <a:schemeClr val="accent2"/>
              </a:buClr>
              <a:buFont typeface="Wingdings" panose="05000000000000000000" pitchFamily="2" charset="2"/>
              <a:buBlip>
                <a:blip r:embed="rId2"/>
              </a:buBlip>
            </a:pPr>
            <a:r>
              <a:rPr kumimoji="0" lang="en-US" altLang="zh-CN" sz="2600" dirty="0">
                <a:latin typeface="宋体" panose="02010600030101010101" pitchFamily="2" charset="-122"/>
              </a:rPr>
              <a:t> </a:t>
            </a:r>
            <a:r>
              <a:rPr kumimoji="0" lang="zh-CN" altLang="en-US" dirty="0">
                <a:latin typeface="宋体" panose="02010600030101010101" pitchFamily="2" charset="-122"/>
              </a:rPr>
              <a:t>评价方法：对新知识进行经验测试，即执行一些标准例子，然后检查执行情况是否与已知情况一致。</a:t>
            </a:r>
            <a:r>
              <a:rPr kumimoji="0" lang="zh-CN" altLang="en-US" sz="2600" dirty="0">
                <a:latin typeface="Arial" panose="020B0604020202020204" pitchFamily="34" charset="0"/>
              </a:rPr>
              <a:t> </a:t>
            </a:r>
          </a:p>
        </p:txBody>
      </p:sp>
      <p:sp>
        <p:nvSpPr>
          <p:cNvPr id="68616" name="Text Box 8"/>
          <p:cNvSpPr txBox="1">
            <a:spLocks noChangeArrowheads="1"/>
          </p:cNvSpPr>
          <p:nvPr/>
        </p:nvSpPr>
        <p:spPr bwMode="auto">
          <a:xfrm>
            <a:off x="1071579" y="4710547"/>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 4. </a:t>
            </a:r>
            <a:r>
              <a:rPr lang="zh-CN" altLang="en-US" sz="2800" b="1" dirty="0">
                <a:solidFill>
                  <a:srgbClr val="0000FF"/>
                </a:solidFill>
                <a:latin typeface="宋体" panose="02010600030101010101" pitchFamily="2" charset="-122"/>
              </a:rPr>
              <a:t>评价 </a:t>
            </a:r>
          </a:p>
        </p:txBody>
      </p:sp>
    </p:spTree>
    <p:extLst>
      <p:ext uri="{BB962C8B-B14F-4D97-AF65-F5344CB8AC3E}">
        <p14:creationId xmlns:p14="http://schemas.microsoft.com/office/powerpoint/2010/main" val="36254594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8614"/>
                                        </p:tgtEl>
                                        <p:attrNameLst>
                                          <p:attrName>style.visibility</p:attrName>
                                        </p:attrNameLst>
                                      </p:cBhvr>
                                      <p:to>
                                        <p:strVal val="visible"/>
                                      </p:to>
                                    </p:set>
                                    <p:anim calcmode="lin" valueType="num">
                                      <p:cBhvr additive="base">
                                        <p:cTn id="11" dur="500" fill="hold"/>
                                        <p:tgtEl>
                                          <p:spTgt spid="68614"/>
                                        </p:tgtEl>
                                        <p:attrNameLst>
                                          <p:attrName>ppt_x</p:attrName>
                                        </p:attrNameLst>
                                      </p:cBhvr>
                                      <p:tavLst>
                                        <p:tav tm="0">
                                          <p:val>
                                            <p:strVal val="0-#ppt_w/2"/>
                                          </p:val>
                                        </p:tav>
                                        <p:tav tm="100000">
                                          <p:val>
                                            <p:strVal val="#ppt_x"/>
                                          </p:val>
                                        </p:tav>
                                      </p:tavLst>
                                    </p:anim>
                                    <p:anim calcmode="lin" valueType="num">
                                      <p:cBhvr additive="base">
                                        <p:cTn id="12" dur="500" fill="hold"/>
                                        <p:tgtEl>
                                          <p:spTgt spid="68614"/>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86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8616"/>
                                        </p:tgtEl>
                                        <p:attrNameLst>
                                          <p:attrName>style.visibility</p:attrName>
                                        </p:attrNameLst>
                                      </p:cBhvr>
                                      <p:to>
                                        <p:strVal val="visible"/>
                                      </p:to>
                                    </p:set>
                                    <p:anim calcmode="lin" valueType="num">
                                      <p:cBhvr additive="base">
                                        <p:cTn id="21" dur="500" fill="hold"/>
                                        <p:tgtEl>
                                          <p:spTgt spid="68616"/>
                                        </p:tgtEl>
                                        <p:attrNameLst>
                                          <p:attrName>ppt_x</p:attrName>
                                        </p:attrNameLst>
                                      </p:cBhvr>
                                      <p:tavLst>
                                        <p:tav tm="0">
                                          <p:val>
                                            <p:strVal val="0-#ppt_w/2"/>
                                          </p:val>
                                        </p:tav>
                                        <p:tav tm="100000">
                                          <p:val>
                                            <p:strVal val="#ppt_x"/>
                                          </p:val>
                                        </p:tav>
                                      </p:tavLst>
                                    </p:anim>
                                    <p:anim calcmode="lin" valueType="num">
                                      <p:cBhvr additive="base">
                                        <p:cTn id="22" dur="500" fill="hold"/>
                                        <p:tgtEl>
                                          <p:spTgt spid="6861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8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P spid="68613" grpId="0" animBg="1" autoUpdateAnimBg="0"/>
      <p:bldP spid="68614" grpId="0" autoUpdateAnimBg="0"/>
      <p:bldP spid="68615" grpId="0" animBg="1" autoUpdateAnimBg="0"/>
      <p:bldP spid="6861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5567ACB-F963-4E00-89E8-23C806D75BB1}" type="slidenum">
              <a:rPr kumimoji="0" lang="ja-JP" altLang="en-US" sz="1800">
                <a:solidFill>
                  <a:srgbClr val="A50021"/>
                </a:solidFill>
                <a:latin typeface="Arial" panose="020B0604020202020204" pitchFamily="34" charset="0"/>
                <a:ea typeface="ＭＳ Ｐゴシック" panose="020B0600070205080204" pitchFamily="34" charset="-128"/>
              </a:rPr>
              <a:pPr/>
              <a:t>29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2707" name="Rectangle 3"/>
          <p:cNvSpPr>
            <a:spLocks noGrp="1" noChangeArrowheads="1"/>
          </p:cNvSpPr>
          <p:nvPr>
            <p:ph type="body" idx="1"/>
          </p:nvPr>
        </p:nvSpPr>
        <p:spPr>
          <a:xfrm>
            <a:off x="983432" y="1643065"/>
            <a:ext cx="10297144" cy="4522240"/>
          </a:xfrm>
        </p:spPr>
        <p:txBody>
          <a:bodyPr/>
          <a:lstStyle/>
          <a:p>
            <a:pPr eaLnBrk="1" hangingPunct="1"/>
            <a:r>
              <a:rPr lang="zh-CN" altLang="en-US" b="1" dirty="0" smtClean="0">
                <a:latin typeface="宋体" panose="02010600030101010101" pitchFamily="2" charset="-122"/>
              </a:rPr>
              <a:t>归纳推理</a:t>
            </a:r>
            <a:r>
              <a:rPr lang="zh-CN" altLang="en-US" dirty="0" smtClean="0">
                <a:latin typeface="宋体" panose="02010600030101010101" pitchFamily="2" charset="-122"/>
              </a:rPr>
              <a:t>：应用归纳方法所进行的推理，即从足够多的事例中归纳出一般性的知识。</a:t>
            </a:r>
          </a:p>
          <a:p>
            <a:pPr eaLnBrk="1" hangingPunct="1"/>
            <a:r>
              <a:rPr lang="zh-CN" altLang="en-US" dirty="0" smtClean="0">
                <a:latin typeface="宋体" panose="02010600030101010101" pitchFamily="2" charset="-122"/>
              </a:rPr>
              <a:t>它是一种</a:t>
            </a:r>
            <a:r>
              <a:rPr lang="zh-CN" altLang="en-US" b="1" dirty="0" smtClean="0">
                <a:latin typeface="宋体" panose="02010600030101010101" pitchFamily="2" charset="-122"/>
              </a:rPr>
              <a:t>从个别到一般</a:t>
            </a:r>
            <a:r>
              <a:rPr lang="zh-CN" altLang="en-US" dirty="0" smtClean="0">
                <a:latin typeface="宋体" panose="02010600030101010101" pitchFamily="2" charset="-122"/>
              </a:rPr>
              <a:t>、</a:t>
            </a:r>
            <a:r>
              <a:rPr lang="zh-CN" altLang="en-US" b="1" dirty="0" smtClean="0">
                <a:latin typeface="宋体" panose="02010600030101010101" pitchFamily="2" charset="-122"/>
              </a:rPr>
              <a:t>从部分到整体</a:t>
            </a:r>
            <a:r>
              <a:rPr lang="zh-CN" altLang="en-US" dirty="0" smtClean="0">
                <a:latin typeface="宋体" panose="02010600030101010101" pitchFamily="2" charset="-122"/>
              </a:rPr>
              <a:t>的推理。</a:t>
            </a:r>
          </a:p>
          <a:p>
            <a:pPr eaLnBrk="1" hangingPunct="1"/>
            <a:r>
              <a:rPr lang="zh-CN" altLang="en-US" b="1" dirty="0" smtClean="0">
                <a:latin typeface="宋体" panose="02010600030101010101" pitchFamily="2" charset="-122"/>
              </a:rPr>
              <a:t>归纳推理的重要特征</a:t>
            </a:r>
            <a:r>
              <a:rPr lang="zh-CN" altLang="en-US" dirty="0" smtClean="0">
                <a:latin typeface="宋体" panose="02010600030101010101" pitchFamily="2" charset="-122"/>
              </a:rPr>
              <a:t>：归纳出的结论不能绝对保证它的正确性，只能以某种程度相信它为真。</a:t>
            </a:r>
          </a:p>
        </p:txBody>
      </p:sp>
      <p:sp>
        <p:nvSpPr>
          <p:cNvPr id="72708" name="Text Box 4"/>
          <p:cNvSpPr txBox="1">
            <a:spLocks noChangeArrowheads="1"/>
          </p:cNvSpPr>
          <p:nvPr/>
        </p:nvSpPr>
        <p:spPr bwMode="auto">
          <a:xfrm>
            <a:off x="1055440" y="4581128"/>
            <a:ext cx="10153128" cy="1692275"/>
          </a:xfrm>
          <a:prstGeom prst="rect">
            <a:avLst/>
          </a:prstGeom>
          <a:solidFill>
            <a:srgbClr val="FFFFFF"/>
          </a:soli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2"/>
              </a:buBlip>
            </a:pPr>
            <a:r>
              <a:rPr lang="en-US" altLang="zh-CN" sz="2600" dirty="0">
                <a:latin typeface="宋体" panose="02010600030101010101" pitchFamily="2" charset="-122"/>
              </a:rPr>
              <a:t> </a:t>
            </a:r>
            <a:r>
              <a:rPr lang="zh-CN" altLang="en-US" sz="2600" dirty="0">
                <a:latin typeface="宋体" panose="02010600030101010101" pitchFamily="2" charset="-122"/>
              </a:rPr>
              <a:t>由</a:t>
            </a:r>
            <a:r>
              <a:rPr lang="zh-CN" altLang="en-US" sz="2600" b="1" dirty="0"/>
              <a:t>“</a:t>
            </a:r>
            <a:r>
              <a:rPr lang="zh-CN" altLang="en-US" sz="2600" b="1" dirty="0">
                <a:latin typeface="宋体" panose="02010600030101010101" pitchFamily="2" charset="-122"/>
              </a:rPr>
              <a:t>麻雀会飞</a:t>
            </a:r>
            <a:r>
              <a:rPr lang="zh-CN" altLang="en-US" sz="2600" b="1" dirty="0"/>
              <a:t>”</a:t>
            </a:r>
            <a:r>
              <a:rPr lang="zh-CN" altLang="en-US" sz="2600" b="1" dirty="0">
                <a:latin typeface="宋体" panose="02010600030101010101" pitchFamily="2" charset="-122"/>
              </a:rPr>
              <a:t>、</a:t>
            </a:r>
            <a:r>
              <a:rPr lang="zh-CN" altLang="en-US" sz="2600" b="1" dirty="0"/>
              <a:t>“</a:t>
            </a:r>
            <a:r>
              <a:rPr lang="zh-CN" altLang="en-US" sz="2600" b="1" dirty="0">
                <a:latin typeface="宋体" panose="02010600030101010101" pitchFamily="2" charset="-122"/>
              </a:rPr>
              <a:t>鸽子会飞</a:t>
            </a:r>
            <a:r>
              <a:rPr lang="zh-CN" altLang="en-US" sz="2600" b="1" dirty="0"/>
              <a:t>”</a:t>
            </a:r>
            <a:r>
              <a:rPr lang="zh-CN" altLang="en-US" sz="2600" b="1" dirty="0">
                <a:latin typeface="宋体" panose="02010600030101010101" pitchFamily="2" charset="-122"/>
              </a:rPr>
              <a:t>、</a:t>
            </a:r>
            <a:r>
              <a:rPr lang="zh-CN" altLang="en-US" sz="2600" b="1" dirty="0"/>
              <a:t>“</a:t>
            </a:r>
            <a:r>
              <a:rPr lang="zh-CN" altLang="en-US" sz="2600" b="1" dirty="0">
                <a:latin typeface="宋体" panose="02010600030101010101" pitchFamily="2" charset="-122"/>
              </a:rPr>
              <a:t>燕子会飞</a:t>
            </a:r>
            <a:r>
              <a:rPr lang="zh-CN" altLang="en-US" sz="2600" b="1" dirty="0"/>
              <a:t>”</a:t>
            </a:r>
            <a:r>
              <a:rPr lang="en-US" altLang="zh-CN" sz="3600" baseline="6000" dirty="0">
                <a:latin typeface="宋体" panose="02010600030101010101" pitchFamily="2" charset="-122"/>
              </a:rPr>
              <a:t>……</a:t>
            </a:r>
          </a:p>
          <a:p>
            <a:pPr eaLnBrk="1" hangingPunct="1">
              <a:spcBef>
                <a:spcPct val="50000"/>
              </a:spcBef>
            </a:pPr>
            <a:r>
              <a:rPr lang="zh-CN" altLang="en-US" sz="2600" b="1" dirty="0">
                <a:solidFill>
                  <a:srgbClr val="0000FF"/>
                </a:solidFill>
                <a:latin typeface="宋体" panose="02010600030101010101" pitchFamily="2" charset="-122"/>
              </a:rPr>
              <a:t>归纳结论</a:t>
            </a:r>
            <a:r>
              <a:rPr lang="zh-CN" altLang="en-US" sz="2600" dirty="0">
                <a:latin typeface="宋体" panose="02010600030101010101" pitchFamily="2" charset="-122"/>
              </a:rPr>
              <a:t>：</a:t>
            </a:r>
            <a:r>
              <a:rPr lang="zh-CN" altLang="en-US" sz="2600" b="1" dirty="0"/>
              <a:t>“</a:t>
            </a:r>
            <a:r>
              <a:rPr lang="zh-CN" altLang="en-US" sz="2600" b="1" dirty="0">
                <a:latin typeface="宋体" panose="02010600030101010101" pitchFamily="2" charset="-122"/>
              </a:rPr>
              <a:t>有翅膀的动物会飞</a:t>
            </a:r>
            <a:r>
              <a:rPr lang="zh-CN" altLang="en-US" sz="2600" b="1" dirty="0"/>
              <a:t>”</a:t>
            </a:r>
            <a:r>
              <a:rPr lang="zh-CN" altLang="en-US" sz="2600" b="1" dirty="0">
                <a:latin typeface="宋体" panose="02010600030101010101" pitchFamily="2" charset="-122"/>
              </a:rPr>
              <a:t>、</a:t>
            </a:r>
            <a:r>
              <a:rPr lang="zh-CN" altLang="en-US" sz="2600" b="1" dirty="0"/>
              <a:t>“</a:t>
            </a:r>
            <a:r>
              <a:rPr lang="zh-CN" altLang="en-US" sz="2600" b="1" dirty="0">
                <a:latin typeface="宋体" panose="02010600030101010101" pitchFamily="2" charset="-122"/>
              </a:rPr>
              <a:t>长羽毛的动物会飞</a:t>
            </a:r>
            <a:r>
              <a:rPr lang="zh-CN" altLang="en-US" sz="2600" b="1" dirty="0"/>
              <a:t>”</a:t>
            </a:r>
            <a:r>
              <a:rPr lang="zh-CN" altLang="en-US" sz="2600" dirty="0"/>
              <a:t> </a:t>
            </a:r>
            <a:endParaRPr lang="en-US" altLang="zh-CN" sz="2600" dirty="0"/>
          </a:p>
          <a:p>
            <a:pPr eaLnBrk="1" hangingPunct="1">
              <a:spcBef>
                <a:spcPct val="50000"/>
              </a:spcBef>
            </a:pPr>
            <a:r>
              <a:rPr lang="zh-CN" altLang="en-US" sz="2600" b="1" dirty="0">
                <a:solidFill>
                  <a:srgbClr val="0000FF"/>
                </a:solidFill>
              </a:rPr>
              <a:t>反例：</a:t>
            </a:r>
            <a:r>
              <a:rPr lang="zh-CN" altLang="en-US" sz="2600" dirty="0"/>
              <a:t>鸵鸟不会飞</a:t>
            </a:r>
          </a:p>
        </p:txBody>
      </p:sp>
      <p:sp>
        <p:nvSpPr>
          <p:cNvPr id="3174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
        <p:nvSpPr>
          <p:cNvPr id="6" name="Rectangle 3"/>
          <p:cNvSpPr txBox="1">
            <a:spLocks noChangeArrowheads="1"/>
          </p:cNvSpPr>
          <p:nvPr/>
        </p:nvSpPr>
        <p:spPr bwMode="auto">
          <a:xfrm>
            <a:off x="1055440" y="942978"/>
            <a:ext cx="8643937" cy="714375"/>
          </a:xfrm>
          <a:prstGeom prst="rect">
            <a:avLst/>
          </a:prstGeom>
          <a:gradFill rotWithShape="0">
            <a:gsLst>
              <a:gs pos="0">
                <a:srgbClr val="D9FFD9"/>
              </a:gs>
              <a:gs pos="100000">
                <a:schemeClr val="bg1"/>
              </a:gs>
            </a:gsLst>
            <a:path path="rect">
              <a:fillToRect l="100000" t="100000"/>
            </a:path>
          </a:gradFill>
          <a:ln w="9525">
            <a:noFill/>
            <a:miter lim="800000"/>
            <a:headEnd/>
            <a:tailEnd/>
          </a:ln>
        </p:spPr>
        <p:txBody>
          <a:bodyPr/>
          <a:lstStyle/>
          <a:p>
            <a:pPr algn="just" eaLnBrk="1" hangingPunct="1">
              <a:lnSpc>
                <a:spcPct val="120000"/>
              </a:lnSpc>
              <a:spcBef>
                <a:spcPct val="40000"/>
              </a:spcBef>
              <a:buClr>
                <a:schemeClr val="accent2"/>
              </a:buClr>
              <a:buFont typeface="Wingdings" pitchFamily="2" charset="2"/>
              <a:buBlip>
                <a:blip r:embed="rId3"/>
              </a:buBlip>
              <a:defRPr/>
            </a:pPr>
            <a:r>
              <a:rPr kumimoji="0" lang="en-US" altLang="zh-CN" sz="2800" b="1" kern="0" dirty="0">
                <a:solidFill>
                  <a:srgbClr val="0000FF"/>
                </a:solidFill>
                <a:ea typeface="+mn-ea"/>
              </a:rPr>
              <a:t> </a:t>
            </a:r>
            <a:r>
              <a:rPr kumimoji="0" lang="zh-CN" altLang="en-US" sz="2800" b="1" kern="0" dirty="0">
                <a:solidFill>
                  <a:srgbClr val="0000FF"/>
                </a:solidFill>
                <a:ea typeface="+mn-ea"/>
              </a:rPr>
              <a:t>归纳学习是用归纳推理进行学习的一类学习方法。</a:t>
            </a:r>
          </a:p>
        </p:txBody>
      </p:sp>
    </p:spTree>
    <p:extLst>
      <p:ext uri="{BB962C8B-B14F-4D97-AF65-F5344CB8AC3E}">
        <p14:creationId xmlns:p14="http://schemas.microsoft.com/office/powerpoint/2010/main" val="56299080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 calcmode="lin" valueType="num">
                                      <p:cBhvr additive="base">
                                        <p:cTn id="7" dur="500" fill="hold"/>
                                        <p:tgtEl>
                                          <p:spTgt spid="72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7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707">
                                            <p:txEl>
                                              <p:pRg st="1" end="1"/>
                                            </p:txEl>
                                          </p:spTgt>
                                        </p:tgtEl>
                                        <p:attrNameLst>
                                          <p:attrName>style.visibility</p:attrName>
                                        </p:attrNameLst>
                                      </p:cBhvr>
                                      <p:to>
                                        <p:strVal val="visible"/>
                                      </p:to>
                                    </p:set>
                                    <p:anim calcmode="lin" valueType="num">
                                      <p:cBhvr additive="base">
                                        <p:cTn id="13" dur="500" fill="hold"/>
                                        <p:tgtEl>
                                          <p:spTgt spid="727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27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707">
                                            <p:txEl>
                                              <p:pRg st="2" end="2"/>
                                            </p:txEl>
                                          </p:spTgt>
                                        </p:tgtEl>
                                        <p:attrNameLst>
                                          <p:attrName>style.visibility</p:attrName>
                                        </p:attrNameLst>
                                      </p:cBhvr>
                                      <p:to>
                                        <p:strVal val="visible"/>
                                      </p:to>
                                    </p:set>
                                    <p:anim calcmode="lin" valueType="num">
                                      <p:cBhvr additive="base">
                                        <p:cTn id="19" dur="500" fill="hold"/>
                                        <p:tgtEl>
                                          <p:spTgt spid="727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27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72708"/>
                                        </p:tgtEl>
                                        <p:attrNameLst>
                                          <p:attrName>style.visibility</p:attrName>
                                        </p:attrNameLst>
                                      </p:cBhvr>
                                      <p:to>
                                        <p:strVal val="visible"/>
                                      </p:to>
                                    </p:set>
                                    <p:animEffect transition="in" filter="box(in)">
                                      <p:cBhvr>
                                        <p:cTn id="25" dur="500"/>
                                        <p:tgtEl>
                                          <p:spTgt spid="7270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P spid="72708" grpId="0" animBg="1" autoUpdateAnimBg="0"/>
      <p:bldP spid="6"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6926F67-561E-4947-8FA0-D5D2E02CD506}" type="slidenum">
              <a:rPr kumimoji="0" lang="ja-JP" altLang="en-US" sz="1800">
                <a:solidFill>
                  <a:srgbClr val="A50021"/>
                </a:solidFill>
                <a:latin typeface="Arial" panose="020B0604020202020204" pitchFamily="34" charset="0"/>
                <a:ea typeface="ＭＳ Ｐゴシック" panose="020B0600070205080204" pitchFamily="34" charset="-128"/>
              </a:rPr>
              <a:pPr/>
              <a:t>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171" name="Rectangle 2"/>
          <p:cNvSpPr>
            <a:spLocks noGrp="1" noChangeArrowheads="1"/>
          </p:cNvSpPr>
          <p:nvPr>
            <p:ph type="title"/>
          </p:nvPr>
        </p:nvSpPr>
        <p:spPr>
          <a:xfrm>
            <a:off x="0" y="0"/>
            <a:ext cx="12192000" cy="762000"/>
          </a:xfrm>
        </p:spPr>
        <p:txBody>
          <a:bodyPr/>
          <a:lstStyle/>
          <a:p>
            <a:pPr eaLnBrk="1" hangingPunct="1"/>
            <a:r>
              <a:rPr lang="en-US" altLang="zh-CN" sz="3400" b="1" dirty="0" smtClean="0">
                <a:latin typeface="Times New Roman" panose="02020603050405020304" pitchFamily="18" charset="0"/>
              </a:rPr>
              <a:t>6.1 </a:t>
            </a:r>
            <a:r>
              <a:rPr lang="zh-CN" altLang="en-US" sz="3400" b="1" dirty="0" smtClean="0">
                <a:latin typeface="Times New Roman" panose="02020603050405020304" pitchFamily="18" charset="0"/>
              </a:rPr>
              <a:t>机器</a:t>
            </a:r>
            <a:r>
              <a:rPr lang="zh-CN" altLang="en-US" dirty="0" smtClean="0">
                <a:latin typeface="Times New Roman" panose="02020603050405020304" pitchFamily="18" charset="0"/>
              </a:rPr>
              <a:t>学习概述</a:t>
            </a:r>
          </a:p>
        </p:txBody>
      </p:sp>
      <p:sp>
        <p:nvSpPr>
          <p:cNvPr id="3075" name="Rectangle 3"/>
          <p:cNvSpPr>
            <a:spLocks noGrp="1" noChangeArrowheads="1"/>
          </p:cNvSpPr>
          <p:nvPr>
            <p:ph idx="1"/>
          </p:nvPr>
        </p:nvSpPr>
        <p:spPr>
          <a:xfrm>
            <a:off x="839416" y="1143000"/>
            <a:ext cx="10729192" cy="2514600"/>
          </a:xfrm>
          <a:gradFill rotWithShape="0">
            <a:gsLst>
              <a:gs pos="0">
                <a:srgbClr val="CCFFFF"/>
              </a:gs>
              <a:gs pos="100000">
                <a:schemeClr val="bg1"/>
              </a:gs>
            </a:gsLst>
            <a:path path="rect">
              <a:fillToRect l="100000" t="100000"/>
            </a:path>
          </a:gradFill>
          <a:ln>
            <a:solidFill>
              <a:srgbClr val="808080"/>
            </a:solidFill>
            <a:miter lim="800000"/>
            <a:headEnd/>
            <a:tailEnd/>
          </a:ln>
        </p:spPr>
        <p:txBody>
          <a:bodyPr/>
          <a:lstStyle/>
          <a:p>
            <a:pPr marL="0" indent="0" eaLnBrk="1" hangingPunct="1">
              <a:buClr>
                <a:schemeClr val="tx1"/>
              </a:buClr>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1</a:t>
            </a:r>
            <a:r>
              <a:rPr lang="zh-CN" altLang="en-US" sz="2600" b="1" dirty="0">
                <a:latin typeface="Times New Roman" panose="02020603050405020304" pitchFamily="18" charset="0"/>
              </a:rPr>
              <a:t>）学习是系统</a:t>
            </a:r>
            <a:r>
              <a:rPr lang="zh-CN" altLang="en-US" sz="2600" b="1" dirty="0">
                <a:solidFill>
                  <a:srgbClr val="0000FF"/>
                </a:solidFill>
                <a:latin typeface="Times New Roman" panose="02020603050405020304" pitchFamily="18" charset="0"/>
              </a:rPr>
              <a:t>改进其性能</a:t>
            </a:r>
            <a:r>
              <a:rPr lang="zh-CN" altLang="en-US" sz="2600" b="1" dirty="0">
                <a:latin typeface="Times New Roman" panose="02020603050405020304" pitchFamily="18" charset="0"/>
              </a:rPr>
              <a:t>的过程：</a:t>
            </a:r>
            <a:r>
              <a:rPr lang="zh-CN" altLang="en-US" sz="2600" b="1" dirty="0">
                <a:latin typeface="Times New Roman" panose="02020603050405020304" pitchFamily="18" charset="0"/>
                <a:hlinkClick r:id="rId2"/>
              </a:rPr>
              <a:t>西蒙</a:t>
            </a:r>
            <a:r>
              <a:rPr lang="zh-CN" altLang="en-US" sz="2600" b="1" dirty="0">
                <a:latin typeface="Times New Roman" panose="02020603050405020304" pitchFamily="18" charset="0"/>
              </a:rPr>
              <a:t>，</a:t>
            </a:r>
            <a:r>
              <a:rPr lang="en-US" altLang="zh-CN" sz="2600" b="1" dirty="0">
                <a:latin typeface="Times New Roman" panose="02020603050405020304" pitchFamily="18" charset="0"/>
              </a:rPr>
              <a:t>1980</a:t>
            </a:r>
            <a:r>
              <a:rPr lang="zh-CN" altLang="en-US" sz="2600" b="1" dirty="0">
                <a:latin typeface="Times New Roman" panose="02020603050405020304" pitchFamily="18" charset="0"/>
              </a:rPr>
              <a:t>。</a:t>
            </a:r>
          </a:p>
          <a:p>
            <a:pPr marL="0" indent="0" eaLnBrk="1" hangingPunct="1">
              <a:buClr>
                <a:schemeClr val="tx1"/>
              </a:buClr>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）学习是</a:t>
            </a:r>
            <a:r>
              <a:rPr lang="zh-CN" altLang="en-US" sz="2600" b="1" dirty="0">
                <a:solidFill>
                  <a:srgbClr val="0000FF"/>
                </a:solidFill>
                <a:latin typeface="Times New Roman" panose="02020603050405020304" pitchFamily="18" charset="0"/>
              </a:rPr>
              <a:t>获取知识</a:t>
            </a:r>
            <a:r>
              <a:rPr lang="zh-CN" altLang="en-US" sz="2600" b="1" dirty="0">
                <a:latin typeface="Times New Roman" panose="02020603050405020304" pitchFamily="18" charset="0"/>
              </a:rPr>
              <a:t>的过程。</a:t>
            </a:r>
          </a:p>
          <a:p>
            <a:pPr marL="0" indent="0" eaLnBrk="1" hangingPunct="1">
              <a:buClr>
                <a:schemeClr val="tx1"/>
              </a:buClr>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3</a:t>
            </a:r>
            <a:r>
              <a:rPr lang="zh-CN" altLang="en-US" sz="2600" b="1" dirty="0">
                <a:latin typeface="Times New Roman" panose="02020603050405020304" pitchFamily="18" charset="0"/>
              </a:rPr>
              <a:t>）学习是</a:t>
            </a:r>
            <a:r>
              <a:rPr lang="zh-CN" altLang="en-US" sz="2600" b="1" dirty="0">
                <a:solidFill>
                  <a:srgbClr val="0000FF"/>
                </a:solidFill>
                <a:latin typeface="Times New Roman" panose="02020603050405020304" pitchFamily="18" charset="0"/>
              </a:rPr>
              <a:t>技能的获取</a:t>
            </a:r>
            <a:r>
              <a:rPr lang="zh-CN" altLang="en-US" sz="2600" b="1" dirty="0">
                <a:latin typeface="Times New Roman" panose="02020603050405020304" pitchFamily="18" charset="0"/>
              </a:rPr>
              <a:t>。</a:t>
            </a:r>
          </a:p>
          <a:p>
            <a:pPr marL="0" indent="0" eaLnBrk="1" hangingPunct="1">
              <a:buClr>
                <a:schemeClr val="tx1"/>
              </a:buClr>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4</a:t>
            </a:r>
            <a:r>
              <a:rPr lang="zh-CN" altLang="en-US" sz="2600" b="1" dirty="0">
                <a:latin typeface="Times New Roman" panose="02020603050405020304" pitchFamily="18" charset="0"/>
              </a:rPr>
              <a:t>）学习是事物</a:t>
            </a:r>
            <a:r>
              <a:rPr lang="zh-CN" altLang="en-US" sz="2600" b="1" dirty="0">
                <a:solidFill>
                  <a:srgbClr val="0000FF"/>
                </a:solidFill>
                <a:latin typeface="Times New Roman" panose="02020603050405020304" pitchFamily="18" charset="0"/>
              </a:rPr>
              <a:t>规律的发现</a:t>
            </a:r>
            <a:r>
              <a:rPr lang="zh-CN" altLang="en-US" sz="2600" b="1" dirty="0">
                <a:latin typeface="Times New Roman" panose="02020603050405020304" pitchFamily="18" charset="0"/>
              </a:rPr>
              <a:t>过程。</a:t>
            </a:r>
          </a:p>
        </p:txBody>
      </p:sp>
      <p:sp>
        <p:nvSpPr>
          <p:cNvPr id="3077" name="Text Box 5"/>
          <p:cNvSpPr txBox="1">
            <a:spLocks noChangeArrowheads="1"/>
          </p:cNvSpPr>
          <p:nvPr/>
        </p:nvSpPr>
        <p:spPr bwMode="auto">
          <a:xfrm>
            <a:off x="839416" y="4000500"/>
            <a:ext cx="10729192" cy="1852815"/>
          </a:xfrm>
          <a:prstGeom prst="rect">
            <a:avLst/>
          </a:prstGeom>
          <a:solidFill>
            <a:srgbClr val="FFFFFF"/>
          </a:soli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40000"/>
              </a:spcBef>
              <a:buClr>
                <a:srgbClr val="FF0000"/>
              </a:buClr>
              <a:buSzPct val="60000"/>
              <a:buFont typeface="Wingdings" panose="05000000000000000000" pitchFamily="2" charset="2"/>
              <a:buBlip>
                <a:blip r:embed="rId3"/>
              </a:buBlip>
            </a:pPr>
            <a:r>
              <a:rPr kumimoji="0" lang="en-US" altLang="zh-CN" sz="2600" b="1" dirty="0">
                <a:solidFill>
                  <a:srgbClr val="FF0000"/>
                </a:solidFill>
                <a:latin typeface="宋体" panose="02010600030101010101" pitchFamily="2" charset="-122"/>
              </a:rPr>
              <a:t> </a:t>
            </a:r>
            <a:r>
              <a:rPr kumimoji="0" lang="zh-CN" altLang="en-US" sz="2600" b="1" dirty="0">
                <a:solidFill>
                  <a:srgbClr val="FF0000"/>
                </a:solidFill>
                <a:latin typeface="宋体" panose="02010600030101010101" pitchFamily="2" charset="-122"/>
              </a:rPr>
              <a:t>学习</a:t>
            </a:r>
            <a:r>
              <a:rPr kumimoji="0" lang="zh-CN" altLang="en-US" sz="2600" b="1" dirty="0">
                <a:latin typeface="宋体" panose="02010600030101010101" pitchFamily="2" charset="-122"/>
              </a:rPr>
              <a:t>：一个有特定目的的知识获取过程。</a:t>
            </a:r>
          </a:p>
          <a:p>
            <a:pPr algn="just" eaLnBrk="1" hangingPunct="1">
              <a:lnSpc>
                <a:spcPct val="120000"/>
              </a:lnSpc>
              <a:spcBef>
                <a:spcPct val="40000"/>
              </a:spcBef>
              <a:buClr>
                <a:srgbClr val="FF0000"/>
              </a:buClr>
              <a:buSzPct val="60000"/>
              <a:buFont typeface="Wingdings" panose="05000000000000000000" pitchFamily="2" charset="2"/>
              <a:buBlip>
                <a:blip r:embed="rId3"/>
              </a:buBlip>
            </a:pPr>
            <a:r>
              <a:rPr kumimoji="0" lang="zh-CN" altLang="en-US" sz="2600" b="1" dirty="0">
                <a:latin typeface="宋体" panose="02010600030101010101" pitchFamily="2" charset="-122"/>
              </a:rPr>
              <a:t> 学习的</a:t>
            </a:r>
            <a:r>
              <a:rPr kumimoji="0" lang="zh-CN" altLang="en-US" sz="2600" b="1" dirty="0">
                <a:solidFill>
                  <a:srgbClr val="FF0000"/>
                </a:solidFill>
                <a:latin typeface="宋体" panose="02010600030101010101" pitchFamily="2" charset="-122"/>
              </a:rPr>
              <a:t>内在行为</a:t>
            </a:r>
            <a:r>
              <a:rPr kumimoji="0" lang="zh-CN" altLang="en-US" sz="2600" b="1" dirty="0">
                <a:latin typeface="宋体" panose="02010600030101010101" pitchFamily="2" charset="-122"/>
              </a:rPr>
              <a:t>：获取知识、积累经验、发现规律。</a:t>
            </a:r>
          </a:p>
          <a:p>
            <a:pPr algn="just" eaLnBrk="1" hangingPunct="1">
              <a:lnSpc>
                <a:spcPct val="120000"/>
              </a:lnSpc>
              <a:spcBef>
                <a:spcPct val="40000"/>
              </a:spcBef>
              <a:buClr>
                <a:srgbClr val="FF0000"/>
              </a:buClr>
              <a:buSzPct val="60000"/>
              <a:buFont typeface="Wingdings" panose="05000000000000000000" pitchFamily="2" charset="2"/>
              <a:buBlip>
                <a:blip r:embed="rId3"/>
              </a:buBlip>
            </a:pPr>
            <a:r>
              <a:rPr kumimoji="0" lang="zh-CN" altLang="en-US" sz="2600" b="1" dirty="0">
                <a:latin typeface="宋体" panose="02010600030101010101" pitchFamily="2" charset="-122"/>
              </a:rPr>
              <a:t> 学习的</a:t>
            </a:r>
            <a:r>
              <a:rPr kumimoji="0" lang="zh-CN" altLang="en-US" sz="2600" b="1" dirty="0">
                <a:solidFill>
                  <a:srgbClr val="FF0000"/>
                </a:solidFill>
                <a:latin typeface="宋体" panose="02010600030101010101" pitchFamily="2" charset="-122"/>
              </a:rPr>
              <a:t>外部表现</a:t>
            </a:r>
            <a:r>
              <a:rPr kumimoji="0" lang="zh-CN" altLang="en-US" sz="2600" b="1" dirty="0">
                <a:latin typeface="宋体" panose="02010600030101010101" pitchFamily="2" charset="-122"/>
              </a:rPr>
              <a:t>：改进性能、适应环境、实现系统</a:t>
            </a:r>
            <a:r>
              <a:rPr kumimoji="0" lang="zh-CN" altLang="en-US" sz="2600" b="1" dirty="0" smtClean="0">
                <a:latin typeface="宋体" panose="02010600030101010101" pitchFamily="2" charset="-122"/>
              </a:rPr>
              <a:t>的自我</a:t>
            </a:r>
            <a:r>
              <a:rPr kumimoji="0" lang="zh-CN" altLang="en-US" sz="2600" b="1" dirty="0">
                <a:latin typeface="宋体" panose="02010600030101010101" pitchFamily="2" charset="-122"/>
              </a:rPr>
              <a:t>完善。</a:t>
            </a:r>
          </a:p>
        </p:txBody>
      </p:sp>
    </p:spTree>
    <p:extLst>
      <p:ext uri="{BB962C8B-B14F-4D97-AF65-F5344CB8AC3E}">
        <p14:creationId xmlns:p14="http://schemas.microsoft.com/office/powerpoint/2010/main" val="2043978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linds(horizontal)">
                                      <p:cBhvr>
                                        <p:cTn id="7" dur="500"/>
                                        <p:tgtEl>
                                          <p:spTgt spid="3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077"/>
                                        </p:tgtEl>
                                        <p:attrNameLst>
                                          <p:attrName>style.visibility</p:attrName>
                                        </p:attrNameLst>
                                      </p:cBhvr>
                                      <p:to>
                                        <p:strVal val="visible"/>
                                      </p:to>
                                    </p:set>
                                    <p:anim calcmode="lin" valueType="num">
                                      <p:cBhvr additive="base">
                                        <p:cTn id="12" dur="500" fill="hold"/>
                                        <p:tgtEl>
                                          <p:spTgt spid="3077"/>
                                        </p:tgtEl>
                                        <p:attrNameLst>
                                          <p:attrName>ppt_x</p:attrName>
                                        </p:attrNameLst>
                                      </p:cBhvr>
                                      <p:tavLst>
                                        <p:tav tm="0">
                                          <p:val>
                                            <p:strVal val="#ppt_x"/>
                                          </p:val>
                                        </p:tav>
                                        <p:tav tm="100000">
                                          <p:val>
                                            <p:strVal val="#ppt_x"/>
                                          </p:val>
                                        </p:tav>
                                      </p:tavLst>
                                    </p:anim>
                                    <p:anim calcmode="lin" valueType="num">
                                      <p:cBhvr additive="base">
                                        <p:cTn id="13"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7"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793733A-6F34-4BB6-A856-1D53312EAD35}" type="slidenum">
              <a:rPr kumimoji="0" lang="ja-JP" altLang="en-US" sz="1800">
                <a:solidFill>
                  <a:srgbClr val="A50021"/>
                </a:solidFill>
                <a:latin typeface="Arial" panose="020B0604020202020204" pitchFamily="34" charset="0"/>
                <a:ea typeface="ＭＳ Ｐゴシック" panose="020B0600070205080204" pitchFamily="34" charset="-128"/>
              </a:rPr>
              <a:pPr/>
              <a:t>30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2771" name="Rectangle 7"/>
          <p:cNvSpPr>
            <a:spLocks noChangeArrowheads="1"/>
          </p:cNvSpPr>
          <p:nvPr/>
        </p:nvSpPr>
        <p:spPr bwMode="auto">
          <a:xfrm>
            <a:off x="983432" y="1731965"/>
            <a:ext cx="10369152" cy="2654300"/>
          </a:xfrm>
          <a:prstGeom prst="rect">
            <a:avLst/>
          </a:prstGeom>
          <a:gradFill rotWithShape="0">
            <a:gsLst>
              <a:gs pos="0">
                <a:srgbClr val="D9FFD9"/>
              </a:gs>
              <a:gs pos="100000">
                <a:schemeClr val="bg1"/>
              </a:gs>
            </a:gsLst>
            <a:path path="rect">
              <a:fillToRect l="100000" b="100000"/>
            </a:path>
          </a:gra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3"/>
              </a:buBlip>
            </a:pPr>
            <a:r>
              <a:rPr kumimoji="0" lang="en-US" altLang="zh-CN" sz="2600" b="1" dirty="0">
                <a:latin typeface="宋体" panose="02010600030101010101" pitchFamily="2" charset="-122"/>
              </a:rPr>
              <a:t> </a:t>
            </a:r>
            <a:r>
              <a:rPr kumimoji="0" lang="zh-CN" altLang="en-US" sz="2600" b="1" dirty="0">
                <a:latin typeface="宋体" panose="02010600030101010101" pitchFamily="2" charset="-122"/>
              </a:rPr>
              <a:t>从个别事例归纳出一般性知识的方法</a:t>
            </a:r>
            <a:r>
              <a:rPr kumimoji="0" lang="zh-CN" altLang="en-US" sz="2600" dirty="0">
                <a:latin typeface="宋体" panose="02010600030101010101" pitchFamily="2" charset="-122"/>
              </a:rPr>
              <a:t>：</a:t>
            </a:r>
          </a:p>
          <a:p>
            <a:pPr eaLnBrk="1" hangingPunct="1">
              <a:lnSpc>
                <a:spcPct val="120000"/>
              </a:lnSpc>
              <a:spcBef>
                <a:spcPct val="50000"/>
              </a:spcBef>
              <a:buClr>
                <a:srgbClr val="0000FF"/>
              </a:buClr>
              <a:buFont typeface="Wingdings" panose="05000000000000000000" pitchFamily="2" charset="2"/>
              <a:buChar char="§"/>
            </a:pPr>
            <a:r>
              <a:rPr kumimoji="0" lang="zh-CN" altLang="en-US" sz="2600" dirty="0"/>
              <a:t> 设                  ：某类事物 </a:t>
            </a:r>
            <a:r>
              <a:rPr kumimoji="0" lang="en-US" altLang="zh-CN" sz="2600" i="1" dirty="0"/>
              <a:t>A</a:t>
            </a:r>
            <a:r>
              <a:rPr kumimoji="0" lang="zh-CN" altLang="en-US" sz="2600" dirty="0"/>
              <a:t>中的具体事物。</a:t>
            </a:r>
          </a:p>
          <a:p>
            <a:pPr eaLnBrk="1" hangingPunct="1">
              <a:lnSpc>
                <a:spcPct val="120000"/>
              </a:lnSpc>
              <a:spcBef>
                <a:spcPct val="50000"/>
              </a:spcBef>
              <a:buClr>
                <a:srgbClr val="0000FF"/>
              </a:buClr>
              <a:buFont typeface="Wingdings" panose="05000000000000000000" pitchFamily="2" charset="2"/>
              <a:buChar char="§"/>
            </a:pPr>
            <a:r>
              <a:rPr kumimoji="0" lang="zh-CN" altLang="en-US" sz="2600" dirty="0"/>
              <a:t> 已知                  都有属性 </a:t>
            </a:r>
            <a:r>
              <a:rPr kumimoji="0" lang="en-US" altLang="zh-CN" sz="2600" i="1" dirty="0"/>
              <a:t>P</a:t>
            </a:r>
            <a:r>
              <a:rPr kumimoji="0" lang="zh-CN" altLang="en-US" sz="2600" dirty="0"/>
              <a:t>，并且没有发现反例。</a:t>
            </a:r>
          </a:p>
          <a:p>
            <a:pPr eaLnBrk="1" hangingPunct="1">
              <a:lnSpc>
                <a:spcPct val="120000"/>
              </a:lnSpc>
              <a:spcBef>
                <a:spcPct val="50000"/>
              </a:spcBef>
              <a:buClr>
                <a:srgbClr val="0000FF"/>
              </a:buClr>
              <a:buFont typeface="Wingdings" panose="05000000000000000000" pitchFamily="2" charset="2"/>
              <a:buChar char="§"/>
            </a:pPr>
            <a:r>
              <a:rPr kumimoji="0" lang="zh-CN" altLang="en-US" sz="2600" dirty="0"/>
              <a:t> 当 </a:t>
            </a:r>
            <a:r>
              <a:rPr kumimoji="0" lang="en-US" altLang="zh-CN" sz="2600" i="1" dirty="0"/>
              <a:t>n </a:t>
            </a:r>
            <a:r>
              <a:rPr kumimoji="0" lang="zh-CN" altLang="en-US" sz="2600" dirty="0"/>
              <a:t>足够大时，可得出：“ </a:t>
            </a:r>
            <a:r>
              <a:rPr kumimoji="0" lang="en-US" altLang="zh-CN" sz="2600" i="1" dirty="0"/>
              <a:t>A</a:t>
            </a:r>
            <a:r>
              <a:rPr kumimoji="0" lang="zh-CN" altLang="en-US" sz="2600" dirty="0"/>
              <a:t>中所有事物都有属性 </a:t>
            </a:r>
            <a:r>
              <a:rPr kumimoji="0" lang="en-US" altLang="zh-CN" sz="2600" i="1" dirty="0"/>
              <a:t>P</a:t>
            </a:r>
            <a:r>
              <a:rPr kumimoji="0" lang="en-US" altLang="zh-CN" sz="2600" dirty="0"/>
              <a:t>” </a:t>
            </a:r>
            <a:r>
              <a:rPr kumimoji="0" lang="zh-CN" altLang="en-US" sz="2600" dirty="0"/>
              <a:t>。</a:t>
            </a:r>
            <a:r>
              <a:rPr kumimoji="0" lang="zh-CN" altLang="en-US" sz="2800" dirty="0"/>
              <a:t> </a:t>
            </a:r>
          </a:p>
        </p:txBody>
      </p:sp>
      <p:graphicFrame>
        <p:nvGraphicFramePr>
          <p:cNvPr id="32772" name="Object 15"/>
          <p:cNvGraphicFramePr>
            <a:graphicFrameLocks noGrp="1" noChangeAspect="1"/>
          </p:cNvGraphicFramePr>
          <p:nvPr>
            <p:ph sz="half" idx="1"/>
            <p:extLst>
              <p:ext uri="{D42A27DB-BD31-4B8C-83A1-F6EECF244321}">
                <p14:modId xmlns:p14="http://schemas.microsoft.com/office/powerpoint/2010/main" val="2525783438"/>
              </p:ext>
            </p:extLst>
          </p:nvPr>
        </p:nvGraphicFramePr>
        <p:xfrm>
          <a:off x="1775520" y="2420888"/>
          <a:ext cx="1439862" cy="414338"/>
        </p:xfrm>
        <a:graphic>
          <a:graphicData uri="http://schemas.openxmlformats.org/presentationml/2006/ole">
            <mc:AlternateContent xmlns:mc="http://schemas.openxmlformats.org/markup-compatibility/2006">
              <mc:Choice xmlns:v="urn:schemas-microsoft-com:vml" Requires="v">
                <p:oleObj spid="_x0000_s126008" name="公式" r:id="rId4" imgW="748975" imgH="215806" progId="Equation.3">
                  <p:embed/>
                </p:oleObj>
              </mc:Choice>
              <mc:Fallback>
                <p:oleObj name="公式" r:id="rId4" imgW="748975"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5520" y="2420888"/>
                        <a:ext cx="1439862"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3" name="Text Box 4"/>
          <p:cNvSpPr txBox="1">
            <a:spLocks noChangeArrowheads="1"/>
          </p:cNvSpPr>
          <p:nvPr/>
        </p:nvSpPr>
        <p:spPr bwMode="auto">
          <a:xfrm>
            <a:off x="983432" y="1124744"/>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1.  </a:t>
            </a:r>
            <a:r>
              <a:rPr lang="zh-CN" altLang="en-US" sz="2800" b="1" dirty="0">
                <a:solidFill>
                  <a:srgbClr val="0000FF"/>
                </a:solidFill>
                <a:latin typeface="宋体" panose="02010600030101010101" pitchFamily="2" charset="-122"/>
              </a:rPr>
              <a:t>枚举归纳</a:t>
            </a:r>
            <a:r>
              <a:rPr lang="zh-CN" altLang="en-US" sz="2800" dirty="0">
                <a:solidFill>
                  <a:srgbClr val="0000FF"/>
                </a:solidFill>
              </a:rPr>
              <a:t> </a:t>
            </a:r>
          </a:p>
        </p:txBody>
      </p:sp>
      <p:graphicFrame>
        <p:nvGraphicFramePr>
          <p:cNvPr id="32774" name="Object 19"/>
          <p:cNvGraphicFramePr>
            <a:graphicFrameLocks noGrp="1" noChangeAspect="1"/>
          </p:cNvGraphicFramePr>
          <p:nvPr>
            <p:ph sz="half" idx="2"/>
            <p:extLst>
              <p:ext uri="{D42A27DB-BD31-4B8C-83A1-F6EECF244321}">
                <p14:modId xmlns:p14="http://schemas.microsoft.com/office/powerpoint/2010/main" val="632890883"/>
              </p:ext>
            </p:extLst>
          </p:nvPr>
        </p:nvGraphicFramePr>
        <p:xfrm>
          <a:off x="1991544" y="3140968"/>
          <a:ext cx="1493838" cy="430213"/>
        </p:xfrm>
        <a:graphic>
          <a:graphicData uri="http://schemas.openxmlformats.org/presentationml/2006/ole">
            <mc:AlternateContent xmlns:mc="http://schemas.openxmlformats.org/markup-compatibility/2006">
              <mc:Choice xmlns:v="urn:schemas-microsoft-com:vml" Requires="v">
                <p:oleObj spid="_x0000_s126009" name="公式" r:id="rId6" imgW="748975" imgH="215806" progId="Equation.3">
                  <p:embed/>
                </p:oleObj>
              </mc:Choice>
              <mc:Fallback>
                <p:oleObj name="公式" r:id="rId6" imgW="748975"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3140968"/>
                        <a:ext cx="1493838"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extLst>
      <p:ext uri="{BB962C8B-B14F-4D97-AF65-F5344CB8AC3E}">
        <p14:creationId xmlns:p14="http://schemas.microsoft.com/office/powerpoint/2010/main" val="4173041297"/>
      </p:ext>
    </p:extLst>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39CD621-EBD1-40F0-99D4-4E2D47FA4032}" type="slidenum">
              <a:rPr kumimoji="0" lang="ja-JP" altLang="en-US" sz="1800">
                <a:solidFill>
                  <a:srgbClr val="A50021"/>
                </a:solidFill>
                <a:latin typeface="Arial" panose="020B0604020202020204" pitchFamily="34" charset="0"/>
                <a:ea typeface="ＭＳ Ｐゴシック" panose="020B0600070205080204" pitchFamily="34" charset="-128"/>
              </a:rPr>
              <a:pPr/>
              <a:t>31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6802" name="Rectangle 2"/>
          <p:cNvSpPr>
            <a:spLocks noChangeArrowheads="1"/>
          </p:cNvSpPr>
          <p:nvPr/>
        </p:nvSpPr>
        <p:spPr bwMode="auto">
          <a:xfrm>
            <a:off x="695400" y="1679576"/>
            <a:ext cx="10585176" cy="4264025"/>
          </a:xfrm>
          <a:prstGeom prst="rect">
            <a:avLst/>
          </a:prstGeom>
          <a:gradFill rotWithShape="0">
            <a:gsLst>
              <a:gs pos="0">
                <a:srgbClr val="D9FFD9"/>
              </a:gs>
              <a:gs pos="100000">
                <a:schemeClr val="bg1"/>
              </a:gs>
            </a:gsLst>
            <a:path path="rect">
              <a:fillToRect l="100000" b="100000"/>
            </a:path>
          </a:gra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2"/>
              </a:buBlip>
            </a:pPr>
            <a:r>
              <a:rPr kumimoji="0" lang="en-US" altLang="zh-CN" dirty="0"/>
              <a:t> </a:t>
            </a:r>
            <a:r>
              <a:rPr kumimoji="0" lang="zh-CN" altLang="en-US" dirty="0"/>
              <a:t>例如，设有如下已知事例：</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                 </a:t>
            </a:r>
            <a:r>
              <a:rPr kumimoji="0" lang="zh-CN" altLang="en-US" b="1" dirty="0"/>
              <a:t>张三是足球运动员，他的体格健壮。</a:t>
            </a:r>
          </a:p>
          <a:p>
            <a:pPr algn="just" eaLnBrk="1" hangingPunct="1">
              <a:lnSpc>
                <a:spcPct val="120000"/>
              </a:lnSpc>
              <a:spcBef>
                <a:spcPct val="50000"/>
              </a:spcBef>
              <a:buClr>
                <a:schemeClr val="accent2"/>
              </a:buClr>
              <a:buFont typeface="Wingdings" panose="05000000000000000000" pitchFamily="2" charset="2"/>
              <a:buNone/>
            </a:pPr>
            <a:r>
              <a:rPr kumimoji="0" lang="zh-CN" altLang="en-US" b="1" dirty="0"/>
              <a:t>                 李四是足球运动员，他的体格健壮。</a:t>
            </a:r>
          </a:p>
          <a:p>
            <a:pPr algn="just" eaLnBrk="1" hangingPunct="1">
              <a:lnSpc>
                <a:spcPct val="120000"/>
              </a:lnSpc>
              <a:spcBef>
                <a:spcPct val="50000"/>
              </a:spcBef>
              <a:buClr>
                <a:schemeClr val="accent2"/>
              </a:buClr>
              <a:buFont typeface="Wingdings" panose="05000000000000000000" pitchFamily="2" charset="2"/>
              <a:buNone/>
            </a:pPr>
            <a:r>
              <a:rPr kumimoji="0" lang="zh-CN" altLang="en-US" b="1" dirty="0"/>
              <a:t>                   </a:t>
            </a:r>
            <a:r>
              <a:rPr kumimoji="0" lang="en-US" altLang="zh-CN" b="1" dirty="0"/>
              <a:t>……          ……</a:t>
            </a:r>
          </a:p>
          <a:p>
            <a:pPr algn="just" eaLnBrk="1" hangingPunct="1">
              <a:lnSpc>
                <a:spcPct val="120000"/>
              </a:lnSpc>
              <a:spcBef>
                <a:spcPct val="50000"/>
              </a:spcBef>
              <a:buClr>
                <a:schemeClr val="accent2"/>
              </a:buClr>
              <a:buFont typeface="Wingdings" panose="05000000000000000000" pitchFamily="2" charset="2"/>
              <a:buNone/>
            </a:pPr>
            <a:r>
              <a:rPr kumimoji="0" lang="en-US" altLang="zh-CN" b="1" dirty="0">
                <a:latin typeface="宋体" panose="02010600030101010101" pitchFamily="2" charset="-122"/>
              </a:rPr>
              <a:t>         </a:t>
            </a:r>
            <a:r>
              <a:rPr kumimoji="0" lang="zh-CN" altLang="en-US" b="1" dirty="0">
                <a:latin typeface="宋体" panose="02010600030101010101" pitchFamily="2" charset="-122"/>
              </a:rPr>
              <a:t>刘六是足球运动员，他的体格健壮。</a:t>
            </a:r>
            <a:r>
              <a:rPr kumimoji="0" lang="zh-CN" altLang="en-US" dirty="0"/>
              <a:t> </a:t>
            </a:r>
          </a:p>
          <a:p>
            <a:pPr algn="just" eaLnBrk="1" hangingPunct="1">
              <a:lnSpc>
                <a:spcPct val="120000"/>
              </a:lnSpc>
              <a:spcBef>
                <a:spcPct val="50000"/>
              </a:spcBef>
              <a:buClr>
                <a:schemeClr val="accent2"/>
              </a:buClr>
              <a:buFont typeface="Wingdings" panose="05000000000000000000" pitchFamily="2" charset="2"/>
              <a:buBlip>
                <a:blip r:embed="rId2"/>
              </a:buBlip>
            </a:pPr>
            <a:r>
              <a:rPr kumimoji="0" lang="zh-CN" altLang="en-US" dirty="0"/>
              <a:t> 事例足够多时，可归纳出一般性知识：</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                  </a:t>
            </a:r>
            <a:r>
              <a:rPr kumimoji="0" lang="zh-CN" altLang="en-US" b="1" dirty="0"/>
              <a:t>凡是足球运动员，他的体格一定健壮。</a:t>
            </a:r>
          </a:p>
        </p:txBody>
      </p:sp>
      <p:sp>
        <p:nvSpPr>
          <p:cNvPr id="33796" name="Text Box 4"/>
          <p:cNvSpPr txBox="1">
            <a:spLocks noChangeArrowheads="1"/>
          </p:cNvSpPr>
          <p:nvPr/>
        </p:nvSpPr>
        <p:spPr bwMode="auto">
          <a:xfrm>
            <a:off x="695400" y="1160463"/>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1.  </a:t>
            </a:r>
            <a:r>
              <a:rPr lang="zh-CN" altLang="en-US" sz="2800" b="1" dirty="0">
                <a:solidFill>
                  <a:srgbClr val="0000FF"/>
                </a:solidFill>
                <a:latin typeface="宋体" panose="02010600030101010101" pitchFamily="2" charset="-122"/>
              </a:rPr>
              <a:t>枚举归纳</a:t>
            </a:r>
            <a:r>
              <a:rPr lang="zh-CN" altLang="en-US" sz="2800" dirty="0">
                <a:solidFill>
                  <a:srgbClr val="0000FF"/>
                </a:solidFill>
              </a:rPr>
              <a:t> </a:t>
            </a:r>
          </a:p>
        </p:txBody>
      </p:sp>
      <p:sp>
        <p:nvSpPr>
          <p:cNvPr id="76807" name="Text Box 7"/>
          <p:cNvSpPr txBox="1">
            <a:spLocks noChangeArrowheads="1"/>
          </p:cNvSpPr>
          <p:nvPr/>
        </p:nvSpPr>
        <p:spPr bwMode="auto">
          <a:xfrm>
            <a:off x="7320136" y="541972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chemeClr val="accent2"/>
                </a:solidFill>
              </a:rPr>
              <a:t>(0.9)</a:t>
            </a:r>
          </a:p>
        </p:txBody>
      </p:sp>
      <p:sp>
        <p:nvSpPr>
          <p:cNvPr id="33798"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extLst>
      <p:ext uri="{BB962C8B-B14F-4D97-AF65-F5344CB8AC3E}">
        <p14:creationId xmlns:p14="http://schemas.microsoft.com/office/powerpoint/2010/main" val="6704597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2"/>
                                        </p:tgtEl>
                                        <p:attrNameLst>
                                          <p:attrName>style.visibility</p:attrName>
                                        </p:attrNameLst>
                                      </p:cBhvr>
                                      <p:to>
                                        <p:strVal val="visible"/>
                                      </p:to>
                                    </p:set>
                                    <p:anim calcmode="lin" valueType="num">
                                      <p:cBhvr additive="base">
                                        <p:cTn id="7" dur="500" fill="hold"/>
                                        <p:tgtEl>
                                          <p:spTgt spid="76802"/>
                                        </p:tgtEl>
                                        <p:attrNameLst>
                                          <p:attrName>ppt_x</p:attrName>
                                        </p:attrNameLst>
                                      </p:cBhvr>
                                      <p:tavLst>
                                        <p:tav tm="0">
                                          <p:val>
                                            <p:strVal val="0-#ppt_w/2"/>
                                          </p:val>
                                        </p:tav>
                                        <p:tav tm="100000">
                                          <p:val>
                                            <p:strVal val="#ppt_x"/>
                                          </p:val>
                                        </p:tav>
                                      </p:tavLst>
                                    </p:anim>
                                    <p:anim calcmode="lin" valueType="num">
                                      <p:cBhvr additive="base">
                                        <p:cTn id="8" dur="500" fill="hold"/>
                                        <p:tgtEl>
                                          <p:spTgt spid="768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9" presetClass="entr" presetSubtype="10" fill="hold" grpId="0" nodeType="clickEffect">
                                  <p:stCondLst>
                                    <p:cond delay="0"/>
                                  </p:stCondLst>
                                  <p:childTnLst>
                                    <p:set>
                                      <p:cBhvr>
                                        <p:cTn id="12" dur="1" fill="hold">
                                          <p:stCondLst>
                                            <p:cond delay="0"/>
                                          </p:stCondLst>
                                        </p:cTn>
                                        <p:tgtEl>
                                          <p:spTgt spid="76807"/>
                                        </p:tgtEl>
                                        <p:attrNameLst>
                                          <p:attrName>style.visibility</p:attrName>
                                        </p:attrNameLst>
                                      </p:cBhvr>
                                      <p:to>
                                        <p:strVal val="visible"/>
                                      </p:to>
                                    </p:set>
                                    <p:anim calcmode="lin" valueType="num">
                                      <p:cBhvr>
                                        <p:cTn id="13" dur="5000" fill="hold"/>
                                        <p:tgtEl>
                                          <p:spTgt spid="76807"/>
                                        </p:tgtEl>
                                        <p:attrNameLst>
                                          <p:attrName>ppt_w</p:attrName>
                                        </p:attrNameLst>
                                      </p:cBhvr>
                                      <p:tavLst>
                                        <p:tav tm="0" fmla="#ppt_w*sin(2.5*pi*$)">
                                          <p:val>
                                            <p:fltVal val="0"/>
                                          </p:val>
                                        </p:tav>
                                        <p:tav tm="100000">
                                          <p:val>
                                            <p:fltVal val="1"/>
                                          </p:val>
                                        </p:tav>
                                      </p:tavLst>
                                    </p:anim>
                                    <p:anim calcmode="lin" valueType="num">
                                      <p:cBhvr>
                                        <p:cTn id="14" dur="5000" fill="hold"/>
                                        <p:tgtEl>
                                          <p:spTgt spid="7680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animBg="1" autoUpdateAnimBg="0"/>
      <p:bldP spid="7680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25FE5D1-A290-4CB0-A01C-C00D515465E3}" type="slidenum">
              <a:rPr kumimoji="0" lang="ja-JP" altLang="en-US" sz="1800">
                <a:solidFill>
                  <a:srgbClr val="A50021"/>
                </a:solidFill>
                <a:latin typeface="Arial" panose="020B0604020202020204" pitchFamily="34" charset="0"/>
                <a:ea typeface="ＭＳ Ｐゴシック" panose="020B0600070205080204" pitchFamily="34" charset="-128"/>
              </a:rPr>
              <a:pPr/>
              <a:t>32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7826" name="Rectangle 2"/>
          <p:cNvSpPr>
            <a:spLocks noChangeArrowheads="1"/>
          </p:cNvSpPr>
          <p:nvPr/>
        </p:nvSpPr>
        <p:spPr bwMode="auto">
          <a:xfrm>
            <a:off x="911424" y="1679576"/>
            <a:ext cx="10225136" cy="4264025"/>
          </a:xfrm>
          <a:prstGeom prst="rect">
            <a:avLst/>
          </a:prstGeom>
          <a:gradFill rotWithShape="0">
            <a:gsLst>
              <a:gs pos="0">
                <a:srgbClr val="D9FFD9"/>
              </a:gs>
              <a:gs pos="100000">
                <a:schemeClr val="bg1"/>
              </a:gs>
            </a:gsLst>
            <a:path path="rect">
              <a:fillToRect l="100000" b="100000"/>
            </a:path>
          </a:gra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2"/>
              </a:buBlip>
            </a:pPr>
            <a:r>
              <a:rPr kumimoji="0" lang="en-US" altLang="zh-CN" dirty="0"/>
              <a:t> </a:t>
            </a:r>
            <a:r>
              <a:rPr kumimoji="0" lang="zh-CN" altLang="en-US" dirty="0"/>
              <a:t>已知两个事物 </a:t>
            </a:r>
            <a:r>
              <a:rPr kumimoji="0" lang="en-US" altLang="zh-CN" i="1" dirty="0"/>
              <a:t>a</a:t>
            </a:r>
            <a:r>
              <a:rPr kumimoji="0" lang="zh-CN" altLang="en-US" dirty="0"/>
              <a:t>与 </a:t>
            </a:r>
            <a:r>
              <a:rPr kumimoji="0" lang="en-US" altLang="zh-CN" i="1" dirty="0"/>
              <a:t>b</a:t>
            </a:r>
            <a:r>
              <a:rPr kumimoji="0" lang="zh-CN" altLang="en-US" dirty="0"/>
              <a:t>有 </a:t>
            </a:r>
            <a:r>
              <a:rPr kumimoji="0" lang="en-US" altLang="zh-CN" i="1" dirty="0"/>
              <a:t>n</a:t>
            </a:r>
            <a:r>
              <a:rPr kumimoji="0" lang="zh-CN" altLang="en-US" dirty="0"/>
              <a:t>个属性相似或相同，即：</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	</a:t>
            </a:r>
            <a:r>
              <a:rPr kumimoji="0" lang="en-US" altLang="zh-CN" b="1" i="1" dirty="0"/>
              <a:t>a</a:t>
            </a:r>
            <a:r>
              <a:rPr kumimoji="0" lang="zh-CN" altLang="en-US" b="1" dirty="0"/>
              <a:t>具有属性 </a:t>
            </a:r>
            <a:r>
              <a:rPr kumimoji="0" lang="en-US" altLang="zh-CN" b="1" i="1" dirty="0"/>
              <a:t>P</a:t>
            </a:r>
            <a:r>
              <a:rPr kumimoji="0" lang="en-US" altLang="zh-CN" b="1" baseline="-25000" dirty="0"/>
              <a:t>1</a:t>
            </a:r>
            <a:r>
              <a:rPr kumimoji="0" lang="zh-CN" altLang="en-US" b="1" dirty="0"/>
              <a:t>， </a:t>
            </a:r>
            <a:r>
              <a:rPr kumimoji="0" lang="en-US" altLang="zh-CN" b="1" i="1" dirty="0"/>
              <a:t>b</a:t>
            </a:r>
            <a:r>
              <a:rPr kumimoji="0" lang="zh-CN" altLang="en-US" b="1" dirty="0"/>
              <a:t>也具有属性 </a:t>
            </a:r>
            <a:r>
              <a:rPr kumimoji="0" lang="en-US" altLang="zh-CN" b="1" i="1" dirty="0"/>
              <a:t>P</a:t>
            </a:r>
            <a:r>
              <a:rPr kumimoji="0" lang="en-US" altLang="zh-CN" b="1" baseline="-25000" dirty="0"/>
              <a:t>1</a:t>
            </a:r>
            <a:r>
              <a:rPr kumimoji="0" lang="zh-CN" altLang="en-US" b="1" baseline="-25000" dirty="0"/>
              <a:t>。</a:t>
            </a:r>
            <a:endParaRPr kumimoji="0" lang="zh-CN" altLang="en-US" b="1" dirty="0"/>
          </a:p>
          <a:p>
            <a:pPr algn="just" eaLnBrk="1" hangingPunct="1">
              <a:lnSpc>
                <a:spcPct val="120000"/>
              </a:lnSpc>
              <a:spcBef>
                <a:spcPct val="50000"/>
              </a:spcBef>
              <a:buClr>
                <a:schemeClr val="accent2"/>
              </a:buClr>
              <a:buFont typeface="Wingdings" panose="05000000000000000000" pitchFamily="2" charset="2"/>
              <a:buNone/>
            </a:pPr>
            <a:r>
              <a:rPr kumimoji="0" lang="zh-CN" altLang="en-US" b="1" dirty="0"/>
              <a:t>            </a:t>
            </a:r>
            <a:r>
              <a:rPr kumimoji="0" lang="en-US" altLang="zh-CN" b="1" i="1" dirty="0"/>
              <a:t>a</a:t>
            </a:r>
            <a:r>
              <a:rPr kumimoji="0" lang="zh-CN" altLang="en-US" b="1" dirty="0"/>
              <a:t>具有属性 </a:t>
            </a:r>
            <a:r>
              <a:rPr kumimoji="0" lang="en-US" altLang="zh-CN" b="1" i="1" dirty="0" smtClean="0"/>
              <a:t>P</a:t>
            </a:r>
            <a:r>
              <a:rPr kumimoji="0" lang="en-US" altLang="zh-CN" b="1" baseline="-25000" dirty="0" smtClean="0"/>
              <a:t>2</a:t>
            </a:r>
            <a:r>
              <a:rPr kumimoji="0" lang="zh-CN" altLang="en-US" b="1" dirty="0" smtClean="0"/>
              <a:t>， </a:t>
            </a:r>
            <a:r>
              <a:rPr kumimoji="0" lang="en-US" altLang="zh-CN" b="1" i="1" dirty="0"/>
              <a:t>b</a:t>
            </a:r>
            <a:r>
              <a:rPr kumimoji="0" lang="zh-CN" altLang="en-US" b="1" dirty="0"/>
              <a:t>也具有属性</a:t>
            </a:r>
            <a:r>
              <a:rPr kumimoji="0" lang="en-US" altLang="zh-CN" b="1" i="1" dirty="0"/>
              <a:t>P</a:t>
            </a:r>
            <a:r>
              <a:rPr kumimoji="0" lang="en-US" altLang="zh-CN" b="1" baseline="-25000" dirty="0"/>
              <a:t>2</a:t>
            </a:r>
            <a:r>
              <a:rPr kumimoji="0" lang="zh-CN" altLang="en-US" b="1" baseline="-25000" dirty="0"/>
              <a:t>。</a:t>
            </a:r>
            <a:endParaRPr kumimoji="0" lang="zh-CN" altLang="en-US" b="1" dirty="0"/>
          </a:p>
          <a:p>
            <a:pPr algn="just" eaLnBrk="1" hangingPunct="1">
              <a:lnSpc>
                <a:spcPct val="120000"/>
              </a:lnSpc>
              <a:spcBef>
                <a:spcPct val="50000"/>
              </a:spcBef>
              <a:buClr>
                <a:schemeClr val="accent2"/>
              </a:buClr>
              <a:buFont typeface="Wingdings" panose="05000000000000000000" pitchFamily="2" charset="2"/>
              <a:buNone/>
            </a:pPr>
            <a:r>
              <a:rPr kumimoji="0" lang="zh-CN" altLang="en-US" b="1" dirty="0"/>
              <a:t>                   </a:t>
            </a:r>
            <a:r>
              <a:rPr kumimoji="0" lang="en-US" altLang="zh-CN" b="1" dirty="0"/>
              <a:t>……         ……</a:t>
            </a:r>
          </a:p>
          <a:p>
            <a:pPr algn="just" eaLnBrk="1" hangingPunct="1">
              <a:lnSpc>
                <a:spcPct val="120000"/>
              </a:lnSpc>
              <a:spcBef>
                <a:spcPct val="50000"/>
              </a:spcBef>
              <a:buClr>
                <a:schemeClr val="accent2"/>
              </a:buClr>
              <a:buFont typeface="Wingdings" panose="05000000000000000000" pitchFamily="2" charset="2"/>
              <a:buNone/>
            </a:pPr>
            <a:r>
              <a:rPr kumimoji="0" lang="en-US" altLang="zh-CN" b="1" dirty="0"/>
              <a:t>            </a:t>
            </a:r>
            <a:r>
              <a:rPr kumimoji="0" lang="en-US" altLang="zh-CN" b="1" i="1" dirty="0"/>
              <a:t>a</a:t>
            </a:r>
            <a:r>
              <a:rPr kumimoji="0" lang="zh-CN" altLang="en-US" b="1" dirty="0"/>
              <a:t>具有属性 </a:t>
            </a:r>
            <a:r>
              <a:rPr kumimoji="0" lang="en-US" altLang="zh-CN" b="1" i="1" dirty="0" err="1" smtClean="0"/>
              <a:t>P</a:t>
            </a:r>
            <a:r>
              <a:rPr kumimoji="0" lang="en-US" altLang="zh-CN" b="1" baseline="-25000" dirty="0" err="1" smtClean="0"/>
              <a:t>n</a:t>
            </a:r>
            <a:r>
              <a:rPr kumimoji="0" lang="zh-CN" altLang="en-US" b="1" dirty="0" smtClean="0"/>
              <a:t>， </a:t>
            </a:r>
            <a:r>
              <a:rPr kumimoji="0" lang="en-US" altLang="zh-CN" b="1" i="1" dirty="0"/>
              <a:t>b</a:t>
            </a:r>
            <a:r>
              <a:rPr kumimoji="0" lang="zh-CN" altLang="en-US" b="1" dirty="0"/>
              <a:t>也具有属性</a:t>
            </a:r>
            <a:r>
              <a:rPr kumimoji="0" lang="en-US" altLang="zh-CN" b="1" i="1" dirty="0" err="1"/>
              <a:t>P</a:t>
            </a:r>
            <a:r>
              <a:rPr kumimoji="0" lang="en-US" altLang="zh-CN" b="1" baseline="-25000" dirty="0" err="1"/>
              <a:t>n</a:t>
            </a:r>
            <a:r>
              <a:rPr kumimoji="0" lang="zh-CN" altLang="en-US" b="1" i="1" baseline="-25000" dirty="0"/>
              <a:t>。</a:t>
            </a:r>
            <a:endParaRPr kumimoji="0" lang="zh-CN" altLang="en-US" b="1" i="1" dirty="0"/>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       且 </a:t>
            </a:r>
            <a:r>
              <a:rPr kumimoji="0" lang="en-US" altLang="zh-CN" b="1" i="1" dirty="0"/>
              <a:t>a</a:t>
            </a:r>
            <a:r>
              <a:rPr kumimoji="0" lang="zh-CN" altLang="en-US" b="1" dirty="0"/>
              <a:t>具有属性 </a:t>
            </a:r>
            <a:r>
              <a:rPr kumimoji="0" lang="en-US" altLang="zh-CN" b="1" i="1" dirty="0"/>
              <a:t>P</a:t>
            </a:r>
            <a:r>
              <a:rPr kumimoji="0" lang="en-US" altLang="zh-CN" b="1" i="1" baseline="-25000" dirty="0"/>
              <a:t>n+</a:t>
            </a:r>
            <a:r>
              <a:rPr kumimoji="0" lang="en-US" altLang="zh-CN" b="1" baseline="-25000" dirty="0"/>
              <a:t>1</a:t>
            </a:r>
            <a:r>
              <a:rPr kumimoji="0" lang="en-US" altLang="zh-CN" dirty="0"/>
              <a:t> </a:t>
            </a:r>
            <a:r>
              <a:rPr kumimoji="0" lang="zh-CN" altLang="en-US" dirty="0"/>
              <a:t>，则当 </a:t>
            </a:r>
            <a:r>
              <a:rPr kumimoji="0" lang="en-US" altLang="zh-CN" i="1" dirty="0"/>
              <a:t>n</a:t>
            </a:r>
            <a:r>
              <a:rPr kumimoji="0" lang="zh-CN" altLang="en-US" dirty="0"/>
              <a:t>足够大时，可归纳出</a:t>
            </a:r>
          </a:p>
          <a:p>
            <a:pPr algn="just" eaLnBrk="1" hangingPunct="1">
              <a:lnSpc>
                <a:spcPct val="120000"/>
              </a:lnSpc>
              <a:spcBef>
                <a:spcPct val="50000"/>
              </a:spcBef>
              <a:buClr>
                <a:schemeClr val="accent2"/>
              </a:buClr>
              <a:buFont typeface="Wingdings" panose="05000000000000000000" pitchFamily="2" charset="2"/>
              <a:buNone/>
            </a:pPr>
            <a:r>
              <a:rPr kumimoji="0" lang="zh-CN" altLang="en-US" i="1" dirty="0"/>
              <a:t>            </a:t>
            </a:r>
            <a:r>
              <a:rPr kumimoji="0" lang="en-US" altLang="zh-CN" b="1" i="1" dirty="0"/>
              <a:t>b</a:t>
            </a:r>
            <a:r>
              <a:rPr kumimoji="0" lang="zh-CN" altLang="en-US" b="1" dirty="0"/>
              <a:t>也具有属性</a:t>
            </a:r>
            <a:r>
              <a:rPr kumimoji="0" lang="en-US" altLang="zh-CN" b="1" i="1" dirty="0"/>
              <a:t>P</a:t>
            </a:r>
            <a:r>
              <a:rPr kumimoji="0" lang="en-US" altLang="zh-CN" b="1" i="1" baseline="-25000" dirty="0"/>
              <a:t>n+</a:t>
            </a:r>
            <a:r>
              <a:rPr kumimoji="0" lang="en-US" altLang="zh-CN" b="1" baseline="-25000" dirty="0"/>
              <a:t>1</a:t>
            </a:r>
            <a:r>
              <a:rPr kumimoji="0" lang="zh-CN" altLang="en-US" b="1" baseline="-25000" dirty="0"/>
              <a:t>。</a:t>
            </a:r>
            <a:r>
              <a:rPr kumimoji="0" lang="zh-CN" altLang="en-US" b="1" dirty="0"/>
              <a:t> </a:t>
            </a:r>
          </a:p>
        </p:txBody>
      </p:sp>
      <p:sp>
        <p:nvSpPr>
          <p:cNvPr id="34820" name="Text Box 4"/>
          <p:cNvSpPr txBox="1">
            <a:spLocks noChangeArrowheads="1"/>
          </p:cNvSpPr>
          <p:nvPr/>
        </p:nvSpPr>
        <p:spPr bwMode="auto">
          <a:xfrm>
            <a:off x="983432" y="970781"/>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2. </a:t>
            </a:r>
            <a:r>
              <a:rPr lang="zh-CN" altLang="en-US" sz="2800" b="1" dirty="0">
                <a:solidFill>
                  <a:srgbClr val="0000FF"/>
                </a:solidFill>
                <a:latin typeface="宋体" panose="02010600030101010101" pitchFamily="2" charset="-122"/>
              </a:rPr>
              <a:t>联想归纳 </a:t>
            </a:r>
          </a:p>
        </p:txBody>
      </p:sp>
      <p:sp>
        <p:nvSpPr>
          <p:cNvPr id="34821"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extLst>
      <p:ext uri="{BB962C8B-B14F-4D97-AF65-F5344CB8AC3E}">
        <p14:creationId xmlns:p14="http://schemas.microsoft.com/office/powerpoint/2010/main" val="234757028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additive="base">
                                        <p:cTn id="7" dur="500" fill="hold"/>
                                        <p:tgtEl>
                                          <p:spTgt spid="77826"/>
                                        </p:tgtEl>
                                        <p:attrNameLst>
                                          <p:attrName>ppt_x</p:attrName>
                                        </p:attrNameLst>
                                      </p:cBhvr>
                                      <p:tavLst>
                                        <p:tav tm="0">
                                          <p:val>
                                            <p:strVal val="0-#ppt_w/2"/>
                                          </p:val>
                                        </p:tav>
                                        <p:tav tm="100000">
                                          <p:val>
                                            <p:strVal val="#ppt_x"/>
                                          </p:val>
                                        </p:tav>
                                      </p:tavLst>
                                    </p:anim>
                                    <p:anim calcmode="lin" valueType="num">
                                      <p:cBhvr additive="base">
                                        <p:cTn id="8" dur="500" fill="hold"/>
                                        <p:tgtEl>
                                          <p:spTgt spid="778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9A51DE7-F743-48BF-A6AC-623A335749E1}" type="slidenum">
              <a:rPr kumimoji="0" lang="ja-JP" altLang="en-US" sz="1800">
                <a:solidFill>
                  <a:srgbClr val="A50021"/>
                </a:solidFill>
                <a:latin typeface="Arial" panose="020B0604020202020204" pitchFamily="34" charset="0"/>
                <a:ea typeface="ＭＳ Ｐゴシック" panose="020B0600070205080204" pitchFamily="34" charset="-128"/>
              </a:rPr>
              <a:pPr/>
              <a:t>33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5843" name="Rectangle 2"/>
          <p:cNvSpPr>
            <a:spLocks noChangeArrowheads="1"/>
          </p:cNvSpPr>
          <p:nvPr/>
        </p:nvSpPr>
        <p:spPr bwMode="auto">
          <a:xfrm>
            <a:off x="983432" y="1700213"/>
            <a:ext cx="10441160" cy="3022600"/>
          </a:xfrm>
          <a:prstGeom prst="rect">
            <a:avLst/>
          </a:prstGeom>
          <a:gradFill rotWithShape="0">
            <a:gsLst>
              <a:gs pos="0">
                <a:srgbClr val="D9FFD9"/>
              </a:gs>
              <a:gs pos="100000">
                <a:schemeClr val="bg1"/>
              </a:gs>
            </a:gsLst>
            <a:path path="rect">
              <a:fillToRect l="100000" b="100000"/>
            </a:path>
          </a:gra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20000"/>
              </a:spcBef>
              <a:buClr>
                <a:schemeClr val="accent2"/>
              </a:buClr>
              <a:buFont typeface="Wingdings" panose="05000000000000000000" pitchFamily="2" charset="2"/>
              <a:buBlip>
                <a:blip r:embed="rId3"/>
              </a:buBlip>
            </a:pPr>
            <a:r>
              <a:rPr kumimoji="0" lang="en-US" altLang="zh-CN" dirty="0"/>
              <a:t> </a:t>
            </a:r>
            <a:r>
              <a:rPr kumimoji="0" lang="zh-CN" altLang="en-US" dirty="0"/>
              <a:t>设：</a:t>
            </a:r>
          </a:p>
          <a:p>
            <a:pPr algn="just" eaLnBrk="1" hangingPunct="1">
              <a:lnSpc>
                <a:spcPct val="140000"/>
              </a:lnSpc>
              <a:spcBef>
                <a:spcPct val="20000"/>
              </a:spcBef>
              <a:buClr>
                <a:schemeClr val="accent2"/>
              </a:buClr>
              <a:buFont typeface="Wingdings" panose="05000000000000000000" pitchFamily="2" charset="2"/>
              <a:buNone/>
            </a:pPr>
            <a:r>
              <a:rPr kumimoji="0" lang="zh-CN" altLang="en-US" dirty="0"/>
              <a:t>    且</a:t>
            </a:r>
          </a:p>
          <a:p>
            <a:pPr algn="just" eaLnBrk="1" hangingPunct="1">
              <a:lnSpc>
                <a:spcPct val="140000"/>
              </a:lnSpc>
              <a:spcBef>
                <a:spcPct val="40000"/>
              </a:spcBef>
              <a:buClr>
                <a:schemeClr val="accent2"/>
              </a:buClr>
              <a:buFont typeface="Wingdings" panose="05000000000000000000" pitchFamily="2" charset="2"/>
              <a:buBlip>
                <a:blip r:embed="rId3"/>
              </a:buBlip>
            </a:pPr>
            <a:r>
              <a:rPr kumimoji="0" lang="zh-CN" altLang="en-US" dirty="0"/>
              <a:t> 则当</a:t>
            </a:r>
            <a:r>
              <a:rPr kumimoji="0" lang="en-US" altLang="zh-CN" i="1" dirty="0"/>
              <a:t>A</a:t>
            </a:r>
            <a:r>
              <a:rPr kumimoji="0" lang="zh-CN" altLang="en-US" dirty="0"/>
              <a:t>与</a:t>
            </a:r>
            <a:r>
              <a:rPr kumimoji="0" lang="en-US" altLang="zh-CN" i="1" dirty="0"/>
              <a:t>B</a:t>
            </a:r>
            <a:r>
              <a:rPr kumimoji="0" lang="zh-CN" altLang="en-US" dirty="0"/>
              <a:t>中有新元素出现时（设 </a:t>
            </a:r>
            <a:r>
              <a:rPr kumimoji="0" lang="en-US" altLang="zh-CN" i="1" dirty="0"/>
              <a:t>A </a:t>
            </a:r>
            <a:r>
              <a:rPr kumimoji="0" lang="zh-CN" altLang="en-US" dirty="0"/>
              <a:t>中的   及 </a:t>
            </a:r>
            <a:r>
              <a:rPr kumimoji="0" lang="en-US" altLang="zh-CN" i="1" dirty="0"/>
              <a:t>B</a:t>
            </a:r>
            <a:r>
              <a:rPr kumimoji="0" lang="zh-CN" altLang="en-US" dirty="0"/>
              <a:t>中的    ），若已知      有属性，就可得出      有属性，即 </a:t>
            </a:r>
          </a:p>
          <a:p>
            <a:pPr algn="just" eaLnBrk="1" hangingPunct="1">
              <a:lnSpc>
                <a:spcPct val="140000"/>
              </a:lnSpc>
              <a:spcBef>
                <a:spcPct val="40000"/>
              </a:spcBef>
              <a:buClr>
                <a:schemeClr val="accent2"/>
              </a:buClr>
              <a:buFont typeface="Wingdings" panose="05000000000000000000" pitchFamily="2" charset="2"/>
              <a:buNone/>
            </a:pPr>
            <a:endParaRPr kumimoji="0" lang="en-US" altLang="zh-CN" dirty="0"/>
          </a:p>
        </p:txBody>
      </p:sp>
      <p:sp>
        <p:nvSpPr>
          <p:cNvPr id="35844" name="Text Box 4"/>
          <p:cNvSpPr txBox="1">
            <a:spLocks noChangeArrowheads="1"/>
          </p:cNvSpPr>
          <p:nvPr/>
        </p:nvSpPr>
        <p:spPr bwMode="auto">
          <a:xfrm>
            <a:off x="809626" y="1000132"/>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  3.  </a:t>
            </a:r>
            <a:r>
              <a:rPr lang="zh-CN" altLang="en-US" sz="2800" b="1" dirty="0">
                <a:solidFill>
                  <a:srgbClr val="0000FF"/>
                </a:solidFill>
                <a:latin typeface="宋体" panose="02010600030101010101" pitchFamily="2" charset="-122"/>
              </a:rPr>
              <a:t>类比归纳 </a:t>
            </a:r>
          </a:p>
        </p:txBody>
      </p:sp>
      <p:graphicFrame>
        <p:nvGraphicFramePr>
          <p:cNvPr id="35845" name="Object 6"/>
          <p:cNvGraphicFramePr>
            <a:graphicFrameLocks noChangeAspect="1"/>
          </p:cNvGraphicFramePr>
          <p:nvPr/>
        </p:nvGraphicFramePr>
        <p:xfrm>
          <a:off x="3194051" y="1819275"/>
          <a:ext cx="2181225" cy="457200"/>
        </p:xfrm>
        <a:graphic>
          <a:graphicData uri="http://schemas.openxmlformats.org/presentationml/2006/ole">
            <mc:AlternateContent xmlns:mc="http://schemas.openxmlformats.org/markup-compatibility/2006">
              <mc:Choice xmlns:v="urn:schemas-microsoft-com:vml" Requires="v">
                <p:oleObj spid="_x0000_s127186" r:id="rId4" imgW="926698" imgH="215806" progId="Equation.3">
                  <p:embed/>
                </p:oleObj>
              </mc:Choice>
              <mc:Fallback>
                <p:oleObj r:id="rId4" imgW="926698"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051" y="1819275"/>
                        <a:ext cx="218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6" name="Object 5"/>
          <p:cNvGraphicFramePr>
            <a:graphicFrameLocks noChangeAspect="1"/>
          </p:cNvGraphicFramePr>
          <p:nvPr/>
        </p:nvGraphicFramePr>
        <p:xfrm>
          <a:off x="5867400" y="1828800"/>
          <a:ext cx="2133600" cy="457200"/>
        </p:xfrm>
        <a:graphic>
          <a:graphicData uri="http://schemas.openxmlformats.org/presentationml/2006/ole">
            <mc:AlternateContent xmlns:mc="http://schemas.openxmlformats.org/markup-compatibility/2006">
              <mc:Choice xmlns:v="urn:schemas-microsoft-com:vml" Requires="v">
                <p:oleObj spid="_x0000_s127187" r:id="rId6" imgW="901309" imgH="215806" progId="Equation.3">
                  <p:embed/>
                </p:oleObj>
              </mc:Choice>
              <mc:Fallback>
                <p:oleObj r:id="rId6" imgW="901309"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8288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8"/>
          <p:cNvGraphicFramePr>
            <a:graphicFrameLocks noChangeAspect="1"/>
          </p:cNvGraphicFramePr>
          <p:nvPr>
            <p:extLst>
              <p:ext uri="{D42A27DB-BD31-4B8C-83A1-F6EECF244321}">
                <p14:modId xmlns:p14="http://schemas.microsoft.com/office/powerpoint/2010/main" val="2670948845"/>
              </p:ext>
            </p:extLst>
          </p:nvPr>
        </p:nvGraphicFramePr>
        <p:xfrm>
          <a:off x="3083061" y="2365374"/>
          <a:ext cx="3994150" cy="588962"/>
        </p:xfrm>
        <a:graphic>
          <a:graphicData uri="http://schemas.openxmlformats.org/presentationml/2006/ole">
            <mc:AlternateContent xmlns:mc="http://schemas.openxmlformats.org/markup-compatibility/2006">
              <mc:Choice xmlns:v="urn:schemas-microsoft-com:vml" Requires="v">
                <p:oleObj spid="_x0000_s127188" name="Equation" r:id="rId8" imgW="1295400" imgH="203200" progId="Equation.DSMT4">
                  <p:embed/>
                </p:oleObj>
              </mc:Choice>
              <mc:Fallback>
                <p:oleObj name="Equation" r:id="rId8" imgW="1295400" imgH="203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3061" y="2365374"/>
                        <a:ext cx="399415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5848" name="Group 42"/>
          <p:cNvGrpSpPr>
            <a:grpSpLocks/>
          </p:cNvGrpSpPr>
          <p:nvPr/>
        </p:nvGrpSpPr>
        <p:grpSpPr bwMode="auto">
          <a:xfrm>
            <a:off x="2351882" y="2951161"/>
            <a:ext cx="7970838" cy="1604963"/>
            <a:chOff x="1252" y="1870"/>
            <a:chExt cx="5021" cy="1011"/>
          </a:xfrm>
        </p:grpSpPr>
        <p:graphicFrame>
          <p:nvGraphicFramePr>
            <p:cNvPr id="35850" name="Object 22"/>
            <p:cNvGraphicFramePr>
              <a:graphicFrameLocks noChangeAspect="1"/>
            </p:cNvGraphicFramePr>
            <p:nvPr>
              <p:extLst>
                <p:ext uri="{D42A27DB-BD31-4B8C-83A1-F6EECF244321}">
                  <p14:modId xmlns:p14="http://schemas.microsoft.com/office/powerpoint/2010/main" val="335275478"/>
                </p:ext>
              </p:extLst>
            </p:nvPr>
          </p:nvGraphicFramePr>
          <p:xfrm>
            <a:off x="3927" y="1870"/>
            <a:ext cx="237" cy="355"/>
          </p:xfrm>
          <a:graphic>
            <a:graphicData uri="http://schemas.openxmlformats.org/presentationml/2006/ole">
              <mc:AlternateContent xmlns:mc="http://schemas.openxmlformats.org/markup-compatibility/2006">
                <mc:Choice xmlns:v="urn:schemas-microsoft-com:vml" Requires="v">
                  <p:oleObj spid="_x0000_s127189" name="公式" r:id="rId10" imgW="152334" imgH="228501" progId="Equation.3">
                    <p:embed/>
                  </p:oleObj>
                </mc:Choice>
                <mc:Fallback>
                  <p:oleObj name="公式" r:id="rId10" imgW="152334" imgH="228501"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7" y="1870"/>
                          <a:ext cx="237"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1" name="Object 10"/>
            <p:cNvGraphicFramePr>
              <a:graphicFrameLocks noChangeAspect="1"/>
            </p:cNvGraphicFramePr>
            <p:nvPr/>
          </p:nvGraphicFramePr>
          <p:xfrm>
            <a:off x="1920" y="2592"/>
            <a:ext cx="1392" cy="289"/>
          </p:xfrm>
          <a:graphic>
            <a:graphicData uri="http://schemas.openxmlformats.org/presentationml/2006/ole">
              <mc:AlternateContent xmlns:mc="http://schemas.openxmlformats.org/markup-compatibility/2006">
                <mc:Choice xmlns:v="urn:schemas-microsoft-com:vml" Requires="v">
                  <p:oleObj spid="_x0000_s127190" r:id="rId12" imgW="901309" imgH="215806" progId="Equation.DSMT4">
                    <p:embed/>
                  </p:oleObj>
                </mc:Choice>
                <mc:Fallback>
                  <p:oleObj r:id="rId12" imgW="901309" imgH="21580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0" y="2592"/>
                          <a:ext cx="139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2" name="Object 24"/>
            <p:cNvGraphicFramePr>
              <a:graphicFrameLocks noChangeAspect="1"/>
            </p:cNvGraphicFramePr>
            <p:nvPr/>
          </p:nvGraphicFramePr>
          <p:xfrm>
            <a:off x="4918" y="1908"/>
            <a:ext cx="194" cy="317"/>
          </p:xfrm>
          <a:graphic>
            <a:graphicData uri="http://schemas.openxmlformats.org/presentationml/2006/ole">
              <mc:AlternateContent xmlns:mc="http://schemas.openxmlformats.org/markup-compatibility/2006">
                <mc:Choice xmlns:v="urn:schemas-microsoft-com:vml" Requires="v">
                  <p:oleObj spid="_x0000_s127191" name="公式" r:id="rId14" imgW="139700" imgH="228600" progId="Equation.3">
                    <p:embed/>
                  </p:oleObj>
                </mc:Choice>
                <mc:Fallback>
                  <p:oleObj name="公式" r:id="rId14" imgW="1397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18" y="1908"/>
                          <a:ext cx="194"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3" name="Object 26"/>
            <p:cNvGraphicFramePr>
              <a:graphicFrameLocks noChangeAspect="1"/>
            </p:cNvGraphicFramePr>
            <p:nvPr>
              <p:extLst>
                <p:ext uri="{D42A27DB-BD31-4B8C-83A1-F6EECF244321}">
                  <p14:modId xmlns:p14="http://schemas.microsoft.com/office/powerpoint/2010/main" val="2952667765"/>
                </p:ext>
              </p:extLst>
            </p:nvPr>
          </p:nvGraphicFramePr>
          <p:xfrm>
            <a:off x="6036" y="1870"/>
            <a:ext cx="237" cy="355"/>
          </p:xfrm>
          <a:graphic>
            <a:graphicData uri="http://schemas.openxmlformats.org/presentationml/2006/ole">
              <mc:AlternateContent xmlns:mc="http://schemas.openxmlformats.org/markup-compatibility/2006">
                <mc:Choice xmlns:v="urn:schemas-microsoft-com:vml" Requires="v">
                  <p:oleObj spid="_x0000_s127192" name="公式" r:id="rId16" imgW="152334" imgH="228501" progId="Equation.3">
                    <p:embed/>
                  </p:oleObj>
                </mc:Choice>
                <mc:Fallback>
                  <p:oleObj name="公式" r:id="rId16" imgW="152334" imgH="228501"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36" y="1870"/>
                          <a:ext cx="237"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4" name="Object 27"/>
            <p:cNvGraphicFramePr>
              <a:graphicFrameLocks noChangeAspect="1"/>
            </p:cNvGraphicFramePr>
            <p:nvPr>
              <p:extLst>
                <p:ext uri="{D42A27DB-BD31-4B8C-83A1-F6EECF244321}">
                  <p14:modId xmlns:p14="http://schemas.microsoft.com/office/powerpoint/2010/main" val="1906370047"/>
                </p:ext>
              </p:extLst>
            </p:nvPr>
          </p:nvGraphicFramePr>
          <p:xfrm>
            <a:off x="1252" y="2225"/>
            <a:ext cx="194" cy="317"/>
          </p:xfrm>
          <a:graphic>
            <a:graphicData uri="http://schemas.openxmlformats.org/presentationml/2006/ole">
              <mc:AlternateContent xmlns:mc="http://schemas.openxmlformats.org/markup-compatibility/2006">
                <mc:Choice xmlns:v="urn:schemas-microsoft-com:vml" Requires="v">
                  <p:oleObj spid="_x0000_s127193" name="公式" r:id="rId18" imgW="139700" imgH="228600" progId="Equation.3">
                    <p:embed/>
                  </p:oleObj>
                </mc:Choice>
                <mc:Fallback>
                  <p:oleObj name="公式" r:id="rId18" imgW="1397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52" y="2225"/>
                          <a:ext cx="194"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84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extLst>
      <p:ext uri="{BB962C8B-B14F-4D97-AF65-F5344CB8AC3E}">
        <p14:creationId xmlns:p14="http://schemas.microsoft.com/office/powerpoint/2010/main" val="396616264"/>
      </p:ext>
    </p:extLst>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A9D619E-67DD-442E-BE80-121FFBBB4599}" type="slidenum">
              <a:rPr kumimoji="0" lang="ja-JP" altLang="en-US" sz="1800">
                <a:solidFill>
                  <a:srgbClr val="A50021"/>
                </a:solidFill>
                <a:latin typeface="Arial" panose="020B0604020202020204" pitchFamily="34" charset="0"/>
                <a:ea typeface="ＭＳ Ｐゴシック" panose="020B0600070205080204" pitchFamily="34" charset="-128"/>
              </a:rPr>
              <a:pPr/>
              <a:t>34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9874" name="Rectangle 2"/>
          <p:cNvSpPr>
            <a:spLocks noChangeArrowheads="1"/>
          </p:cNvSpPr>
          <p:nvPr/>
        </p:nvSpPr>
        <p:spPr bwMode="auto">
          <a:xfrm>
            <a:off x="839416" y="1679576"/>
            <a:ext cx="10297144" cy="4264025"/>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2"/>
              </a:buBlip>
            </a:pPr>
            <a:r>
              <a:rPr kumimoji="0" lang="en-US" altLang="zh-CN" dirty="0"/>
              <a:t> </a:t>
            </a:r>
            <a:r>
              <a:rPr kumimoji="0" lang="zh-CN" altLang="en-US" b="1" dirty="0">
                <a:latin typeface="宋体" panose="02010600030101010101" pitchFamily="2" charset="-122"/>
              </a:rPr>
              <a:t>一般模式</a:t>
            </a:r>
            <a:r>
              <a:rPr kumimoji="0" lang="zh-CN" altLang="en-US" dirty="0"/>
              <a:t>：</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a:t>
            </a:r>
            <a:r>
              <a:rPr kumimoji="0" lang="en-US" altLang="zh-CN" dirty="0"/>
              <a:t>1</a:t>
            </a:r>
            <a:r>
              <a:rPr kumimoji="0" lang="zh-CN" altLang="en-US" dirty="0"/>
              <a:t>）若 </a:t>
            </a:r>
            <a:r>
              <a:rPr kumimoji="0" lang="en-US" altLang="zh-CN" i="1" dirty="0"/>
              <a:t>H</a:t>
            </a:r>
            <a:r>
              <a:rPr kumimoji="0" lang="en-US" altLang="zh-CN" dirty="0"/>
              <a:t> </a:t>
            </a:r>
            <a:r>
              <a:rPr kumimoji="0" lang="zh-CN" altLang="en-US" dirty="0"/>
              <a:t>为真时，则</a:t>
            </a:r>
            <a:r>
              <a:rPr kumimoji="0" lang="en-US" altLang="zh-CN" i="1" dirty="0"/>
              <a:t>H</a:t>
            </a:r>
            <a:r>
              <a:rPr kumimoji="0" lang="en-US" altLang="zh-CN" dirty="0">
                <a:sym typeface="Wingdings" panose="05000000000000000000" pitchFamily="2" charset="2"/>
              </a:rPr>
              <a:t>→</a:t>
            </a:r>
            <a:r>
              <a:rPr kumimoji="0" lang="en-US" altLang="zh-CN" i="1" dirty="0">
                <a:sym typeface="Wingdings" panose="05000000000000000000" pitchFamily="2" charset="2"/>
              </a:rPr>
              <a:t> E</a:t>
            </a:r>
            <a:r>
              <a:rPr kumimoji="0" lang="zh-CN" altLang="en-US" dirty="0"/>
              <a:t>必为真或以置信度 </a:t>
            </a:r>
            <a:r>
              <a:rPr kumimoji="0" lang="en-US" altLang="zh-CN" i="1" dirty="0"/>
              <a:t>cf</a:t>
            </a:r>
            <a:r>
              <a:rPr kumimoji="0" lang="en-US" altLang="zh-CN" baseline="-25000" dirty="0"/>
              <a:t>1</a:t>
            </a:r>
            <a:r>
              <a:rPr kumimoji="0" lang="zh-CN" altLang="en-US" dirty="0"/>
              <a:t>成立。</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a:t>
            </a:r>
            <a:r>
              <a:rPr kumimoji="0" lang="en-US" altLang="zh-CN" dirty="0"/>
              <a:t>2</a:t>
            </a:r>
            <a:r>
              <a:rPr kumimoji="0" lang="zh-CN" altLang="en-US" dirty="0"/>
              <a:t>）观察到 </a:t>
            </a:r>
            <a:r>
              <a:rPr kumimoji="0" lang="en-US" altLang="zh-CN" i="1" dirty="0">
                <a:sym typeface="Wingdings" panose="05000000000000000000" pitchFamily="2" charset="2"/>
              </a:rPr>
              <a:t>E </a:t>
            </a:r>
            <a:r>
              <a:rPr kumimoji="0" lang="zh-CN" altLang="en-US" dirty="0"/>
              <a:t>成立或以置信度</a:t>
            </a:r>
            <a:r>
              <a:rPr kumimoji="0" lang="en-US" altLang="zh-CN" i="1" dirty="0"/>
              <a:t>cf</a:t>
            </a:r>
            <a:r>
              <a:rPr kumimoji="0" lang="en-US" altLang="zh-CN" baseline="-25000" dirty="0"/>
              <a:t>2</a:t>
            </a:r>
            <a:r>
              <a:rPr kumimoji="0" lang="zh-CN" altLang="en-US" dirty="0"/>
              <a:t>成立。</a:t>
            </a:r>
          </a:p>
          <a:p>
            <a:pPr algn="just" eaLnBrk="1" hangingPunct="1">
              <a:lnSpc>
                <a:spcPct val="120000"/>
              </a:lnSpc>
              <a:spcBef>
                <a:spcPct val="50000"/>
              </a:spcBef>
              <a:buClr>
                <a:schemeClr val="accent2"/>
              </a:buClr>
              <a:buFont typeface="Wingdings" panose="05000000000000000000" pitchFamily="2" charset="2"/>
              <a:buNone/>
            </a:pPr>
            <a:r>
              <a:rPr kumimoji="0" lang="zh-CN" altLang="en-US" dirty="0"/>
              <a:t>（</a:t>
            </a:r>
            <a:r>
              <a:rPr kumimoji="0" lang="en-US" altLang="zh-CN" dirty="0"/>
              <a:t>3</a:t>
            </a:r>
            <a:r>
              <a:rPr kumimoji="0" lang="zh-CN" altLang="en-US" dirty="0"/>
              <a:t>）则 </a:t>
            </a:r>
            <a:r>
              <a:rPr kumimoji="0" lang="en-US" altLang="zh-CN" i="1" dirty="0"/>
              <a:t>H </a:t>
            </a:r>
            <a:r>
              <a:rPr kumimoji="0" lang="zh-CN" altLang="en-US" dirty="0"/>
              <a:t>以某种置信度 </a:t>
            </a:r>
            <a:r>
              <a:rPr kumimoji="0" lang="en-US" altLang="zh-CN" dirty="0"/>
              <a:t>( </a:t>
            </a:r>
            <a:r>
              <a:rPr kumimoji="0" lang="en-US" altLang="zh-CN" i="1" dirty="0" err="1"/>
              <a:t>cf</a:t>
            </a:r>
            <a:r>
              <a:rPr kumimoji="0" lang="en-US" altLang="zh-CN" i="1" dirty="0"/>
              <a:t> </a:t>
            </a:r>
            <a:r>
              <a:rPr kumimoji="0" lang="en-US" altLang="zh-CN" dirty="0"/>
              <a:t>) </a:t>
            </a:r>
            <a:r>
              <a:rPr kumimoji="0" lang="zh-CN" altLang="en-US" dirty="0"/>
              <a:t>成立。</a:t>
            </a:r>
          </a:p>
          <a:p>
            <a:pPr algn="just" eaLnBrk="1" hangingPunct="1">
              <a:lnSpc>
                <a:spcPct val="120000"/>
              </a:lnSpc>
              <a:spcBef>
                <a:spcPct val="50000"/>
              </a:spcBef>
              <a:buClr>
                <a:schemeClr val="accent2"/>
              </a:buClr>
              <a:buFont typeface="Wingdings" panose="05000000000000000000" pitchFamily="2" charset="2"/>
              <a:buNone/>
            </a:pPr>
            <a:endParaRPr kumimoji="0" lang="zh-CN" altLang="en-US" dirty="0"/>
          </a:p>
          <a:p>
            <a:pPr algn="just" eaLnBrk="1" hangingPunct="1">
              <a:lnSpc>
                <a:spcPct val="120000"/>
              </a:lnSpc>
              <a:spcBef>
                <a:spcPct val="50000"/>
              </a:spcBef>
              <a:buClr>
                <a:schemeClr val="accent2"/>
              </a:buClr>
              <a:buFont typeface="Wingdings" panose="05000000000000000000" pitchFamily="2" charset="2"/>
              <a:buNone/>
            </a:pPr>
            <a:endParaRPr kumimoji="0" lang="zh-CN" altLang="en-US" dirty="0"/>
          </a:p>
          <a:p>
            <a:pPr algn="just" eaLnBrk="1" hangingPunct="1">
              <a:lnSpc>
                <a:spcPct val="120000"/>
              </a:lnSpc>
              <a:spcBef>
                <a:spcPct val="50000"/>
              </a:spcBef>
              <a:buClr>
                <a:schemeClr val="accent2"/>
              </a:buClr>
              <a:buFont typeface="Wingdings" panose="05000000000000000000" pitchFamily="2" charset="2"/>
              <a:buNone/>
            </a:pPr>
            <a:endParaRPr kumimoji="0" lang="en-US" altLang="zh-CN" dirty="0"/>
          </a:p>
        </p:txBody>
      </p:sp>
      <p:sp>
        <p:nvSpPr>
          <p:cNvPr id="36868" name="Text Box 4"/>
          <p:cNvSpPr txBox="1">
            <a:spLocks noChangeArrowheads="1"/>
          </p:cNvSpPr>
          <p:nvPr/>
        </p:nvSpPr>
        <p:spPr bwMode="auto">
          <a:xfrm>
            <a:off x="839416" y="969512"/>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4.  </a:t>
            </a:r>
            <a:r>
              <a:rPr lang="zh-CN" altLang="en-US" sz="2800" b="1" dirty="0">
                <a:solidFill>
                  <a:srgbClr val="0000FF"/>
                </a:solidFill>
                <a:latin typeface="宋体" panose="02010600030101010101" pitchFamily="2" charset="-122"/>
              </a:rPr>
              <a:t>逆推理归纳 </a:t>
            </a:r>
          </a:p>
        </p:txBody>
      </p:sp>
      <p:sp>
        <p:nvSpPr>
          <p:cNvPr id="79877" name="Text Box 5"/>
          <p:cNvSpPr txBox="1">
            <a:spLocks noChangeArrowheads="1"/>
          </p:cNvSpPr>
          <p:nvPr/>
        </p:nvSpPr>
        <p:spPr bwMode="auto">
          <a:xfrm>
            <a:off x="2057400" y="42672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2"/>
              </a:buBlip>
            </a:pPr>
            <a:r>
              <a:rPr lang="en-US" altLang="zh-CN">
                <a:latin typeface="宋体" panose="02010600030101010101" pitchFamily="2" charset="-122"/>
              </a:rPr>
              <a:t> </a:t>
            </a:r>
            <a:r>
              <a:rPr lang="zh-CN" altLang="en-US" b="1">
                <a:latin typeface="宋体" panose="02010600030101010101" pitchFamily="2" charset="-122"/>
              </a:rPr>
              <a:t>用公式表示</a:t>
            </a:r>
            <a:r>
              <a:rPr lang="zh-CN" altLang="en-US"/>
              <a:t> ：</a:t>
            </a:r>
          </a:p>
        </p:txBody>
      </p:sp>
      <p:sp>
        <p:nvSpPr>
          <p:cNvPr id="36870" name="Rectangle 7"/>
          <p:cNvSpPr>
            <a:spLocks noChangeArrowheads="1"/>
          </p:cNvSpPr>
          <p:nvPr/>
        </p:nvSpPr>
        <p:spPr bwMode="auto">
          <a:xfrm>
            <a:off x="5410200" y="31051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798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4343400"/>
            <a:ext cx="2209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extLst>
      <p:ext uri="{BB962C8B-B14F-4D97-AF65-F5344CB8AC3E}">
        <p14:creationId xmlns:p14="http://schemas.microsoft.com/office/powerpoint/2010/main" val="205176286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ox(in)">
                                      <p:cBhvr>
                                        <p:cTn id="7" dur="500"/>
                                        <p:tgtEl>
                                          <p:spTgt spid="79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9877"/>
                                        </p:tgtEl>
                                        <p:attrNameLst>
                                          <p:attrName>style.visibility</p:attrName>
                                        </p:attrNameLst>
                                      </p:cBhvr>
                                      <p:to>
                                        <p:strVal val="visible"/>
                                      </p:to>
                                    </p:set>
                                    <p:anim calcmode="lin" valueType="num">
                                      <p:cBhvr additive="base">
                                        <p:cTn id="12" dur="500" fill="hold"/>
                                        <p:tgtEl>
                                          <p:spTgt spid="79877"/>
                                        </p:tgtEl>
                                        <p:attrNameLst>
                                          <p:attrName>ppt_x</p:attrName>
                                        </p:attrNameLst>
                                      </p:cBhvr>
                                      <p:tavLst>
                                        <p:tav tm="0">
                                          <p:val>
                                            <p:strVal val="0-#ppt_w/2"/>
                                          </p:val>
                                        </p:tav>
                                        <p:tav tm="100000">
                                          <p:val>
                                            <p:strVal val="#ppt_x"/>
                                          </p:val>
                                        </p:tav>
                                      </p:tavLst>
                                    </p:anim>
                                    <p:anim calcmode="lin" valueType="num">
                                      <p:cBhvr additive="base">
                                        <p:cTn id="13" dur="500" fill="hold"/>
                                        <p:tgtEl>
                                          <p:spTgt spid="7987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12" presetClass="entr" presetSubtype="4" fill="hold" nodeType="afterEffect">
                                  <p:stCondLst>
                                    <p:cond delay="0"/>
                                  </p:stCondLst>
                                  <p:childTnLst>
                                    <p:set>
                                      <p:cBhvr>
                                        <p:cTn id="16" dur="1" fill="hold">
                                          <p:stCondLst>
                                            <p:cond delay="0"/>
                                          </p:stCondLst>
                                        </p:cTn>
                                        <p:tgtEl>
                                          <p:spTgt spid="79878"/>
                                        </p:tgtEl>
                                        <p:attrNameLst>
                                          <p:attrName>style.visibility</p:attrName>
                                        </p:attrNameLst>
                                      </p:cBhvr>
                                      <p:to>
                                        <p:strVal val="visible"/>
                                      </p:to>
                                    </p:set>
                                    <p:animEffect transition="in" filter="slide(fromBottom)">
                                      <p:cBhvr>
                                        <p:cTn id="17"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autoUpdateAnimBg="0"/>
      <p:bldP spid="7987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D6548DA-AC41-4808-853C-1AFD36070E85}" type="slidenum">
              <a:rPr kumimoji="0" lang="ja-JP" altLang="en-US" sz="1800">
                <a:solidFill>
                  <a:srgbClr val="A50021"/>
                </a:solidFill>
                <a:latin typeface="Arial" panose="020B0604020202020204" pitchFamily="34" charset="0"/>
                <a:ea typeface="ＭＳ Ｐゴシック" panose="020B0600070205080204" pitchFamily="34" charset="-128"/>
              </a:rPr>
              <a:pPr/>
              <a:t>35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7891" name="Rectangle 2"/>
          <p:cNvSpPr>
            <a:spLocks noChangeArrowheads="1"/>
          </p:cNvSpPr>
          <p:nvPr/>
        </p:nvSpPr>
        <p:spPr bwMode="auto">
          <a:xfrm>
            <a:off x="839416" y="1679576"/>
            <a:ext cx="9447584" cy="1781175"/>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3"/>
              </a:buBlip>
            </a:pPr>
            <a:r>
              <a:rPr kumimoji="0" lang="en-US" altLang="zh-CN" dirty="0"/>
              <a:t>  </a:t>
            </a:r>
            <a:r>
              <a:rPr kumimoji="0" lang="en-US" altLang="zh-CN" i="1" dirty="0" err="1"/>
              <a:t>cf</a:t>
            </a:r>
            <a:r>
              <a:rPr kumimoji="0" lang="en-US" altLang="zh-CN" i="1" dirty="0"/>
              <a:t>  </a:t>
            </a:r>
            <a:r>
              <a:rPr kumimoji="0" lang="zh-CN" altLang="en-US" b="1" dirty="0"/>
              <a:t>的</a:t>
            </a:r>
            <a:r>
              <a:rPr kumimoji="0" lang="zh-CN" altLang="en-US" b="1" dirty="0">
                <a:latin typeface="宋体" panose="02010600030101010101" pitchFamily="2" charset="-122"/>
              </a:rPr>
              <a:t>计算方法</a:t>
            </a:r>
            <a:r>
              <a:rPr kumimoji="0" lang="zh-CN" altLang="en-US" dirty="0"/>
              <a:t> ：</a:t>
            </a:r>
          </a:p>
          <a:p>
            <a:pPr algn="just" eaLnBrk="1" hangingPunct="1">
              <a:lnSpc>
                <a:spcPct val="120000"/>
              </a:lnSpc>
              <a:spcBef>
                <a:spcPct val="50000"/>
              </a:spcBef>
              <a:buClr>
                <a:schemeClr val="accent2"/>
              </a:buClr>
              <a:buFont typeface="Wingdings" panose="05000000000000000000" pitchFamily="2" charset="2"/>
              <a:buBlip>
                <a:blip r:embed="rId3"/>
              </a:buBlip>
            </a:pPr>
            <a:endParaRPr kumimoji="0" lang="zh-CN" altLang="en-US" dirty="0"/>
          </a:p>
          <a:p>
            <a:pPr algn="just" eaLnBrk="1" hangingPunct="1">
              <a:lnSpc>
                <a:spcPct val="120000"/>
              </a:lnSpc>
              <a:spcBef>
                <a:spcPct val="50000"/>
              </a:spcBef>
              <a:buClr>
                <a:schemeClr val="accent2"/>
              </a:buClr>
              <a:buFont typeface="Wingdings" panose="05000000000000000000" pitchFamily="2" charset="2"/>
              <a:buNone/>
            </a:pPr>
            <a:endParaRPr kumimoji="0" lang="en-US" altLang="zh-CN" dirty="0"/>
          </a:p>
        </p:txBody>
      </p:sp>
      <p:sp>
        <p:nvSpPr>
          <p:cNvPr id="37892" name="Text Box 4"/>
          <p:cNvSpPr txBox="1">
            <a:spLocks noChangeArrowheads="1"/>
          </p:cNvSpPr>
          <p:nvPr/>
        </p:nvSpPr>
        <p:spPr bwMode="auto">
          <a:xfrm>
            <a:off x="767408" y="940098"/>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4.  </a:t>
            </a:r>
            <a:r>
              <a:rPr lang="zh-CN" altLang="en-US" sz="2800" b="1" dirty="0">
                <a:solidFill>
                  <a:srgbClr val="0000FF"/>
                </a:solidFill>
                <a:latin typeface="宋体" panose="02010600030101010101" pitchFamily="2" charset="-122"/>
              </a:rPr>
              <a:t>逆推理归纳（续） </a:t>
            </a:r>
          </a:p>
        </p:txBody>
      </p:sp>
      <p:sp>
        <p:nvSpPr>
          <p:cNvPr id="37893" name="Rectangle 6"/>
          <p:cNvSpPr>
            <a:spLocks noChangeArrowheads="1"/>
          </p:cNvSpPr>
          <p:nvPr/>
        </p:nvSpPr>
        <p:spPr bwMode="auto">
          <a:xfrm>
            <a:off x="5410200" y="31051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894" name="Rectangle 9"/>
          <p:cNvSpPr>
            <a:spLocks noChangeArrowheads="1"/>
          </p:cNvSpPr>
          <p:nvPr/>
        </p:nvSpPr>
        <p:spPr bwMode="auto">
          <a:xfrm>
            <a:off x="4681538" y="32194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0904" name="Object 8"/>
          <p:cNvGraphicFramePr>
            <a:graphicFrameLocks noChangeAspect="1"/>
          </p:cNvGraphicFramePr>
          <p:nvPr>
            <p:extLst>
              <p:ext uri="{D42A27DB-BD31-4B8C-83A1-F6EECF244321}">
                <p14:modId xmlns:p14="http://schemas.microsoft.com/office/powerpoint/2010/main" val="2304150346"/>
              </p:ext>
            </p:extLst>
          </p:nvPr>
        </p:nvGraphicFramePr>
        <p:xfrm>
          <a:off x="3167477" y="2256944"/>
          <a:ext cx="6096000" cy="838200"/>
        </p:xfrm>
        <a:graphic>
          <a:graphicData uri="http://schemas.openxmlformats.org/presentationml/2006/ole">
            <mc:AlternateContent xmlns:mc="http://schemas.openxmlformats.org/markup-compatibility/2006">
              <mc:Choice xmlns:v="urn:schemas-microsoft-com:vml" Requires="v">
                <p:oleObj spid="_x0000_s128054" r:id="rId4" imgW="2832100" imgH="419100" progId="Equation.DSMT4">
                  <p:embed/>
                </p:oleObj>
              </mc:Choice>
              <mc:Fallback>
                <p:oleObj r:id="rId4" imgW="28321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7477" y="2256944"/>
                        <a:ext cx="6096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6" name="Rectangle 11"/>
          <p:cNvSpPr>
            <a:spLocks noChangeArrowheads="1"/>
          </p:cNvSpPr>
          <p:nvPr/>
        </p:nvSpPr>
        <p:spPr bwMode="auto">
          <a:xfrm>
            <a:off x="5681663"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0906" name="Object 10"/>
          <p:cNvGraphicFramePr>
            <a:graphicFrameLocks noChangeAspect="1"/>
          </p:cNvGraphicFramePr>
          <p:nvPr/>
        </p:nvGraphicFramePr>
        <p:xfrm>
          <a:off x="3048000" y="2971801"/>
          <a:ext cx="1981200" cy="447675"/>
        </p:xfrm>
        <a:graphic>
          <a:graphicData uri="http://schemas.openxmlformats.org/presentationml/2006/ole">
            <mc:AlternateContent xmlns:mc="http://schemas.openxmlformats.org/markup-compatibility/2006">
              <mc:Choice xmlns:v="urn:schemas-microsoft-com:vml" Requires="v">
                <p:oleObj spid="_x0000_s128055" r:id="rId6" imgW="825142" imgH="215806" progId="Equation.DSMT4">
                  <p:embed/>
                </p:oleObj>
              </mc:Choice>
              <mc:Fallback>
                <p:oleObj r:id="rId6" imgW="825142" imgH="21580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2971801"/>
                        <a:ext cx="19812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8"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extLst>
      <p:ext uri="{BB962C8B-B14F-4D97-AF65-F5344CB8AC3E}">
        <p14:creationId xmlns:p14="http://schemas.microsoft.com/office/powerpoint/2010/main" val="164948428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0904"/>
                                        </p:tgtEl>
                                        <p:attrNameLst>
                                          <p:attrName>style.visibility</p:attrName>
                                        </p:attrNameLst>
                                      </p:cBhvr>
                                      <p:to>
                                        <p:strVal val="visible"/>
                                      </p:to>
                                    </p:set>
                                    <p:anim calcmode="lin" valueType="num">
                                      <p:cBhvr additive="base">
                                        <p:cTn id="7" dur="500" fill="hold"/>
                                        <p:tgtEl>
                                          <p:spTgt spid="80904"/>
                                        </p:tgtEl>
                                        <p:attrNameLst>
                                          <p:attrName>ppt_x</p:attrName>
                                        </p:attrNameLst>
                                      </p:cBhvr>
                                      <p:tavLst>
                                        <p:tav tm="0">
                                          <p:val>
                                            <p:strVal val="0-#ppt_w/2"/>
                                          </p:val>
                                        </p:tav>
                                        <p:tav tm="100000">
                                          <p:val>
                                            <p:strVal val="#ppt_x"/>
                                          </p:val>
                                        </p:tav>
                                      </p:tavLst>
                                    </p:anim>
                                    <p:anim calcmode="lin" valueType="num">
                                      <p:cBhvr additive="base">
                                        <p:cTn id="8" dur="500" fill="hold"/>
                                        <p:tgtEl>
                                          <p:spTgt spid="8090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0906"/>
                                        </p:tgtEl>
                                        <p:attrNameLst>
                                          <p:attrName>style.visibility</p:attrName>
                                        </p:attrNameLst>
                                      </p:cBhvr>
                                      <p:to>
                                        <p:strVal val="visible"/>
                                      </p:to>
                                    </p:set>
                                    <p:anim calcmode="lin" valueType="num">
                                      <p:cBhvr additive="base">
                                        <p:cTn id="13" dur="500" fill="hold"/>
                                        <p:tgtEl>
                                          <p:spTgt spid="80906"/>
                                        </p:tgtEl>
                                        <p:attrNameLst>
                                          <p:attrName>ppt_x</p:attrName>
                                        </p:attrNameLst>
                                      </p:cBhvr>
                                      <p:tavLst>
                                        <p:tav tm="0">
                                          <p:val>
                                            <p:strVal val="0-#ppt_w/2"/>
                                          </p:val>
                                        </p:tav>
                                        <p:tav tm="100000">
                                          <p:val>
                                            <p:strVal val="#ppt_x"/>
                                          </p:val>
                                        </p:tav>
                                      </p:tavLst>
                                    </p:anim>
                                    <p:anim calcmode="lin" valueType="num">
                                      <p:cBhvr additive="base">
                                        <p:cTn id="14" dur="500" fill="hold"/>
                                        <p:tgtEl>
                                          <p:spTgt spid="809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73E2450-2E8E-4276-B441-6224E3A607EF}" type="slidenum">
              <a:rPr kumimoji="0" lang="ja-JP" altLang="en-US" sz="1800">
                <a:solidFill>
                  <a:srgbClr val="A50021"/>
                </a:solidFill>
                <a:latin typeface="Arial" panose="020B0604020202020204" pitchFamily="34" charset="0"/>
                <a:ea typeface="ＭＳ Ｐゴシック" panose="020B0600070205080204" pitchFamily="34" charset="-128"/>
              </a:rPr>
              <a:pPr/>
              <a:t>36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8915" name="Text Box 4"/>
          <p:cNvSpPr txBox="1">
            <a:spLocks noChangeArrowheads="1"/>
          </p:cNvSpPr>
          <p:nvPr/>
        </p:nvSpPr>
        <p:spPr bwMode="auto">
          <a:xfrm>
            <a:off x="839416" y="956966"/>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5.  </a:t>
            </a:r>
            <a:r>
              <a:rPr lang="zh-CN" altLang="en-US" sz="2800" b="1" dirty="0">
                <a:solidFill>
                  <a:srgbClr val="0000FF"/>
                </a:solidFill>
                <a:latin typeface="宋体" panose="02010600030101010101" pitchFamily="2" charset="-122"/>
              </a:rPr>
              <a:t>消除归纳 </a:t>
            </a:r>
          </a:p>
        </p:txBody>
      </p:sp>
      <p:sp>
        <p:nvSpPr>
          <p:cNvPr id="38916" name="Rectangle 5"/>
          <p:cNvSpPr>
            <a:spLocks noChangeArrowheads="1"/>
          </p:cNvSpPr>
          <p:nvPr/>
        </p:nvSpPr>
        <p:spPr bwMode="auto">
          <a:xfrm>
            <a:off x="5410200" y="31051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17" name="Rectangle 6"/>
          <p:cNvSpPr>
            <a:spLocks noChangeArrowheads="1"/>
          </p:cNvSpPr>
          <p:nvPr/>
        </p:nvSpPr>
        <p:spPr bwMode="auto">
          <a:xfrm>
            <a:off x="4681538" y="32194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18" name="Rectangle 8"/>
          <p:cNvSpPr>
            <a:spLocks noChangeArrowheads="1"/>
          </p:cNvSpPr>
          <p:nvPr/>
        </p:nvSpPr>
        <p:spPr bwMode="auto">
          <a:xfrm>
            <a:off x="5681663"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 name="Group 12"/>
          <p:cNvGrpSpPr>
            <a:grpSpLocks/>
          </p:cNvGrpSpPr>
          <p:nvPr/>
        </p:nvGrpSpPr>
        <p:grpSpPr bwMode="auto">
          <a:xfrm>
            <a:off x="993775" y="1663204"/>
            <a:ext cx="9375775" cy="4645025"/>
            <a:chOff x="-386" y="1058"/>
            <a:chExt cx="5906" cy="2926"/>
          </a:xfrm>
        </p:grpSpPr>
        <p:sp>
          <p:nvSpPr>
            <p:cNvPr id="38921" name="Rectangle 2"/>
            <p:cNvSpPr>
              <a:spLocks noChangeArrowheads="1"/>
            </p:cNvSpPr>
            <p:nvPr/>
          </p:nvSpPr>
          <p:spPr bwMode="auto">
            <a:xfrm>
              <a:off x="-386" y="1058"/>
              <a:ext cx="5906" cy="2686"/>
            </a:xfrm>
            <a:prstGeom prst="rect">
              <a:avLst/>
            </a:prstGeom>
            <a:gradFill rotWithShape="0">
              <a:gsLst>
                <a:gs pos="0">
                  <a:srgbClr val="D9FFD9"/>
                </a:gs>
                <a:gs pos="100000">
                  <a:schemeClr val="bg1"/>
                </a:gs>
              </a:gsLst>
              <a:path path="rect">
                <a:fillToRect l="100000" b="100000"/>
              </a:path>
            </a:gra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3"/>
                </a:buBlip>
              </a:pPr>
              <a:r>
                <a:rPr kumimoji="0" lang="en-US" altLang="zh-CN" dirty="0"/>
                <a:t> </a:t>
              </a:r>
              <a:r>
                <a:rPr kumimoji="0" lang="zh-CN" altLang="en-US" b="1" dirty="0">
                  <a:latin typeface="宋体" panose="02010600030101010101" pitchFamily="2" charset="-122"/>
                </a:rPr>
                <a:t>消除归纳</a:t>
              </a:r>
              <a:r>
                <a:rPr kumimoji="0" lang="zh-CN" altLang="en-US" dirty="0">
                  <a:latin typeface="宋体" panose="02010600030101010101" pitchFamily="2" charset="-122"/>
                </a:rPr>
                <a:t>：通过不断否定原先的假设来得出结论</a:t>
              </a:r>
              <a:r>
                <a:rPr kumimoji="0" lang="zh-CN" altLang="en-US" dirty="0"/>
                <a:t>。</a:t>
              </a:r>
            </a:p>
            <a:p>
              <a:pPr algn="just" eaLnBrk="1" hangingPunct="1">
                <a:lnSpc>
                  <a:spcPct val="120000"/>
                </a:lnSpc>
                <a:spcBef>
                  <a:spcPct val="50000"/>
                </a:spcBef>
                <a:buClr>
                  <a:schemeClr val="accent2"/>
                </a:buClr>
                <a:buFont typeface="Wingdings" panose="05000000000000000000" pitchFamily="2" charset="2"/>
                <a:buBlip>
                  <a:blip r:embed="rId3"/>
                </a:buBlip>
              </a:pPr>
              <a:r>
                <a:rPr kumimoji="0" lang="zh-CN" altLang="en-US" b="1" dirty="0">
                  <a:latin typeface="宋体" panose="02010600030101010101" pitchFamily="2" charset="-122"/>
                </a:rPr>
                <a:t> 已知：</a:t>
              </a:r>
            </a:p>
            <a:p>
              <a:pPr algn="just" eaLnBrk="1" hangingPunct="1">
                <a:lnSpc>
                  <a:spcPct val="120000"/>
                </a:lnSpc>
                <a:spcBef>
                  <a:spcPct val="50000"/>
                </a:spcBef>
                <a:buClr>
                  <a:schemeClr val="accent2"/>
                </a:buClr>
                <a:buFont typeface="Wingdings" panose="05000000000000000000" pitchFamily="2" charset="2"/>
                <a:buBlip>
                  <a:blip r:embed="rId3"/>
                </a:buBlip>
              </a:pPr>
              <a:endParaRPr kumimoji="0" lang="zh-CN" altLang="en-US" dirty="0">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None/>
              </a:pPr>
              <a:endParaRPr kumimoji="0" lang="zh-CN" altLang="en-US" dirty="0">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None/>
              </a:pPr>
              <a:endParaRPr kumimoji="0" lang="zh-CN" altLang="en-US" dirty="0">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None/>
              </a:pPr>
              <a:endParaRPr kumimoji="0" lang="zh-CN" altLang="en-US" dirty="0">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Blip>
                  <a:blip r:embed="rId3"/>
                </a:buBlip>
              </a:pPr>
              <a:r>
                <a:rPr kumimoji="0" lang="zh-CN" altLang="en-US" b="1" dirty="0"/>
                <a:t> 结论：</a:t>
              </a:r>
            </a:p>
          </p:txBody>
        </p:sp>
        <p:graphicFrame>
          <p:nvGraphicFramePr>
            <p:cNvPr id="38922" name="Object 10"/>
            <p:cNvGraphicFramePr>
              <a:graphicFrameLocks noChangeAspect="1"/>
            </p:cNvGraphicFramePr>
            <p:nvPr/>
          </p:nvGraphicFramePr>
          <p:xfrm>
            <a:off x="1056" y="1488"/>
            <a:ext cx="2696" cy="2496"/>
          </p:xfrm>
          <a:graphic>
            <a:graphicData uri="http://schemas.openxmlformats.org/presentationml/2006/ole">
              <mc:AlternateContent xmlns:mc="http://schemas.openxmlformats.org/markup-compatibility/2006">
                <mc:Choice xmlns:v="urn:schemas-microsoft-com:vml" Requires="v">
                  <p:oleObj spid="_x0000_s129052" name="Equation" r:id="rId4" imgW="1244600" imgH="1536700" progId="Equation.DSMT4">
                    <p:embed/>
                  </p:oleObj>
                </mc:Choice>
                <mc:Fallback>
                  <p:oleObj name="Equation" r:id="rId4" imgW="1244600" imgH="1536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1488"/>
                          <a:ext cx="2696"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8920"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归纳学习</a:t>
            </a:r>
          </a:p>
        </p:txBody>
      </p:sp>
    </p:spTree>
    <p:extLst>
      <p:ext uri="{BB962C8B-B14F-4D97-AF65-F5344CB8AC3E}">
        <p14:creationId xmlns:p14="http://schemas.microsoft.com/office/powerpoint/2010/main" val="21363741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353C21E-8917-422E-8442-9976B6502F32}" type="slidenum">
              <a:rPr kumimoji="0" lang="ja-JP" altLang="en-US" sz="1800">
                <a:solidFill>
                  <a:srgbClr val="A50021"/>
                </a:solidFill>
                <a:latin typeface="Arial" panose="020B0604020202020204" pitchFamily="34" charset="0"/>
                <a:ea typeface="ＭＳ Ｐゴシック" panose="020B0600070205080204" pitchFamily="34" charset="-128"/>
              </a:rPr>
              <a:pPr/>
              <a:t>37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9939" name="Rectangle 4"/>
          <p:cNvSpPr>
            <a:spLocks noGrp="1" noChangeArrowheads="1"/>
          </p:cNvSpPr>
          <p:nvPr>
            <p:ph type="title" idx="4294967295"/>
          </p:nvPr>
        </p:nvSpPr>
        <p:spPr/>
        <p:txBody>
          <a:bodyPr/>
          <a:lstStyle/>
          <a:p>
            <a:pPr eaLnBrk="1" hangingPunct="1"/>
            <a:r>
              <a:rPr lang="zh-CN" altLang="en-US" dirty="0" smtClean="0">
                <a:latin typeface="Times New Roman" panose="02020603050405020304" pitchFamily="18" charset="0"/>
              </a:rPr>
              <a:t>归纳学习</a:t>
            </a:r>
          </a:p>
        </p:txBody>
      </p:sp>
      <p:graphicFrame>
        <p:nvGraphicFramePr>
          <p:cNvPr id="15415" name="Group 55"/>
          <p:cNvGraphicFramePr>
            <a:graphicFrameLocks noGrp="1"/>
          </p:cNvGraphicFramePr>
          <p:nvPr>
            <p:extLst>
              <p:ext uri="{D42A27DB-BD31-4B8C-83A1-F6EECF244321}">
                <p14:modId xmlns:p14="http://schemas.microsoft.com/office/powerpoint/2010/main" val="809315630"/>
              </p:ext>
            </p:extLst>
          </p:nvPr>
        </p:nvGraphicFramePr>
        <p:xfrm>
          <a:off x="1199457" y="1928813"/>
          <a:ext cx="10009111" cy="3372395"/>
        </p:xfrm>
        <a:graphic>
          <a:graphicData uri="http://schemas.openxmlformats.org/drawingml/2006/table">
            <a:tbl>
              <a:tblPr/>
              <a:tblGrid>
                <a:gridCol w="5225651">
                  <a:extLst>
                    <a:ext uri="{9D8B030D-6E8A-4147-A177-3AD203B41FA5}">
                      <a16:colId xmlns:a16="http://schemas.microsoft.com/office/drawing/2014/main" val="20000"/>
                    </a:ext>
                  </a:extLst>
                </a:gridCol>
                <a:gridCol w="4783460">
                  <a:extLst>
                    <a:ext uri="{9D8B030D-6E8A-4147-A177-3AD203B41FA5}">
                      <a16:colId xmlns:a16="http://schemas.microsoft.com/office/drawing/2014/main" val="20001"/>
                    </a:ext>
                  </a:extLst>
                </a:gridCol>
              </a:tblGrid>
              <a:tr h="660443">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zh-CN" altLang="en-US" sz="2800" b="1" i="0" u="none" strike="noStrike" cap="none" normalizeH="0" baseline="0" dirty="0" smtClean="0">
                          <a:ln>
                            <a:noFill/>
                          </a:ln>
                          <a:solidFill>
                            <a:schemeClr val="tx1"/>
                          </a:solidFill>
                          <a:effectLst/>
                          <a:latin typeface="Arial" charset="0"/>
                          <a:ea typeface="宋体" pitchFamily="2" charset="-122"/>
                        </a:rPr>
                        <a:t>演绎推理</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归纳推理</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635042">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 </a:t>
                      </a:r>
                      <a:r>
                        <a:rPr kumimoji="0" lang="zh-CN" altLang="en-US" sz="2600" b="0" i="0" u="none" strike="noStrike" cap="none" normalizeH="0" baseline="0" smtClean="0">
                          <a:ln>
                            <a:noFill/>
                          </a:ln>
                          <a:solidFill>
                            <a:schemeClr val="tx1"/>
                          </a:solidFill>
                          <a:effectLst/>
                          <a:latin typeface="Arial" charset="0"/>
                          <a:ea typeface="宋体" pitchFamily="2" charset="-122"/>
                        </a:rPr>
                        <a:t>从一般到个别</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 </a:t>
                      </a:r>
                      <a:r>
                        <a:rPr kumimoji="0" lang="zh-CN" altLang="en-US" sz="2600" b="0" i="0" u="none" strike="noStrike" cap="none" normalizeH="0" baseline="0" smtClean="0">
                          <a:ln>
                            <a:noFill/>
                          </a:ln>
                          <a:solidFill>
                            <a:schemeClr val="tx1"/>
                          </a:solidFill>
                          <a:effectLst/>
                          <a:latin typeface="Arial" charset="0"/>
                          <a:ea typeface="宋体" pitchFamily="2" charset="-122"/>
                        </a:rPr>
                        <a:t>从</a:t>
                      </a:r>
                      <a:r>
                        <a:rPr kumimoji="0" lang="zh-CN" altLang="en-US" sz="2600" b="0" i="0" u="none" strike="noStrike" cap="none" normalizeH="0" baseline="0" smtClean="0">
                          <a:ln>
                            <a:noFill/>
                          </a:ln>
                          <a:solidFill>
                            <a:schemeClr val="tx1"/>
                          </a:solidFill>
                          <a:effectLst/>
                          <a:latin typeface="宋体" pitchFamily="2" charset="-122"/>
                          <a:ea typeface="宋体" pitchFamily="2" charset="-122"/>
                        </a:rPr>
                        <a:t>个别到一般</a:t>
                      </a:r>
                      <a:r>
                        <a:rPr kumimoji="0" lang="zh-CN" altLang="en-US" sz="2400" b="0" i="0" u="none" strike="noStrike" cap="none" normalizeH="0" baseline="0" smtClean="0">
                          <a:ln>
                            <a:noFill/>
                          </a:ln>
                          <a:solidFill>
                            <a:schemeClr val="tx1"/>
                          </a:solidFill>
                          <a:effectLst/>
                          <a:latin typeface="Arial" charset="0"/>
                          <a:ea typeface="宋体" pitchFamily="2" charset="-122"/>
                        </a:rPr>
                        <a:t>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722360">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smtClean="0">
                          <a:ln>
                            <a:noFill/>
                          </a:ln>
                          <a:solidFill>
                            <a:schemeClr val="tx1"/>
                          </a:solidFill>
                          <a:effectLst/>
                          <a:latin typeface="宋体" pitchFamily="2" charset="-122"/>
                          <a:ea typeface="宋体" pitchFamily="2" charset="-122"/>
                        </a:rPr>
                        <a:t>必然性推理</a:t>
                      </a:r>
                      <a:r>
                        <a:rPr kumimoji="0" lang="zh-CN" altLang="en-US" sz="2400" b="0" i="0" u="none" strike="noStrike" cap="none" normalizeH="0" baseline="0" smtClean="0">
                          <a:ln>
                            <a:noFill/>
                          </a:ln>
                          <a:solidFill>
                            <a:schemeClr val="tx1"/>
                          </a:solidFill>
                          <a:effectLst/>
                          <a:latin typeface="Arial" charset="0"/>
                          <a:ea typeface="宋体" pitchFamily="2" charset="-122"/>
                        </a:rPr>
                        <a:t>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smtClean="0">
                          <a:ln>
                            <a:noFill/>
                          </a:ln>
                          <a:solidFill>
                            <a:schemeClr val="tx1"/>
                          </a:solidFill>
                          <a:effectLst/>
                          <a:latin typeface="宋体" pitchFamily="2" charset="-122"/>
                          <a:ea typeface="宋体" pitchFamily="2" charset="-122"/>
                        </a:rPr>
                        <a:t>或然性推理</a:t>
                      </a:r>
                      <a:r>
                        <a:rPr kumimoji="0" lang="zh-CN" altLang="en-US" sz="2400" b="0" i="0" u="none" strike="noStrike" cap="none" normalizeH="0" baseline="0" smtClean="0">
                          <a:ln>
                            <a:noFill/>
                          </a:ln>
                          <a:solidFill>
                            <a:schemeClr val="tx1"/>
                          </a:solidFill>
                          <a:effectLst/>
                          <a:latin typeface="Arial" charset="0"/>
                          <a:ea typeface="宋体" pitchFamily="2" charset="-122"/>
                        </a:rPr>
                        <a:t>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54550">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Char char="§"/>
                        <a:tabLst/>
                      </a:pPr>
                      <a:r>
                        <a:rPr kumimoji="0" lang="en-US" altLang="zh-CN" sz="2600" b="0" i="0" u="none" strike="noStrike" cap="none" normalizeH="0" baseline="0" dirty="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dirty="0" smtClean="0">
                          <a:ln>
                            <a:noFill/>
                          </a:ln>
                          <a:solidFill>
                            <a:schemeClr val="tx1"/>
                          </a:solidFill>
                          <a:effectLst/>
                          <a:latin typeface="宋体" pitchFamily="2" charset="-122"/>
                          <a:ea typeface="宋体" pitchFamily="2" charset="-122"/>
                        </a:rPr>
                        <a:t>结论不会超出前提所断定的范围</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Char char="§"/>
                        <a:tabLst/>
                      </a:pPr>
                      <a:r>
                        <a:rPr kumimoji="0" lang="zh-CN" altLang="en-US" sz="2600" b="0" i="0" u="none" strike="noStrike" cap="none" normalizeH="0" baseline="0" dirty="0" smtClean="0">
                          <a:ln>
                            <a:noFill/>
                          </a:ln>
                          <a:solidFill>
                            <a:schemeClr val="tx1"/>
                          </a:solidFill>
                          <a:effectLst/>
                          <a:latin typeface="宋体" pitchFamily="2" charset="-122"/>
                          <a:ea typeface="宋体" pitchFamily="2" charset="-122"/>
                        </a:rPr>
                        <a:t> 不能获取新知识</a:t>
                      </a:r>
                      <a:r>
                        <a:rPr kumimoji="0" lang="zh-CN" altLang="en-US" sz="2400" b="0" i="0" u="none" strike="noStrike" cap="none" normalizeH="0" baseline="0" dirty="0" smtClean="0">
                          <a:ln>
                            <a:noFill/>
                          </a:ln>
                          <a:solidFill>
                            <a:schemeClr val="tx1"/>
                          </a:solidFill>
                          <a:effectLst/>
                          <a:latin typeface="Arial" charset="0"/>
                          <a:ea typeface="宋体" pitchFamily="2" charset="-122"/>
                        </a:rPr>
                        <a:t>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Char char="§"/>
                        <a:tabLst/>
                      </a:pPr>
                      <a:r>
                        <a:rPr kumimoji="0" lang="en-US" altLang="zh-CN" sz="2600" b="0" i="0" u="none" strike="noStrike" cap="none" normalizeH="0" baseline="0" dirty="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dirty="0" smtClean="0">
                          <a:ln>
                            <a:noFill/>
                          </a:ln>
                          <a:solidFill>
                            <a:schemeClr val="tx1"/>
                          </a:solidFill>
                          <a:effectLst/>
                          <a:latin typeface="宋体" pitchFamily="2" charset="-122"/>
                          <a:ea typeface="宋体" pitchFamily="2" charset="-122"/>
                        </a:rPr>
                        <a:t>结论适用于更大的范围</a:t>
                      </a:r>
                    </a:p>
                    <a:p>
                      <a:pPr marL="0" marR="0" lvl="0" indent="0" algn="l" defTabSz="914400" rtl="0" eaLnBrk="1" fontAlgn="base" latinLnBrk="0" hangingPunct="1">
                        <a:lnSpc>
                          <a:spcPct val="120000"/>
                        </a:lnSpc>
                        <a:spcBef>
                          <a:spcPct val="0"/>
                        </a:spcBef>
                        <a:spcAft>
                          <a:spcPct val="0"/>
                        </a:spcAft>
                        <a:buClr>
                          <a:schemeClr val="accent2"/>
                        </a:buClr>
                        <a:buSzTx/>
                        <a:buFont typeface="Wingdings" pitchFamily="2" charset="2"/>
                        <a:buChar char="§"/>
                        <a:tabLst/>
                      </a:pPr>
                      <a:r>
                        <a:rPr kumimoji="0" lang="zh-CN" altLang="en-US" sz="2600" b="0" i="0" u="none" strike="noStrike" cap="none" normalizeH="0" baseline="0" dirty="0" smtClean="0">
                          <a:ln>
                            <a:noFill/>
                          </a:ln>
                          <a:solidFill>
                            <a:schemeClr val="tx1"/>
                          </a:solidFill>
                          <a:effectLst/>
                          <a:latin typeface="Times New Roman" pitchFamily="18" charset="0"/>
                          <a:ea typeface="宋体" pitchFamily="2" charset="-122"/>
                        </a:rPr>
                        <a:t> 可获取新知识</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9957" name="Text Box 4"/>
          <p:cNvSpPr txBox="1">
            <a:spLocks noChangeArrowheads="1"/>
          </p:cNvSpPr>
          <p:nvPr/>
        </p:nvSpPr>
        <p:spPr bwMode="auto">
          <a:xfrm>
            <a:off x="2999656" y="1276784"/>
            <a:ext cx="5267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dirty="0">
                <a:solidFill>
                  <a:srgbClr val="0000FF"/>
                </a:solidFill>
                <a:latin typeface="宋体" panose="02010600030101010101" pitchFamily="2" charset="-122"/>
              </a:rPr>
              <a:t>演绎推理与归纳推理的比较 </a:t>
            </a:r>
          </a:p>
        </p:txBody>
      </p:sp>
    </p:spTree>
    <p:extLst>
      <p:ext uri="{BB962C8B-B14F-4D97-AF65-F5344CB8AC3E}">
        <p14:creationId xmlns:p14="http://schemas.microsoft.com/office/powerpoint/2010/main" val="3976697991"/>
      </p:ext>
    </p:extLst>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9567862-47D1-49FD-BB0D-440A7A93BAD8}" type="slidenum">
              <a:rPr kumimoji="0" lang="ja-JP" altLang="en-US" sz="1800">
                <a:solidFill>
                  <a:srgbClr val="A50021"/>
                </a:solidFill>
                <a:latin typeface="Arial" panose="020B0604020202020204" pitchFamily="34" charset="0"/>
                <a:ea typeface="ＭＳ Ｐゴシック" panose="020B0600070205080204" pitchFamily="34" charset="-128"/>
              </a:rPr>
              <a:pPr/>
              <a:t>38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0963"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83971" name="Rectangle 3"/>
          <p:cNvSpPr>
            <a:spLocks noGrp="1" noChangeArrowheads="1"/>
          </p:cNvSpPr>
          <p:nvPr>
            <p:ph type="body" idx="1"/>
          </p:nvPr>
        </p:nvSpPr>
        <p:spPr>
          <a:xfrm>
            <a:off x="623392" y="1196752"/>
            <a:ext cx="10225136" cy="3745209"/>
          </a:xfrm>
        </p:spPr>
        <p:txBody>
          <a:bodyPr/>
          <a:lstStyle/>
          <a:p>
            <a:pPr marL="0" indent="0" algn="just" eaLnBrk="1" hangingPunct="1"/>
            <a:r>
              <a:rPr lang="en-US" altLang="zh-CN" b="1" dirty="0" smtClean="0">
                <a:latin typeface="宋体" panose="02010600030101010101" pitchFamily="2" charset="-122"/>
              </a:rPr>
              <a:t> </a:t>
            </a:r>
            <a:r>
              <a:rPr lang="zh-CN" altLang="en-US" b="1" dirty="0" smtClean="0">
                <a:solidFill>
                  <a:srgbClr val="0000FF"/>
                </a:solidFill>
                <a:latin typeface="宋体" panose="02010600030101010101" pitchFamily="2" charset="-122"/>
              </a:rPr>
              <a:t>示例学习：</a:t>
            </a:r>
            <a:r>
              <a:rPr lang="zh-CN" altLang="en-US" b="1" dirty="0" smtClean="0">
                <a:latin typeface="宋体" panose="02010600030101010101" pitchFamily="2" charset="-122"/>
              </a:rPr>
              <a:t>通过从外部环境中取得若干与某概念有关的例子，经归纳得出一般性概念的一种学习方法。</a:t>
            </a:r>
          </a:p>
          <a:p>
            <a:pPr marL="0" indent="0" algn="just" eaLnBrk="1" hangingPunct="1"/>
            <a:r>
              <a:rPr lang="zh-CN" altLang="en-US" b="1" dirty="0" smtClean="0">
                <a:latin typeface="宋体" panose="02010600030101010101" pitchFamily="2" charset="-122"/>
              </a:rPr>
              <a:t> 示例学习中，外部环境（教师）提供一组例子（正例和反例），然后从这些特殊知识中归纳出适用于更大范围的一般性知识，它将覆盖所有的正例并排除所有反例。 </a:t>
            </a:r>
            <a:r>
              <a:rPr lang="zh-CN" altLang="en-US" b="1" dirty="0" smtClean="0"/>
              <a:t> </a:t>
            </a:r>
          </a:p>
        </p:txBody>
      </p:sp>
    </p:spTree>
    <p:extLst>
      <p:ext uri="{BB962C8B-B14F-4D97-AF65-F5344CB8AC3E}">
        <p14:creationId xmlns:p14="http://schemas.microsoft.com/office/powerpoint/2010/main" val="390316742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 calcmode="lin" valueType="num">
                                      <p:cBhvr additive="base">
                                        <p:cTn id="7" dur="500" fill="hold"/>
                                        <p:tgtEl>
                                          <p:spTgt spid="83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3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3971">
                                            <p:txEl>
                                              <p:pRg st="1" end="1"/>
                                            </p:txEl>
                                          </p:spTgt>
                                        </p:tgtEl>
                                        <p:attrNameLst>
                                          <p:attrName>style.visibility</p:attrName>
                                        </p:attrNameLst>
                                      </p:cBhvr>
                                      <p:to>
                                        <p:strVal val="visible"/>
                                      </p:to>
                                    </p:set>
                                    <p:anim calcmode="lin" valueType="num">
                                      <p:cBhvr additive="base">
                                        <p:cTn id="13" dur="500" fill="hold"/>
                                        <p:tgtEl>
                                          <p:spTgt spid="839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397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CFE76CA-7B7B-4C63-8248-5B9CB54C9B70}" type="slidenum">
              <a:rPr kumimoji="0" lang="ja-JP" altLang="en-US" sz="1800">
                <a:solidFill>
                  <a:srgbClr val="A50021"/>
                </a:solidFill>
                <a:latin typeface="Arial" panose="020B0604020202020204" pitchFamily="34" charset="0"/>
                <a:ea typeface="ＭＳ Ｐゴシック" panose="020B0600070205080204" pitchFamily="34" charset="-128"/>
              </a:rPr>
              <a:pPr/>
              <a:t>39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198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1988" name="Rectangle 3"/>
          <p:cNvSpPr>
            <a:spLocks noGrp="1" noChangeArrowheads="1"/>
          </p:cNvSpPr>
          <p:nvPr>
            <p:ph type="body" idx="1"/>
          </p:nvPr>
        </p:nvSpPr>
        <p:spPr>
          <a:xfrm>
            <a:off x="839416" y="923926"/>
            <a:ext cx="10441160" cy="5400675"/>
          </a:xfrm>
        </p:spPr>
        <p:txBody>
          <a:bodyPr/>
          <a:lstStyle/>
          <a:p>
            <a:pPr eaLnBrk="1" hangingPunct="1">
              <a:buFont typeface="Wingdings" panose="05000000000000000000" pitchFamily="2" charset="2"/>
              <a:buNone/>
            </a:pPr>
            <a:r>
              <a:rPr lang="en-US" altLang="zh-CN" b="1" dirty="0" smtClean="0">
                <a:solidFill>
                  <a:srgbClr val="0000FF"/>
                </a:solidFill>
                <a:latin typeface="Times New Roman" panose="02020603050405020304" pitchFamily="18" charset="0"/>
              </a:rPr>
              <a:t>1. </a:t>
            </a:r>
            <a:r>
              <a:rPr lang="zh-CN" altLang="en-US" b="1" dirty="0" smtClean="0">
                <a:solidFill>
                  <a:srgbClr val="0000FF"/>
                </a:solidFill>
                <a:latin typeface="Times New Roman" panose="02020603050405020304" pitchFamily="18" charset="0"/>
              </a:rPr>
              <a:t>示例学习的学习模型</a:t>
            </a:r>
            <a:r>
              <a:rPr lang="zh-CN" altLang="en-US" dirty="0" smtClean="0">
                <a:solidFill>
                  <a:srgbClr val="0000FF"/>
                </a:solidFill>
                <a:latin typeface="Times New Roman" panose="02020603050405020304" pitchFamily="18" charset="0"/>
              </a:rPr>
              <a:t> </a:t>
            </a:r>
          </a:p>
        </p:txBody>
      </p:sp>
      <p:sp>
        <p:nvSpPr>
          <p:cNvPr id="41989" name="Rectangle 5"/>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0" name="AutoShape 6"/>
          <p:cNvSpPr>
            <a:spLocks noChangeAspect="1" noChangeArrowheads="1" noTextEdit="1"/>
          </p:cNvSpPr>
          <p:nvPr/>
        </p:nvSpPr>
        <p:spPr bwMode="auto">
          <a:xfrm>
            <a:off x="1905000" y="2133600"/>
            <a:ext cx="8534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91" name="Rectangle 8"/>
          <p:cNvSpPr>
            <a:spLocks noChangeArrowheads="1"/>
          </p:cNvSpPr>
          <p:nvPr/>
        </p:nvSpPr>
        <p:spPr bwMode="auto">
          <a:xfrm>
            <a:off x="1914525" y="3227388"/>
            <a:ext cx="1195388"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2" name="Rectangle 9"/>
          <p:cNvSpPr>
            <a:spLocks noChangeArrowheads="1"/>
          </p:cNvSpPr>
          <p:nvPr/>
        </p:nvSpPr>
        <p:spPr bwMode="auto">
          <a:xfrm>
            <a:off x="1919288" y="3279775"/>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示例空间</a:t>
            </a:r>
            <a:endParaRPr lang="zh-CN" altLang="en-US"/>
          </a:p>
        </p:txBody>
      </p:sp>
      <p:sp>
        <p:nvSpPr>
          <p:cNvPr id="41993" name="Rectangle 10"/>
          <p:cNvSpPr>
            <a:spLocks noChangeArrowheads="1"/>
          </p:cNvSpPr>
          <p:nvPr/>
        </p:nvSpPr>
        <p:spPr bwMode="auto">
          <a:xfrm>
            <a:off x="4745039" y="2144713"/>
            <a:ext cx="1641475"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4" name="Rectangle 11"/>
          <p:cNvSpPr>
            <a:spLocks noChangeArrowheads="1"/>
          </p:cNvSpPr>
          <p:nvPr/>
        </p:nvSpPr>
        <p:spPr bwMode="auto">
          <a:xfrm>
            <a:off x="5303839" y="2205038"/>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验证</a:t>
            </a:r>
            <a:endParaRPr lang="zh-CN" altLang="en-US"/>
          </a:p>
        </p:txBody>
      </p:sp>
      <p:sp>
        <p:nvSpPr>
          <p:cNvPr id="41995" name="Rectangle 12"/>
          <p:cNvSpPr>
            <a:spLocks noChangeArrowheads="1"/>
          </p:cNvSpPr>
          <p:nvPr/>
        </p:nvSpPr>
        <p:spPr bwMode="auto">
          <a:xfrm>
            <a:off x="3552826" y="4129088"/>
            <a:ext cx="1046163"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6" name="Rectangle 13"/>
          <p:cNvSpPr>
            <a:spLocks noChangeArrowheads="1"/>
          </p:cNvSpPr>
          <p:nvPr/>
        </p:nvSpPr>
        <p:spPr bwMode="auto">
          <a:xfrm>
            <a:off x="3757614" y="4216400"/>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搜索</a:t>
            </a:r>
            <a:endParaRPr lang="zh-CN" altLang="en-US"/>
          </a:p>
        </p:txBody>
      </p:sp>
      <p:sp>
        <p:nvSpPr>
          <p:cNvPr id="41997" name="Rectangle 14"/>
          <p:cNvSpPr>
            <a:spLocks noChangeArrowheads="1"/>
          </p:cNvSpPr>
          <p:nvPr/>
        </p:nvSpPr>
        <p:spPr bwMode="auto">
          <a:xfrm>
            <a:off x="5191125" y="4129088"/>
            <a:ext cx="1195388"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8" name="Rectangle 15"/>
          <p:cNvSpPr>
            <a:spLocks noChangeArrowheads="1"/>
          </p:cNvSpPr>
          <p:nvPr/>
        </p:nvSpPr>
        <p:spPr bwMode="auto">
          <a:xfrm>
            <a:off x="5486401" y="4216400"/>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解释</a:t>
            </a:r>
            <a:endParaRPr lang="zh-CN" altLang="en-US"/>
          </a:p>
        </p:txBody>
      </p:sp>
      <p:sp>
        <p:nvSpPr>
          <p:cNvPr id="41999" name="Rectangle 16"/>
          <p:cNvSpPr>
            <a:spLocks noChangeArrowheads="1"/>
          </p:cNvSpPr>
          <p:nvPr/>
        </p:nvSpPr>
        <p:spPr bwMode="auto">
          <a:xfrm>
            <a:off x="6829426" y="4129088"/>
            <a:ext cx="1939925"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0" name="Rectangle 17"/>
          <p:cNvSpPr>
            <a:spLocks noChangeArrowheads="1"/>
          </p:cNvSpPr>
          <p:nvPr/>
        </p:nvSpPr>
        <p:spPr bwMode="auto">
          <a:xfrm>
            <a:off x="7175500" y="4216400"/>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形成知识</a:t>
            </a:r>
            <a:endParaRPr lang="zh-CN" altLang="en-US"/>
          </a:p>
        </p:txBody>
      </p:sp>
      <p:sp>
        <p:nvSpPr>
          <p:cNvPr id="42001" name="Rectangle 18"/>
          <p:cNvSpPr>
            <a:spLocks noChangeArrowheads="1"/>
          </p:cNvSpPr>
          <p:nvPr/>
        </p:nvSpPr>
        <p:spPr bwMode="auto">
          <a:xfrm>
            <a:off x="9213850" y="3046413"/>
            <a:ext cx="1193800"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2" name="Rectangle 19"/>
          <p:cNvSpPr>
            <a:spLocks noChangeArrowheads="1"/>
          </p:cNvSpPr>
          <p:nvPr/>
        </p:nvSpPr>
        <p:spPr bwMode="auto">
          <a:xfrm>
            <a:off x="9336088" y="3141663"/>
            <a:ext cx="923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知识库</a:t>
            </a:r>
            <a:endParaRPr lang="zh-CN" altLang="en-US"/>
          </a:p>
        </p:txBody>
      </p:sp>
      <p:sp>
        <p:nvSpPr>
          <p:cNvPr id="42003" name="Line 20"/>
          <p:cNvSpPr>
            <a:spLocks noChangeShapeType="1"/>
          </p:cNvSpPr>
          <p:nvPr/>
        </p:nvSpPr>
        <p:spPr bwMode="auto">
          <a:xfrm>
            <a:off x="2509839" y="3767138"/>
            <a:ext cx="1587" cy="6397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1"/>
          <p:cNvSpPr>
            <a:spLocks noChangeShapeType="1"/>
          </p:cNvSpPr>
          <p:nvPr/>
        </p:nvSpPr>
        <p:spPr bwMode="auto">
          <a:xfrm>
            <a:off x="2509839" y="4402139"/>
            <a:ext cx="76993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Freeform 22"/>
          <p:cNvSpPr>
            <a:spLocks/>
          </p:cNvSpPr>
          <p:nvPr/>
        </p:nvSpPr>
        <p:spPr bwMode="auto">
          <a:xfrm>
            <a:off x="3273425" y="4327525"/>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50"/>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6" name="Line 24"/>
          <p:cNvSpPr>
            <a:spLocks noChangeShapeType="1"/>
          </p:cNvSpPr>
          <p:nvPr/>
        </p:nvSpPr>
        <p:spPr bwMode="auto">
          <a:xfrm>
            <a:off x="6383339" y="4402139"/>
            <a:ext cx="17303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25"/>
          <p:cNvSpPr>
            <a:spLocks/>
          </p:cNvSpPr>
          <p:nvPr/>
        </p:nvSpPr>
        <p:spPr bwMode="auto">
          <a:xfrm>
            <a:off x="6550025" y="4327525"/>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50"/>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8" name="Line 27"/>
          <p:cNvSpPr>
            <a:spLocks noChangeShapeType="1"/>
          </p:cNvSpPr>
          <p:nvPr/>
        </p:nvSpPr>
        <p:spPr bwMode="auto">
          <a:xfrm>
            <a:off x="4595813" y="4402139"/>
            <a:ext cx="322262"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9" name="Freeform 28"/>
          <p:cNvSpPr>
            <a:spLocks/>
          </p:cNvSpPr>
          <p:nvPr/>
        </p:nvSpPr>
        <p:spPr bwMode="auto">
          <a:xfrm>
            <a:off x="4911725" y="4327525"/>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50"/>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0" name="Line 30"/>
          <p:cNvSpPr>
            <a:spLocks noChangeShapeType="1"/>
          </p:cNvSpPr>
          <p:nvPr/>
        </p:nvSpPr>
        <p:spPr bwMode="auto">
          <a:xfrm>
            <a:off x="8766176" y="4402139"/>
            <a:ext cx="1027113"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1" name="Line 31"/>
          <p:cNvSpPr>
            <a:spLocks noChangeShapeType="1"/>
          </p:cNvSpPr>
          <p:nvPr/>
        </p:nvSpPr>
        <p:spPr bwMode="auto">
          <a:xfrm flipV="1">
            <a:off x="9809164" y="3917950"/>
            <a:ext cx="1587" cy="4778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2" name="Freeform 32"/>
          <p:cNvSpPr>
            <a:spLocks/>
          </p:cNvSpPr>
          <p:nvPr/>
        </p:nvSpPr>
        <p:spPr bwMode="auto">
          <a:xfrm>
            <a:off x="9747250" y="3587751"/>
            <a:ext cx="127000" cy="341313"/>
          </a:xfrm>
          <a:custGeom>
            <a:avLst/>
            <a:gdLst>
              <a:gd name="T0" fmla="*/ 2147483647 w 80"/>
              <a:gd name="T1" fmla="*/ 2147483647 h 215"/>
              <a:gd name="T2" fmla="*/ 2147483647 w 80"/>
              <a:gd name="T3" fmla="*/ 0 h 215"/>
              <a:gd name="T4" fmla="*/ 0 w 80"/>
              <a:gd name="T5" fmla="*/ 2147483647 h 215"/>
              <a:gd name="T6" fmla="*/ 2147483647 w 80"/>
              <a:gd name="T7" fmla="*/ 2147483647 h 215"/>
              <a:gd name="T8" fmla="*/ 0 60000 65536"/>
              <a:gd name="T9" fmla="*/ 0 60000 65536"/>
              <a:gd name="T10" fmla="*/ 0 60000 65536"/>
              <a:gd name="T11" fmla="*/ 0 60000 65536"/>
              <a:gd name="T12" fmla="*/ 0 w 80"/>
              <a:gd name="T13" fmla="*/ 0 h 215"/>
              <a:gd name="T14" fmla="*/ 80 w 80"/>
              <a:gd name="T15" fmla="*/ 215 h 215"/>
            </a:gdLst>
            <a:ahLst/>
            <a:cxnLst>
              <a:cxn ang="T8">
                <a:pos x="T0" y="T1"/>
              </a:cxn>
              <a:cxn ang="T9">
                <a:pos x="T2" y="T3"/>
              </a:cxn>
              <a:cxn ang="T10">
                <a:pos x="T4" y="T5"/>
              </a:cxn>
              <a:cxn ang="T11">
                <a:pos x="T6" y="T7"/>
              </a:cxn>
            </a:cxnLst>
            <a:rect l="T12" t="T13" r="T14" b="T15"/>
            <a:pathLst>
              <a:path w="80" h="215">
                <a:moveTo>
                  <a:pt x="80" y="215"/>
                </a:moveTo>
                <a:lnTo>
                  <a:pt x="39" y="0"/>
                </a:lnTo>
                <a:lnTo>
                  <a:pt x="0" y="215"/>
                </a:lnTo>
                <a:lnTo>
                  <a:pt x="80" y="2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3" name="Line 34"/>
          <p:cNvSpPr>
            <a:spLocks noChangeShapeType="1"/>
          </p:cNvSpPr>
          <p:nvPr/>
        </p:nvSpPr>
        <p:spPr bwMode="auto">
          <a:xfrm>
            <a:off x="2509839" y="2411413"/>
            <a:ext cx="1587" cy="819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4" name="Line 35"/>
          <p:cNvSpPr>
            <a:spLocks noChangeShapeType="1"/>
          </p:cNvSpPr>
          <p:nvPr/>
        </p:nvSpPr>
        <p:spPr bwMode="auto">
          <a:xfrm>
            <a:off x="2509838" y="2411414"/>
            <a:ext cx="19621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5" name="Freeform 36"/>
          <p:cNvSpPr>
            <a:spLocks/>
          </p:cNvSpPr>
          <p:nvPr/>
        </p:nvSpPr>
        <p:spPr bwMode="auto">
          <a:xfrm>
            <a:off x="4465638" y="2336800"/>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49"/>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6" name="Line 38"/>
          <p:cNvSpPr>
            <a:spLocks noChangeShapeType="1"/>
          </p:cNvSpPr>
          <p:nvPr/>
        </p:nvSpPr>
        <p:spPr bwMode="auto">
          <a:xfrm flipV="1">
            <a:off x="9809164" y="2411414"/>
            <a:ext cx="1587" cy="638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7" name="Line 39"/>
          <p:cNvSpPr>
            <a:spLocks noChangeShapeType="1"/>
          </p:cNvSpPr>
          <p:nvPr/>
        </p:nvSpPr>
        <p:spPr bwMode="auto">
          <a:xfrm flipH="1">
            <a:off x="6656389" y="2411414"/>
            <a:ext cx="3152775"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8" name="Freeform 40"/>
          <p:cNvSpPr>
            <a:spLocks/>
          </p:cNvSpPr>
          <p:nvPr/>
        </p:nvSpPr>
        <p:spPr bwMode="auto">
          <a:xfrm>
            <a:off x="6383339" y="2336800"/>
            <a:ext cx="282575" cy="153988"/>
          </a:xfrm>
          <a:custGeom>
            <a:avLst/>
            <a:gdLst>
              <a:gd name="T0" fmla="*/ 2147483647 w 178"/>
              <a:gd name="T1" fmla="*/ 0 h 97"/>
              <a:gd name="T2" fmla="*/ 0 w 178"/>
              <a:gd name="T3" fmla="*/ 2147483647 h 97"/>
              <a:gd name="T4" fmla="*/ 2147483647 w 178"/>
              <a:gd name="T5" fmla="*/ 2147483647 h 97"/>
              <a:gd name="T6" fmla="*/ 2147483647 w 178"/>
              <a:gd name="T7" fmla="*/ 0 h 97"/>
              <a:gd name="T8" fmla="*/ 0 60000 65536"/>
              <a:gd name="T9" fmla="*/ 0 60000 65536"/>
              <a:gd name="T10" fmla="*/ 0 60000 65536"/>
              <a:gd name="T11" fmla="*/ 0 60000 65536"/>
              <a:gd name="T12" fmla="*/ 0 w 178"/>
              <a:gd name="T13" fmla="*/ 0 h 97"/>
              <a:gd name="T14" fmla="*/ 178 w 178"/>
              <a:gd name="T15" fmla="*/ 97 h 97"/>
            </a:gdLst>
            <a:ahLst/>
            <a:cxnLst>
              <a:cxn ang="T8">
                <a:pos x="T0" y="T1"/>
              </a:cxn>
              <a:cxn ang="T9">
                <a:pos x="T2" y="T3"/>
              </a:cxn>
              <a:cxn ang="T10">
                <a:pos x="T4" y="T5"/>
              </a:cxn>
              <a:cxn ang="T11">
                <a:pos x="T6" y="T7"/>
              </a:cxn>
            </a:cxnLst>
            <a:rect l="T12" t="T13" r="T14" b="T15"/>
            <a:pathLst>
              <a:path w="178" h="97">
                <a:moveTo>
                  <a:pt x="178" y="0"/>
                </a:moveTo>
                <a:lnTo>
                  <a:pt x="0" y="49"/>
                </a:lnTo>
                <a:lnTo>
                  <a:pt x="178" y="97"/>
                </a:lnTo>
                <a:lnTo>
                  <a:pt x="17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9" name="Rectangle 42"/>
          <p:cNvSpPr>
            <a:spLocks noChangeArrowheads="1"/>
          </p:cNvSpPr>
          <p:nvPr/>
        </p:nvSpPr>
        <p:spPr bwMode="auto">
          <a:xfrm>
            <a:off x="2212976" y="5030789"/>
            <a:ext cx="4918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0" name="Rectangle 46"/>
          <p:cNvSpPr>
            <a:spLocks noChangeArrowheads="1"/>
          </p:cNvSpPr>
          <p:nvPr/>
        </p:nvSpPr>
        <p:spPr bwMode="auto">
          <a:xfrm>
            <a:off x="4459288" y="5160963"/>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00"/>
                </a:solidFill>
              </a:rPr>
              <a:t>  </a:t>
            </a:r>
            <a:endParaRPr lang="en-US" altLang="zh-CN"/>
          </a:p>
        </p:txBody>
      </p:sp>
      <p:sp>
        <p:nvSpPr>
          <p:cNvPr id="42021" name="Rectangle 47"/>
          <p:cNvSpPr>
            <a:spLocks noChangeArrowheads="1"/>
          </p:cNvSpPr>
          <p:nvPr/>
        </p:nvSpPr>
        <p:spPr bwMode="auto">
          <a:xfrm>
            <a:off x="4706939" y="5168900"/>
            <a:ext cx="27844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00"/>
                </a:solidFill>
                <a:latin typeface="宋体" panose="02010600030101010101" pitchFamily="2" charset="-122"/>
              </a:rPr>
              <a:t>示例学习的学习模型</a:t>
            </a:r>
            <a:endParaRPr lang="zh-CN" altLang="en-US" b="1">
              <a:latin typeface="宋体" panose="02010600030101010101" pitchFamily="2" charset="-122"/>
            </a:endParaRPr>
          </a:p>
        </p:txBody>
      </p:sp>
    </p:spTree>
    <p:extLst>
      <p:ext uri="{BB962C8B-B14F-4D97-AF65-F5344CB8AC3E}">
        <p14:creationId xmlns:p14="http://schemas.microsoft.com/office/powerpoint/2010/main" val="1538784361"/>
      </p:ext>
    </p:extLst>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A6ABAF-1897-4919-8D7E-94739067CDA0}" type="slidenum">
              <a:rPr kumimoji="0" lang="ja-JP" altLang="en-US" sz="1800">
                <a:solidFill>
                  <a:srgbClr val="A50021"/>
                </a:solidFill>
                <a:latin typeface="Arial" panose="020B0604020202020204" pitchFamily="34" charset="0"/>
                <a:ea typeface="ＭＳ Ｐゴシック" panose="020B0600070205080204" pitchFamily="34" charset="-128"/>
              </a:rPr>
              <a:pPr/>
              <a:t>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099" name="Rectangle 3"/>
          <p:cNvSpPr>
            <a:spLocks noGrp="1" noChangeArrowheads="1"/>
          </p:cNvSpPr>
          <p:nvPr>
            <p:ph idx="1"/>
          </p:nvPr>
        </p:nvSpPr>
        <p:spPr>
          <a:xfrm>
            <a:off x="805825" y="1268760"/>
            <a:ext cx="10729191" cy="2895600"/>
          </a:xfrm>
        </p:spPr>
        <p:txBody>
          <a:bodyPr/>
          <a:lstStyle/>
          <a:p>
            <a:pPr marL="0" indent="0" eaLnBrk="1" hangingPunct="1">
              <a:buSzPct val="60000"/>
              <a:buBlip>
                <a:blip r:embed="rId2"/>
              </a:buBlip>
            </a:pPr>
            <a:r>
              <a:rPr lang="en-US" altLang="zh-CN" sz="2600" b="1" dirty="0">
                <a:solidFill>
                  <a:srgbClr val="FF0000"/>
                </a:solidFill>
                <a:latin typeface="宋体" panose="02010600030101010101" pitchFamily="2" charset="-122"/>
              </a:rPr>
              <a:t> </a:t>
            </a:r>
            <a:r>
              <a:rPr lang="zh-CN" altLang="en-US" b="1" dirty="0" smtClean="0">
                <a:solidFill>
                  <a:srgbClr val="FF0000"/>
                </a:solidFill>
                <a:latin typeface="宋体" panose="02010600030101010101" pitchFamily="2" charset="-122"/>
              </a:rPr>
              <a:t>机器学习</a:t>
            </a:r>
            <a:r>
              <a:rPr lang="zh-CN" altLang="en-US" b="1" dirty="0" smtClean="0">
                <a:latin typeface="宋体" panose="02010600030101010101" pitchFamily="2" charset="-122"/>
              </a:rPr>
              <a:t>：计算机能模拟人的学习行为，自动地通过学习获取知识和技能，不断改善性能，实现自我完善。</a:t>
            </a:r>
            <a:r>
              <a:rPr lang="zh-CN" altLang="en-US" sz="2600" b="1" dirty="0">
                <a:latin typeface="宋体" panose="02010600030101010101" pitchFamily="2" charset="-122"/>
              </a:rPr>
              <a:t> </a:t>
            </a:r>
          </a:p>
        </p:txBody>
      </p:sp>
      <p:sp>
        <p:nvSpPr>
          <p:cNvPr id="8196" name="Rectangle 6"/>
          <p:cNvSpPr>
            <a:spLocks noChangeArrowheads="1"/>
          </p:cNvSpPr>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dirty="0" smtClean="0">
                <a:solidFill>
                  <a:schemeClr val="bg1"/>
                </a:solidFill>
                <a:ea typeface="黑体" panose="02010609060101010101" pitchFamily="49" charset="-122"/>
              </a:rPr>
              <a:t>6.1 </a:t>
            </a:r>
            <a:r>
              <a:rPr kumimoji="0" lang="zh-CN" altLang="en-US" sz="3600" dirty="0" smtClean="0">
                <a:solidFill>
                  <a:schemeClr val="bg1"/>
                </a:solidFill>
                <a:ea typeface="黑体" panose="02010609060101010101" pitchFamily="49" charset="-122"/>
              </a:rPr>
              <a:t>机器学习</a:t>
            </a:r>
            <a:r>
              <a:rPr kumimoji="0" lang="zh-CN" altLang="en-US" sz="3600" dirty="0">
                <a:solidFill>
                  <a:schemeClr val="bg1"/>
                </a:solidFill>
                <a:ea typeface="黑体" panose="02010609060101010101" pitchFamily="49" charset="-122"/>
              </a:rPr>
              <a:t>概述</a:t>
            </a:r>
          </a:p>
        </p:txBody>
      </p:sp>
      <p:sp>
        <p:nvSpPr>
          <p:cNvPr id="4103" name="Text Box 7"/>
          <p:cNvSpPr txBox="1">
            <a:spLocks noChangeArrowheads="1"/>
          </p:cNvSpPr>
          <p:nvPr/>
        </p:nvSpPr>
        <p:spPr bwMode="auto">
          <a:xfrm>
            <a:off x="839417" y="3003550"/>
            <a:ext cx="10729190" cy="2573338"/>
          </a:xfrm>
          <a:prstGeom prst="rect">
            <a:avLst/>
          </a:prstGeom>
          <a:gradFill rotWithShape="0">
            <a:gsLst>
              <a:gs pos="0">
                <a:schemeClr val="bg1"/>
              </a:gs>
              <a:gs pos="50000">
                <a:srgbClr val="D9FFD9"/>
              </a:gs>
              <a:gs pos="100000">
                <a:schemeClr val="bg1"/>
              </a:gs>
            </a:gsLst>
            <a:lin ang="18900000" scaled="1"/>
          </a:gradFill>
          <a:ln w="9525">
            <a:solidFill>
              <a:srgbClr val="008000"/>
            </a:solidFill>
            <a:miter lim="800000"/>
            <a:headEnd/>
            <a:tailEnd/>
          </a:ln>
          <a:effectLst/>
        </p:spPr>
        <p:txBody>
          <a:bodyPr wrap="square">
            <a:spAutoFit/>
          </a:bodyPr>
          <a:lstStyle/>
          <a:p>
            <a:pPr marL="457200" indent="-457200" eaLnBrk="1" hangingPunct="1">
              <a:lnSpc>
                <a:spcPct val="140000"/>
              </a:lnSpc>
              <a:spcBef>
                <a:spcPct val="20000"/>
              </a:spcBef>
              <a:buClr>
                <a:schemeClr val="tx1"/>
              </a:buClr>
              <a:defRPr/>
            </a:pPr>
            <a:r>
              <a:rPr kumimoji="0" lang="zh-CN" altLang="en-US" sz="2600" b="1" dirty="0"/>
              <a:t>主要研究内容</a:t>
            </a:r>
            <a:r>
              <a:rPr kumimoji="0" lang="en-US" altLang="zh-CN" sz="2600" b="1" dirty="0"/>
              <a:t>:</a:t>
            </a:r>
          </a:p>
          <a:p>
            <a:pPr marL="457200" indent="-457200" eaLnBrk="1" hangingPunct="1">
              <a:lnSpc>
                <a:spcPct val="140000"/>
              </a:lnSpc>
              <a:spcBef>
                <a:spcPct val="20000"/>
              </a:spcBef>
              <a:buClr>
                <a:schemeClr val="tx1"/>
              </a:buClr>
              <a:defRPr/>
            </a:pPr>
            <a:r>
              <a:rPr kumimoji="0" lang="zh-CN" altLang="en-US" sz="2600" b="1" dirty="0"/>
              <a:t>（</a:t>
            </a:r>
            <a:r>
              <a:rPr kumimoji="0" lang="en-US" altLang="zh-CN" sz="2600" b="1" dirty="0"/>
              <a:t>1</a:t>
            </a:r>
            <a:r>
              <a:rPr kumimoji="0" lang="zh-CN" altLang="en-US" sz="2600" b="1" dirty="0"/>
              <a:t>）学习机理</a:t>
            </a:r>
            <a:r>
              <a:rPr kumimoji="0" lang="zh-CN" altLang="en-US" sz="2600" dirty="0"/>
              <a:t>          </a:t>
            </a:r>
          </a:p>
          <a:p>
            <a:pPr marL="457200" indent="-457200" eaLnBrk="1" hangingPunct="1">
              <a:lnSpc>
                <a:spcPct val="140000"/>
              </a:lnSpc>
              <a:spcBef>
                <a:spcPct val="20000"/>
              </a:spcBef>
              <a:buClr>
                <a:schemeClr val="tx1"/>
              </a:buClr>
              <a:defRPr/>
            </a:pPr>
            <a:r>
              <a:rPr kumimoji="0" lang="zh-CN" altLang="en-US" sz="2600" b="1" dirty="0"/>
              <a:t>（</a:t>
            </a:r>
            <a:r>
              <a:rPr kumimoji="0" lang="en-US" altLang="zh-CN" sz="2600" b="1" dirty="0"/>
              <a:t>2</a:t>
            </a:r>
            <a:r>
              <a:rPr kumimoji="0" lang="zh-CN" altLang="en-US" sz="2600" b="1" dirty="0"/>
              <a:t>）学习方法</a:t>
            </a:r>
          </a:p>
          <a:p>
            <a:pPr marL="457200" indent="-457200" eaLnBrk="1" hangingPunct="1">
              <a:lnSpc>
                <a:spcPct val="140000"/>
              </a:lnSpc>
              <a:spcBef>
                <a:spcPct val="20000"/>
              </a:spcBef>
              <a:buClr>
                <a:schemeClr val="tx1"/>
              </a:buClr>
              <a:defRPr/>
            </a:pPr>
            <a:r>
              <a:rPr kumimoji="0" lang="zh-CN" altLang="en-US" sz="2600" b="1" dirty="0"/>
              <a:t>（</a:t>
            </a:r>
            <a:r>
              <a:rPr kumimoji="0" lang="en-US" altLang="zh-CN" sz="2600" b="1" dirty="0"/>
              <a:t>3</a:t>
            </a:r>
            <a:r>
              <a:rPr kumimoji="0" lang="zh-CN" altLang="en-US" sz="2600" b="1" dirty="0"/>
              <a:t>）学习系统 </a:t>
            </a:r>
            <a:endParaRPr lang="zh-CN" altLang="en-US" dirty="0"/>
          </a:p>
        </p:txBody>
      </p:sp>
    </p:spTree>
    <p:extLst>
      <p:ext uri="{BB962C8B-B14F-4D97-AF65-F5344CB8AC3E}">
        <p14:creationId xmlns:p14="http://schemas.microsoft.com/office/powerpoint/2010/main" val="39416332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103"/>
                                        </p:tgtEl>
                                        <p:attrNameLst>
                                          <p:attrName>style.visibility</p:attrName>
                                        </p:attrNameLst>
                                      </p:cBhvr>
                                      <p:to>
                                        <p:strVal val="visible"/>
                                      </p:to>
                                    </p:set>
                                    <p:animEffect transition="in" filter="slide(fromBottom)">
                                      <p:cBhvr>
                                        <p:cTn id="13" dur="5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P spid="4103"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E601294-3A88-4F3B-9299-5F7453FDBC55}" type="slidenum">
              <a:rPr kumimoji="0" lang="ja-JP" altLang="en-US" sz="1800">
                <a:solidFill>
                  <a:srgbClr val="A50021"/>
                </a:solidFill>
                <a:latin typeface="Arial" panose="020B0604020202020204" pitchFamily="34" charset="0"/>
                <a:ea typeface="ＭＳ Ｐゴシック" panose="020B0600070205080204" pitchFamily="34" charset="-128"/>
              </a:rPr>
              <a:pPr/>
              <a:t>40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3011"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3012" name="Rectangle 3"/>
          <p:cNvSpPr>
            <a:spLocks noGrp="1" noChangeArrowheads="1"/>
          </p:cNvSpPr>
          <p:nvPr>
            <p:ph type="body" idx="1"/>
          </p:nvPr>
        </p:nvSpPr>
        <p:spPr>
          <a:xfrm>
            <a:off x="911424" y="923926"/>
            <a:ext cx="9505751" cy="1438275"/>
          </a:xfrm>
        </p:spPr>
        <p:txBody>
          <a:bodyPr/>
          <a:lstStyle/>
          <a:p>
            <a:pPr eaLnBrk="1" hangingPunct="1">
              <a:buFont typeface="Wingdings" panose="05000000000000000000" pitchFamily="2" charset="2"/>
              <a:buNone/>
            </a:pPr>
            <a:r>
              <a:rPr lang="en-US" altLang="zh-CN" b="1" dirty="0" smtClean="0">
                <a:solidFill>
                  <a:srgbClr val="0000FF"/>
                </a:solidFill>
                <a:latin typeface="Times New Roman" panose="02020603050405020304" pitchFamily="18" charset="0"/>
              </a:rPr>
              <a:t>  2. </a:t>
            </a:r>
            <a:r>
              <a:rPr lang="zh-CN" altLang="en-US" b="1" dirty="0"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rPr>
              <a:t>（</a:t>
            </a:r>
            <a:r>
              <a:rPr lang="en-US" altLang="zh-CN" sz="2600" b="1" dirty="0">
                <a:solidFill>
                  <a:srgbClr val="0000FF"/>
                </a:solidFill>
                <a:latin typeface="Times New Roman" panose="02020603050405020304" pitchFamily="18" charset="0"/>
              </a:rPr>
              <a:t>1</a:t>
            </a:r>
            <a:r>
              <a:rPr lang="zh-CN" altLang="en-US" sz="2600" b="1" dirty="0">
                <a:solidFill>
                  <a:srgbClr val="0000FF"/>
                </a:solidFill>
                <a:latin typeface="Times New Roman" panose="02020603050405020304" pitchFamily="18" charset="0"/>
              </a:rPr>
              <a:t>）变量代换常量</a:t>
            </a:r>
            <a:r>
              <a:rPr lang="zh-CN" altLang="en-US" b="1" dirty="0" smtClean="0">
                <a:solidFill>
                  <a:srgbClr val="0000FF"/>
                </a:solidFill>
                <a:latin typeface="Times New Roman" panose="02020603050405020304" pitchFamily="18" charset="0"/>
              </a:rPr>
              <a:t> </a:t>
            </a:r>
          </a:p>
        </p:txBody>
      </p:sp>
      <p:sp>
        <p:nvSpPr>
          <p:cNvPr id="43013"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 name="Group 12"/>
          <p:cNvGrpSpPr>
            <a:grpSpLocks/>
          </p:cNvGrpSpPr>
          <p:nvPr/>
        </p:nvGrpSpPr>
        <p:grpSpPr bwMode="auto">
          <a:xfrm>
            <a:off x="384321" y="2273300"/>
            <a:ext cx="11542827" cy="4044950"/>
            <a:chOff x="-64" y="1432"/>
            <a:chExt cx="6374" cy="2548"/>
          </a:xfrm>
        </p:grpSpPr>
        <p:sp>
          <p:nvSpPr>
            <p:cNvPr id="43018" name="Text Box 7"/>
            <p:cNvSpPr txBox="1">
              <a:spLocks noChangeArrowheads="1"/>
            </p:cNvSpPr>
            <p:nvPr/>
          </p:nvSpPr>
          <p:spPr bwMode="auto">
            <a:xfrm>
              <a:off x="-64" y="1432"/>
              <a:ext cx="6374" cy="2548"/>
            </a:xfrm>
            <a:prstGeom prst="rect">
              <a:avLst/>
            </a:prstGeom>
            <a:gradFill rotWithShape="0">
              <a:gsLst>
                <a:gs pos="0">
                  <a:srgbClr val="D9FFD9"/>
                </a:gs>
                <a:gs pos="100000">
                  <a:schemeClr val="bg1"/>
                </a:gs>
              </a:gsLst>
              <a:path path="rect">
                <a:fillToRect l="100000" t="100000"/>
              </a:path>
            </a:gradFill>
            <a:ln w="9525">
              <a:solidFill>
                <a:srgbClr val="808080"/>
              </a:solid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dirty="0"/>
                <a:t>  </a:t>
              </a:r>
              <a:r>
                <a:rPr lang="zh-CN" altLang="en-US" dirty="0"/>
                <a:t>例如，假设有两个关于扑克牌“同花”概念的示例。</a:t>
              </a:r>
            </a:p>
            <a:p>
              <a:pPr algn="just" eaLnBrk="1" hangingPunct="1">
                <a:spcBef>
                  <a:spcPct val="50000"/>
                </a:spcBef>
                <a:buClr>
                  <a:schemeClr val="accent2"/>
                </a:buClr>
                <a:buFont typeface="Wingdings" panose="05000000000000000000" pitchFamily="2" charset="2"/>
                <a:buNone/>
              </a:pPr>
              <a:r>
                <a:rPr lang="zh-CN" altLang="en-US" b="1" dirty="0"/>
                <a:t>示例</a:t>
              </a:r>
              <a:r>
                <a:rPr lang="en-US" altLang="zh-CN" b="1" dirty="0"/>
                <a:t>1</a:t>
              </a:r>
              <a:r>
                <a:rPr lang="zh-CN" altLang="en-US" b="1" dirty="0"/>
                <a:t>：</a:t>
              </a:r>
            </a:p>
            <a:p>
              <a:pPr algn="just" eaLnBrk="1" hangingPunct="1">
                <a:spcBef>
                  <a:spcPct val="50000"/>
                </a:spcBef>
                <a:buClr>
                  <a:schemeClr val="accent2"/>
                </a:buClr>
                <a:buFont typeface="Wingdings" panose="05000000000000000000" pitchFamily="2" charset="2"/>
                <a:buNone/>
              </a:pPr>
              <a:endParaRPr lang="zh-CN" altLang="en-US" b="1" dirty="0"/>
            </a:p>
            <a:p>
              <a:pPr algn="just" eaLnBrk="1" hangingPunct="1">
                <a:lnSpc>
                  <a:spcPct val="80000"/>
                </a:lnSpc>
                <a:buClr>
                  <a:schemeClr val="accent2"/>
                </a:buClr>
                <a:buFont typeface="Wingdings" panose="05000000000000000000" pitchFamily="2" charset="2"/>
                <a:buNone/>
              </a:pPr>
              <a:r>
                <a:rPr lang="zh-CN" altLang="en-US" b="1" dirty="0"/>
                <a:t>示例</a:t>
              </a:r>
              <a:r>
                <a:rPr lang="en-US" altLang="zh-CN" b="1" dirty="0"/>
                <a:t>2</a:t>
              </a:r>
              <a:r>
                <a:rPr lang="zh-CN" altLang="en-US" dirty="0"/>
                <a:t>：</a:t>
              </a:r>
            </a:p>
            <a:p>
              <a:pPr algn="just" eaLnBrk="1" hangingPunct="1">
                <a:spcBef>
                  <a:spcPct val="50000"/>
                </a:spcBef>
              </a:pPr>
              <a:endParaRPr lang="zh-CN" altLang="en-US" dirty="0"/>
            </a:p>
            <a:p>
              <a:pPr algn="just" eaLnBrk="1" hangingPunct="1">
                <a:spcBef>
                  <a:spcPct val="50000"/>
                </a:spcBef>
                <a:buClr>
                  <a:schemeClr val="accent2"/>
                </a:buClr>
                <a:buFont typeface="Wingdings" panose="05000000000000000000" pitchFamily="2" charset="2"/>
                <a:buChar char="§"/>
              </a:pPr>
              <a:endParaRPr lang="zh-CN" altLang="en-US" dirty="0">
                <a:latin typeface="宋体" panose="02010600030101010101" pitchFamily="2" charset="-122"/>
              </a:endParaRPr>
            </a:p>
            <a:p>
              <a:pPr algn="just" eaLnBrk="1" hangingPunct="1">
                <a:spcBef>
                  <a:spcPct val="50000"/>
                </a:spcBef>
                <a:buClr>
                  <a:schemeClr val="accent2"/>
                </a:buClr>
                <a:buFont typeface="Wingdings" panose="05000000000000000000" pitchFamily="2" charset="2"/>
                <a:buChar char="§"/>
              </a:pPr>
              <a:endParaRPr lang="zh-CN" altLang="en-US" dirty="0">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r>
                <a:rPr lang="zh-CN" altLang="en-US" dirty="0"/>
                <a:t> </a:t>
              </a:r>
            </a:p>
          </p:txBody>
        </p:sp>
        <p:graphicFrame>
          <p:nvGraphicFramePr>
            <p:cNvPr id="43019" name="Object 8"/>
            <p:cNvGraphicFramePr>
              <a:graphicFrameLocks noChangeAspect="1"/>
            </p:cNvGraphicFramePr>
            <p:nvPr>
              <p:extLst>
                <p:ext uri="{D42A27DB-BD31-4B8C-83A1-F6EECF244321}">
                  <p14:modId xmlns:p14="http://schemas.microsoft.com/office/powerpoint/2010/main" val="1658110428"/>
                </p:ext>
              </p:extLst>
            </p:nvPr>
          </p:nvGraphicFramePr>
          <p:xfrm>
            <a:off x="585" y="1840"/>
            <a:ext cx="5646" cy="1104"/>
          </p:xfrm>
          <a:graphic>
            <a:graphicData uri="http://schemas.openxmlformats.org/presentationml/2006/ole">
              <mc:AlternateContent xmlns:mc="http://schemas.openxmlformats.org/markup-compatibility/2006">
                <mc:Choice xmlns:v="urn:schemas-microsoft-com:vml" Requires="v">
                  <p:oleObj spid="_x0000_s130102" name="Equation" r:id="rId3" imgW="3746500" imgH="723900" progId="Equation.DSMT4">
                    <p:embed/>
                  </p:oleObj>
                </mc:Choice>
                <mc:Fallback>
                  <p:oleObj name="Equation" r:id="rId3" imgW="3746500" imgH="723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 y="1840"/>
                          <a:ext cx="5646" cy="1104"/>
                        </a:xfrm>
                        <a:prstGeom prst="rect">
                          <a:avLst/>
                        </a:prstGeom>
                        <a:noFill/>
                        <a:ln>
                          <a:noFill/>
                        </a:ln>
                        <a:effectLst/>
                        <a:extLst/>
                      </p:spPr>
                    </p:pic>
                  </p:oleObj>
                </mc:Fallback>
              </mc:AlternateContent>
            </a:graphicData>
          </a:graphic>
        </p:graphicFrame>
      </p:grpSp>
      <p:grpSp>
        <p:nvGrpSpPr>
          <p:cNvPr id="3" name="Group 11"/>
          <p:cNvGrpSpPr>
            <a:grpSpLocks/>
          </p:cNvGrpSpPr>
          <p:nvPr/>
        </p:nvGrpSpPr>
        <p:grpSpPr bwMode="auto">
          <a:xfrm>
            <a:off x="550515" y="4894262"/>
            <a:ext cx="10213559" cy="1422399"/>
            <a:chOff x="-550" y="3083"/>
            <a:chExt cx="5619" cy="896"/>
          </a:xfrm>
        </p:grpSpPr>
        <p:graphicFrame>
          <p:nvGraphicFramePr>
            <p:cNvPr id="43016" name="Object 9"/>
            <p:cNvGraphicFramePr>
              <a:graphicFrameLocks noChangeAspect="1"/>
            </p:cNvGraphicFramePr>
            <p:nvPr>
              <p:extLst>
                <p:ext uri="{D42A27DB-BD31-4B8C-83A1-F6EECF244321}">
                  <p14:modId xmlns:p14="http://schemas.microsoft.com/office/powerpoint/2010/main" val="3077641661"/>
                </p:ext>
              </p:extLst>
            </p:nvPr>
          </p:nvGraphicFramePr>
          <p:xfrm>
            <a:off x="164" y="3403"/>
            <a:ext cx="4905" cy="576"/>
          </p:xfrm>
          <a:graphic>
            <a:graphicData uri="http://schemas.openxmlformats.org/presentationml/2006/ole">
              <mc:AlternateContent xmlns:mc="http://schemas.openxmlformats.org/markup-compatibility/2006">
                <mc:Choice xmlns:v="urn:schemas-microsoft-com:vml" Requires="v">
                  <p:oleObj spid="_x0000_s130103" name="Equation" r:id="rId5" imgW="2971800" imgH="368300" progId="Equation.DSMT4">
                    <p:embed/>
                  </p:oleObj>
                </mc:Choice>
                <mc:Fallback>
                  <p:oleObj name="Equation" r:id="rId5" imgW="2971800" imgH="368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 y="3403"/>
                          <a:ext cx="4905" cy="576"/>
                        </a:xfrm>
                        <a:prstGeom prst="rect">
                          <a:avLst/>
                        </a:prstGeom>
                        <a:noFill/>
                        <a:ln>
                          <a:noFill/>
                        </a:ln>
                        <a:effectLst/>
                        <a:extLst/>
                      </p:spPr>
                    </p:pic>
                  </p:oleObj>
                </mc:Fallback>
              </mc:AlternateContent>
            </a:graphicData>
          </a:graphic>
        </p:graphicFrame>
        <p:sp>
          <p:nvSpPr>
            <p:cNvPr id="43017" name="Rectangle 10"/>
            <p:cNvSpPr>
              <a:spLocks noChangeArrowheads="1"/>
            </p:cNvSpPr>
            <p:nvPr/>
          </p:nvSpPr>
          <p:spPr bwMode="auto">
            <a:xfrm>
              <a:off x="-550" y="3083"/>
              <a:ext cx="323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dirty="0"/>
                <a:t> </a:t>
              </a:r>
              <a:r>
                <a:rPr lang="zh-CN" altLang="en-US" dirty="0"/>
                <a:t>可得到一条一般性的知识：</a:t>
              </a:r>
            </a:p>
            <a:p>
              <a:pPr eaLnBrk="1" hangingPunct="1">
                <a:spcBef>
                  <a:spcPct val="50000"/>
                </a:spcBef>
                <a:buClr>
                  <a:schemeClr val="accent2"/>
                </a:buClr>
                <a:buFont typeface="Wingdings" panose="05000000000000000000" pitchFamily="2" charset="2"/>
                <a:buNone/>
              </a:pPr>
              <a:r>
                <a:rPr lang="zh-CN" altLang="en-US" b="1" dirty="0">
                  <a:latin typeface="宋体" panose="02010600030101010101" pitchFamily="2" charset="-122"/>
                </a:rPr>
                <a:t>规则</a:t>
              </a:r>
              <a:r>
                <a:rPr lang="en-US" altLang="zh-CN" b="1" dirty="0"/>
                <a:t>1</a:t>
              </a:r>
              <a:r>
                <a:rPr lang="zh-CN" altLang="en-US" dirty="0">
                  <a:latin typeface="宋体" panose="02010600030101010101" pitchFamily="2" charset="-122"/>
                </a:rPr>
                <a:t>：</a:t>
              </a:r>
            </a:p>
          </p:txBody>
        </p:sp>
      </p:grpSp>
    </p:spTree>
    <p:extLst>
      <p:ext uri="{BB962C8B-B14F-4D97-AF65-F5344CB8AC3E}">
        <p14:creationId xmlns:p14="http://schemas.microsoft.com/office/powerpoint/2010/main" val="9168468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66964F6-A486-4406-B321-36852748713A}" type="slidenum">
              <a:rPr kumimoji="0" lang="ja-JP" altLang="en-US" sz="1800">
                <a:solidFill>
                  <a:srgbClr val="A50021"/>
                </a:solidFill>
                <a:latin typeface="Arial" panose="020B0604020202020204" pitchFamily="34" charset="0"/>
                <a:ea typeface="ＭＳ Ｐゴシック" panose="020B0600070205080204" pitchFamily="34" charset="-128"/>
              </a:rPr>
              <a:pPr/>
              <a:t>41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403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4036" name="Rectangle 3"/>
          <p:cNvSpPr>
            <a:spLocks noGrp="1" noChangeArrowheads="1"/>
          </p:cNvSpPr>
          <p:nvPr>
            <p:ph type="body" idx="1"/>
          </p:nvPr>
        </p:nvSpPr>
        <p:spPr>
          <a:xfrm>
            <a:off x="911424" y="786627"/>
            <a:ext cx="8642350" cy="1438275"/>
          </a:xfrm>
          <a:ln>
            <a:noFill/>
          </a:ln>
        </p:spPr>
        <p:txBody>
          <a:bodyPr/>
          <a:lstStyle/>
          <a:p>
            <a:pPr eaLnBrk="1" hangingPunct="1">
              <a:buFont typeface="Wingdings" panose="05000000000000000000" pitchFamily="2" charset="2"/>
              <a:buNone/>
            </a:pPr>
            <a:r>
              <a:rPr lang="en-US" altLang="zh-CN" b="1" dirty="0" smtClean="0">
                <a:solidFill>
                  <a:srgbClr val="0000FF"/>
                </a:solidFill>
                <a:latin typeface="Times New Roman" panose="02020603050405020304" pitchFamily="18" charset="0"/>
              </a:rPr>
              <a:t>  2. </a:t>
            </a:r>
            <a:r>
              <a:rPr lang="zh-CN" altLang="en-US" b="1" dirty="0"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rPr>
              <a:t>（</a:t>
            </a:r>
            <a:r>
              <a:rPr lang="en-US" altLang="zh-CN" sz="2600" b="1" dirty="0">
                <a:solidFill>
                  <a:srgbClr val="0000FF"/>
                </a:solidFill>
                <a:latin typeface="Times New Roman" panose="02020603050405020304" pitchFamily="18" charset="0"/>
              </a:rPr>
              <a:t>2</a:t>
            </a:r>
            <a:r>
              <a:rPr lang="zh-CN" altLang="en-US" sz="2600" b="1" dirty="0">
                <a:solidFill>
                  <a:srgbClr val="0000FF"/>
                </a:solidFill>
                <a:latin typeface="Times New Roman" panose="02020603050405020304" pitchFamily="18" charset="0"/>
              </a:rPr>
              <a:t>） 舍弃条件</a:t>
            </a:r>
            <a:r>
              <a:rPr lang="zh-CN" altLang="en-US" sz="2600" b="1" dirty="0">
                <a:solidFill>
                  <a:srgbClr val="0000FF"/>
                </a:solidFill>
                <a:latin typeface="宋体" panose="02010600030101010101" pitchFamily="2" charset="-122"/>
              </a:rPr>
              <a:t> </a:t>
            </a:r>
          </a:p>
        </p:txBody>
      </p:sp>
      <p:sp>
        <p:nvSpPr>
          <p:cNvPr id="44037"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045" name="Text Box 5"/>
          <p:cNvSpPr txBox="1">
            <a:spLocks noChangeArrowheads="1"/>
          </p:cNvSpPr>
          <p:nvPr/>
        </p:nvSpPr>
        <p:spPr bwMode="auto">
          <a:xfrm>
            <a:off x="1864246" y="2209800"/>
            <a:ext cx="8534400" cy="4300538"/>
          </a:xfrm>
          <a:prstGeom prst="rect">
            <a:avLst/>
          </a:prstGeom>
          <a:gradFill rotWithShape="0">
            <a:gsLst>
              <a:gs pos="0">
                <a:srgbClr val="D9FFD9"/>
              </a:gs>
              <a:gs pos="100000">
                <a:schemeClr val="bg1"/>
              </a:gs>
            </a:gsLst>
            <a:path path="rect">
              <a:fillToRect l="100000" t="100000"/>
            </a:path>
          </a:gradFill>
          <a:ln w="9525">
            <a:no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dirty="0"/>
              <a:t> </a:t>
            </a:r>
            <a:r>
              <a:rPr lang="zh-CN" altLang="en-US" dirty="0"/>
              <a:t>例如示例：</a:t>
            </a:r>
          </a:p>
          <a:p>
            <a:pPr algn="just" eaLnBrk="1" hangingPunct="1">
              <a:spcBef>
                <a:spcPct val="50000"/>
              </a:spcBef>
              <a:buClr>
                <a:schemeClr val="accent2"/>
              </a:buClr>
              <a:buFont typeface="Wingdings" panose="05000000000000000000" pitchFamily="2" charset="2"/>
              <a:buChar char="§"/>
            </a:pPr>
            <a:endParaRPr lang="zh-CN" altLang="en-US" dirty="0">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dirty="0"/>
          </a:p>
          <a:p>
            <a:pPr algn="just" eaLnBrk="1" hangingPunct="1">
              <a:spcBef>
                <a:spcPct val="50000"/>
              </a:spcBef>
            </a:pPr>
            <a:endParaRPr lang="zh-CN" altLang="en-US" dirty="0"/>
          </a:p>
          <a:p>
            <a:pPr algn="just" eaLnBrk="1" hangingPunct="1">
              <a:spcBef>
                <a:spcPct val="50000"/>
              </a:spcBef>
            </a:pPr>
            <a:endParaRPr lang="zh-CN" altLang="en-US" dirty="0"/>
          </a:p>
          <a:p>
            <a:pPr algn="just" eaLnBrk="1" hangingPunct="1">
              <a:spcBef>
                <a:spcPct val="50000"/>
              </a:spcBef>
            </a:pPr>
            <a:endParaRPr lang="zh-CN" altLang="en-US" dirty="0"/>
          </a:p>
          <a:p>
            <a:pPr algn="just" eaLnBrk="1" hangingPunct="1">
              <a:spcBef>
                <a:spcPct val="50000"/>
              </a:spcBef>
              <a:buClr>
                <a:schemeClr val="accent2"/>
              </a:buClr>
              <a:buFont typeface="Wingdings" panose="05000000000000000000" pitchFamily="2" charset="2"/>
              <a:buChar char="§"/>
            </a:pPr>
            <a:endParaRPr lang="zh-CN" altLang="en-US" dirty="0">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r>
              <a:rPr lang="zh-CN" altLang="en-US" dirty="0"/>
              <a:t> </a:t>
            </a:r>
          </a:p>
        </p:txBody>
      </p:sp>
      <p:graphicFrame>
        <p:nvGraphicFramePr>
          <p:cNvPr id="87046" name="Object 6"/>
          <p:cNvGraphicFramePr>
            <a:graphicFrameLocks noChangeAspect="1"/>
          </p:cNvGraphicFramePr>
          <p:nvPr/>
        </p:nvGraphicFramePr>
        <p:xfrm>
          <a:off x="3810000" y="2514600"/>
          <a:ext cx="5486400" cy="2349500"/>
        </p:xfrm>
        <a:graphic>
          <a:graphicData uri="http://schemas.openxmlformats.org/presentationml/2006/ole">
            <mc:AlternateContent xmlns:mc="http://schemas.openxmlformats.org/markup-compatibility/2006">
              <mc:Choice xmlns:v="urn:schemas-microsoft-com:vml" Requires="v">
                <p:oleObj spid="_x0000_s131126" name="Equation" r:id="rId3" imgW="1739900" imgH="901700" progId="Equation.DSMT4">
                  <p:embed/>
                </p:oleObj>
              </mc:Choice>
              <mc:Fallback>
                <p:oleObj name="Equation" r:id="rId3" imgW="1739900" imgH="901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514600"/>
                        <a:ext cx="5486400" cy="234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9"/>
          <p:cNvGrpSpPr>
            <a:grpSpLocks/>
          </p:cNvGrpSpPr>
          <p:nvPr/>
        </p:nvGrpSpPr>
        <p:grpSpPr bwMode="auto">
          <a:xfrm>
            <a:off x="1981200" y="5029200"/>
            <a:ext cx="8305800" cy="1524000"/>
            <a:chOff x="336" y="3168"/>
            <a:chExt cx="5232" cy="960"/>
          </a:xfrm>
        </p:grpSpPr>
        <p:graphicFrame>
          <p:nvGraphicFramePr>
            <p:cNvPr id="44041" name="Object 7"/>
            <p:cNvGraphicFramePr>
              <a:graphicFrameLocks noChangeAspect="1"/>
            </p:cNvGraphicFramePr>
            <p:nvPr/>
          </p:nvGraphicFramePr>
          <p:xfrm>
            <a:off x="1104" y="3504"/>
            <a:ext cx="4464" cy="624"/>
          </p:xfrm>
          <a:graphic>
            <a:graphicData uri="http://schemas.openxmlformats.org/presentationml/2006/ole">
              <mc:AlternateContent xmlns:mc="http://schemas.openxmlformats.org/markup-compatibility/2006">
                <mc:Choice xmlns:v="urn:schemas-microsoft-com:vml" Requires="v">
                  <p:oleObj spid="_x0000_s131127" name="Equation" r:id="rId5" imgW="2971800" imgH="368300" progId="Equation.DSMT4">
                    <p:embed/>
                  </p:oleObj>
                </mc:Choice>
                <mc:Fallback>
                  <p:oleObj name="Equation" r:id="rId5" imgW="2971800" imgH="368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3504"/>
                          <a:ext cx="4464"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2" name="Rectangle 8"/>
            <p:cNvSpPr>
              <a:spLocks noChangeArrowheads="1"/>
            </p:cNvSpPr>
            <p:nvPr/>
          </p:nvSpPr>
          <p:spPr bwMode="auto">
            <a:xfrm>
              <a:off x="336" y="3168"/>
              <a:ext cx="288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a:t> </a:t>
              </a:r>
              <a:r>
                <a:rPr lang="zh-CN" altLang="en-US"/>
                <a:t>可得到一条一般性的知识：</a:t>
              </a:r>
            </a:p>
            <a:p>
              <a:pPr eaLnBrk="1" hangingPunct="1">
                <a:spcBef>
                  <a:spcPct val="50000"/>
                </a:spcBef>
                <a:buClr>
                  <a:schemeClr val="accent2"/>
                </a:buClr>
                <a:buFont typeface="Wingdings" panose="05000000000000000000" pitchFamily="2" charset="2"/>
                <a:buNone/>
              </a:pPr>
              <a:r>
                <a:rPr lang="zh-CN" altLang="en-US" b="1">
                  <a:latin typeface="宋体" panose="02010600030101010101" pitchFamily="2" charset="-122"/>
                </a:rPr>
                <a:t>规则</a:t>
              </a:r>
              <a:r>
                <a:rPr lang="en-US" altLang="zh-CN" b="1"/>
                <a:t>1</a:t>
              </a:r>
              <a:r>
                <a:rPr lang="zh-CN" altLang="en-US">
                  <a:latin typeface="宋体" panose="02010600030101010101" pitchFamily="2" charset="-122"/>
                </a:rPr>
                <a:t>：</a:t>
              </a:r>
            </a:p>
          </p:txBody>
        </p:sp>
      </p:grpSp>
    </p:spTree>
    <p:extLst>
      <p:ext uri="{BB962C8B-B14F-4D97-AF65-F5344CB8AC3E}">
        <p14:creationId xmlns:p14="http://schemas.microsoft.com/office/powerpoint/2010/main" val="374476644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additive="base">
                                        <p:cTn id="7" dur="500" fill="hold"/>
                                        <p:tgtEl>
                                          <p:spTgt spid="87045"/>
                                        </p:tgtEl>
                                        <p:attrNameLst>
                                          <p:attrName>ppt_x</p:attrName>
                                        </p:attrNameLst>
                                      </p:cBhvr>
                                      <p:tavLst>
                                        <p:tav tm="0">
                                          <p:val>
                                            <p:strVal val="0-#ppt_w/2"/>
                                          </p:val>
                                        </p:tav>
                                        <p:tav tm="100000">
                                          <p:val>
                                            <p:strVal val="#ppt_x"/>
                                          </p:val>
                                        </p:tav>
                                      </p:tavLst>
                                    </p:anim>
                                    <p:anim calcmode="lin" valueType="num">
                                      <p:cBhvr additive="base">
                                        <p:cTn id="8" dur="500" fill="hold"/>
                                        <p:tgtEl>
                                          <p:spTgt spid="8704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87046"/>
                                        </p:tgtEl>
                                        <p:attrNameLst>
                                          <p:attrName>style.visibility</p:attrName>
                                        </p:attrNameLst>
                                      </p:cBhvr>
                                      <p:to>
                                        <p:strVal val="visible"/>
                                      </p:to>
                                    </p:set>
                                    <p:anim calcmode="lin" valueType="num">
                                      <p:cBhvr additive="base">
                                        <p:cTn id="13" dur="500" fill="hold"/>
                                        <p:tgtEl>
                                          <p:spTgt spid="87046"/>
                                        </p:tgtEl>
                                        <p:attrNameLst>
                                          <p:attrName>ppt_x</p:attrName>
                                        </p:attrNameLst>
                                      </p:cBhvr>
                                      <p:tavLst>
                                        <p:tav tm="0">
                                          <p:val>
                                            <p:strVal val="1+#ppt_w/2"/>
                                          </p:val>
                                        </p:tav>
                                        <p:tav tm="100000">
                                          <p:val>
                                            <p:strVal val="#ppt_x"/>
                                          </p:val>
                                        </p:tav>
                                      </p:tavLst>
                                    </p:anim>
                                    <p:anim calcmode="lin" valueType="num">
                                      <p:cBhvr additive="base">
                                        <p:cTn id="14" dur="500" fill="hold"/>
                                        <p:tgtEl>
                                          <p:spTgt spid="8704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5FB2D8-380E-450F-BAA7-CBB6A9472D68}" type="slidenum">
              <a:rPr kumimoji="0" lang="ja-JP" altLang="en-US" sz="1800">
                <a:solidFill>
                  <a:srgbClr val="A50021"/>
                </a:solidFill>
                <a:latin typeface="Arial" panose="020B0604020202020204" pitchFamily="34" charset="0"/>
                <a:ea typeface="ＭＳ Ｐゴシック" panose="020B0600070205080204" pitchFamily="34" charset="-128"/>
              </a:rPr>
              <a:pPr/>
              <a:t>42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5059" name="Rectangle 2"/>
          <p:cNvSpPr>
            <a:spLocks noGrp="1" noChangeArrowheads="1"/>
          </p:cNvSpPr>
          <p:nvPr>
            <p:ph type="title"/>
          </p:nvPr>
        </p:nvSpPr>
        <p:spPr>
          <a:xfrm>
            <a:off x="19050" y="-25733"/>
            <a:ext cx="12192000" cy="765175"/>
          </a:xfrm>
        </p:spPr>
        <p:txBody>
          <a:bodyPr/>
          <a:lstStyle/>
          <a:p>
            <a:pPr eaLnBrk="1" hangingPunct="1"/>
            <a:r>
              <a:rPr lang="zh-CN" altLang="en-US" dirty="0" smtClean="0">
                <a:latin typeface="Times New Roman" panose="02020603050405020304" pitchFamily="18" charset="0"/>
              </a:rPr>
              <a:t>示例学习</a:t>
            </a:r>
          </a:p>
        </p:txBody>
      </p:sp>
      <p:sp>
        <p:nvSpPr>
          <p:cNvPr id="45060" name="Rectangle 3"/>
          <p:cNvSpPr>
            <a:spLocks noGrp="1" noChangeArrowheads="1"/>
          </p:cNvSpPr>
          <p:nvPr>
            <p:ph type="body" idx="1"/>
          </p:nvPr>
        </p:nvSpPr>
        <p:spPr>
          <a:xfrm>
            <a:off x="983432" y="821263"/>
            <a:ext cx="8642350" cy="1438275"/>
          </a:xfrm>
          <a:ln>
            <a:noFill/>
          </a:ln>
        </p:spPr>
        <p:txBody>
          <a:bodyPr/>
          <a:lstStyle/>
          <a:p>
            <a:pPr eaLnBrk="1" hangingPunct="1">
              <a:buFont typeface="Wingdings" panose="05000000000000000000" pitchFamily="2" charset="2"/>
              <a:buNone/>
            </a:pPr>
            <a:r>
              <a:rPr lang="en-US" altLang="zh-CN" b="1" dirty="0" smtClean="0">
                <a:solidFill>
                  <a:srgbClr val="0000FF"/>
                </a:solidFill>
                <a:latin typeface="Times New Roman" panose="02020603050405020304" pitchFamily="18" charset="0"/>
              </a:rPr>
              <a:t>  2. </a:t>
            </a:r>
            <a:r>
              <a:rPr lang="zh-CN" altLang="en-US" b="1" dirty="0"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rPr>
              <a:t>（</a:t>
            </a:r>
            <a:r>
              <a:rPr lang="en-US" altLang="zh-CN" sz="2600" b="1" dirty="0">
                <a:solidFill>
                  <a:srgbClr val="0000FF"/>
                </a:solidFill>
                <a:latin typeface="Times New Roman" panose="02020603050405020304" pitchFamily="18" charset="0"/>
              </a:rPr>
              <a:t>3</a:t>
            </a:r>
            <a:r>
              <a:rPr lang="zh-CN" altLang="en-US" sz="2600" b="1" dirty="0">
                <a:solidFill>
                  <a:srgbClr val="0000FF"/>
                </a:solidFill>
                <a:latin typeface="Times New Roman" panose="02020603050405020304" pitchFamily="18" charset="0"/>
              </a:rPr>
              <a:t>）增加操作</a:t>
            </a:r>
            <a:r>
              <a:rPr lang="zh-CN" altLang="en-US" sz="2600" b="1" dirty="0">
                <a:solidFill>
                  <a:srgbClr val="0000FF"/>
                </a:solidFill>
                <a:latin typeface="宋体" panose="02010600030101010101" pitchFamily="2" charset="-122"/>
              </a:rPr>
              <a:t> </a:t>
            </a:r>
          </a:p>
        </p:txBody>
      </p:sp>
      <p:sp>
        <p:nvSpPr>
          <p:cNvPr id="45061"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837" name="Text Box 5"/>
          <p:cNvSpPr txBox="1">
            <a:spLocks noChangeArrowheads="1"/>
          </p:cNvSpPr>
          <p:nvPr/>
        </p:nvSpPr>
        <p:spPr bwMode="auto">
          <a:xfrm>
            <a:off x="1905000" y="2295094"/>
            <a:ext cx="8534400" cy="3879850"/>
          </a:xfrm>
          <a:prstGeom prst="rect">
            <a:avLst/>
          </a:prstGeom>
          <a:gradFill rotWithShape="0">
            <a:gsLst>
              <a:gs pos="0">
                <a:srgbClr val="D9FFD9"/>
              </a:gs>
              <a:gs pos="100000">
                <a:schemeClr val="bg1"/>
              </a:gs>
            </a:gsLst>
            <a:path path="rect">
              <a:fillToRect l="100000" t="100000"/>
            </a:path>
          </a:gradFill>
          <a:ln w="9525">
            <a:no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a:solidFill>
                  <a:srgbClr val="0000FF"/>
                </a:solidFill>
                <a:latin typeface="宋体" panose="02010600030101010101" pitchFamily="2" charset="-122"/>
              </a:rPr>
              <a:t> </a:t>
            </a:r>
            <a:r>
              <a:rPr lang="zh-CN" altLang="en-US" sz="2600" b="1">
                <a:solidFill>
                  <a:srgbClr val="0000FF"/>
                </a:solidFill>
                <a:latin typeface="宋体" panose="02010600030101010101" pitchFamily="2" charset="-122"/>
              </a:rPr>
              <a:t>前件析取法</a:t>
            </a:r>
          </a:p>
          <a:p>
            <a:pPr algn="just" eaLnBrk="1" hangingPunct="1">
              <a:spcBef>
                <a:spcPct val="50000"/>
              </a:spcBef>
              <a:buClr>
                <a:schemeClr val="accent2"/>
              </a:buClr>
              <a:buFont typeface="Wingdings" panose="05000000000000000000" pitchFamily="2" charset="2"/>
              <a:buChar char="§"/>
            </a:pPr>
            <a:r>
              <a:rPr lang="zh-CN" altLang="en-US" sz="2600"/>
              <a:t> 例如</a:t>
            </a:r>
            <a:r>
              <a:rPr lang="zh-CN" altLang="en-US" sz="2600">
                <a:latin typeface="宋体" panose="02010600030101010101" pitchFamily="2" charset="-122"/>
              </a:rPr>
              <a:t>关于</a:t>
            </a:r>
            <a:r>
              <a:rPr lang="zh-CN" altLang="en-US" sz="2600"/>
              <a:t>“</a:t>
            </a:r>
            <a:r>
              <a:rPr lang="zh-CN" altLang="en-US" sz="2600">
                <a:latin typeface="宋体" panose="02010600030101010101" pitchFamily="2" charset="-122"/>
              </a:rPr>
              <a:t>脸牌</a:t>
            </a:r>
            <a:r>
              <a:rPr lang="zh-CN" altLang="en-US" sz="2600"/>
              <a:t>” 示例：</a:t>
            </a:r>
            <a:endParaRPr lang="zh-CN" altLang="en-US" sz="2600">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p>
          <a:p>
            <a:pPr algn="just" eaLnBrk="1" hangingPunct="1">
              <a:spcBef>
                <a:spcPct val="50000"/>
              </a:spcBef>
            </a:pPr>
            <a:endParaRPr lang="zh-CN" altLang="en-US"/>
          </a:p>
          <a:p>
            <a:pPr algn="just" eaLnBrk="1" hangingPunct="1">
              <a:spcBef>
                <a:spcPct val="50000"/>
              </a:spcBef>
            </a:pPr>
            <a:endParaRPr lang="zh-CN" altLang="en-US"/>
          </a:p>
          <a:p>
            <a:pPr algn="just" eaLnBrk="1" hangingPunct="1">
              <a:spcBef>
                <a:spcPct val="50000"/>
              </a:spcBef>
            </a:pPr>
            <a:endParaRPr lang="zh-CN" altLang="en-US" sz="2600"/>
          </a:p>
          <a:p>
            <a:pPr algn="just" eaLnBrk="1" hangingPunct="1">
              <a:spcBef>
                <a:spcPct val="50000"/>
              </a:spcBef>
              <a:buClr>
                <a:schemeClr val="accent2"/>
              </a:buClr>
              <a:buFont typeface="Wingdings" panose="05000000000000000000" pitchFamily="2" charset="2"/>
              <a:buNone/>
            </a:pPr>
            <a:r>
              <a:rPr lang="zh-CN" altLang="en-US"/>
              <a:t> </a:t>
            </a:r>
          </a:p>
        </p:txBody>
      </p:sp>
      <p:graphicFrame>
        <p:nvGraphicFramePr>
          <p:cNvPr id="120838" name="Object 6"/>
          <p:cNvGraphicFramePr>
            <a:graphicFrameLocks noChangeAspect="1"/>
          </p:cNvGraphicFramePr>
          <p:nvPr>
            <p:extLst>
              <p:ext uri="{D42A27DB-BD31-4B8C-83A1-F6EECF244321}">
                <p14:modId xmlns:p14="http://schemas.microsoft.com/office/powerpoint/2010/main" val="3115049124"/>
              </p:ext>
            </p:extLst>
          </p:nvPr>
        </p:nvGraphicFramePr>
        <p:xfrm>
          <a:off x="2639616" y="3463925"/>
          <a:ext cx="5446713" cy="1524000"/>
        </p:xfrm>
        <a:graphic>
          <a:graphicData uri="http://schemas.openxmlformats.org/presentationml/2006/ole">
            <mc:AlternateContent xmlns:mc="http://schemas.openxmlformats.org/markup-compatibility/2006">
              <mc:Choice xmlns:v="urn:schemas-microsoft-com:vml" Requires="v">
                <p:oleObj spid="_x0000_s132150" name="Equation" r:id="rId3" imgW="1726451" imgH="545863" progId="Equation.DSMT4">
                  <p:embed/>
                </p:oleObj>
              </mc:Choice>
              <mc:Fallback>
                <p:oleObj name="Equation" r:id="rId3" imgW="1726451" imgH="54586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9616" y="3463925"/>
                        <a:ext cx="5446713" cy="1524000"/>
                      </a:xfrm>
                      <a:prstGeom prst="rect">
                        <a:avLst/>
                      </a:prstGeom>
                      <a:noFill/>
                      <a:ln>
                        <a:noFill/>
                      </a:ln>
                      <a:effectLst/>
                      <a:extLst/>
                    </p:spPr>
                  </p:pic>
                </p:oleObj>
              </mc:Fallback>
            </mc:AlternateContent>
          </a:graphicData>
        </a:graphic>
      </p:graphicFrame>
      <p:graphicFrame>
        <p:nvGraphicFramePr>
          <p:cNvPr id="120839" name="Object 7"/>
          <p:cNvGraphicFramePr>
            <a:graphicFrameLocks noChangeAspect="1"/>
          </p:cNvGraphicFramePr>
          <p:nvPr/>
        </p:nvGraphicFramePr>
        <p:xfrm>
          <a:off x="1981200" y="5659438"/>
          <a:ext cx="8458200" cy="512762"/>
        </p:xfrm>
        <a:graphic>
          <a:graphicData uri="http://schemas.openxmlformats.org/presentationml/2006/ole">
            <mc:AlternateContent xmlns:mc="http://schemas.openxmlformats.org/markup-compatibility/2006">
              <mc:Choice xmlns:v="urn:schemas-microsoft-com:vml" Requires="v">
                <p:oleObj spid="_x0000_s132151" name="Equation" r:id="rId5" imgW="3111500" imgH="190500" progId="Equation.DSMT4">
                  <p:embed/>
                </p:oleObj>
              </mc:Choice>
              <mc:Fallback>
                <p:oleObj name="Equation" r:id="rId5" imgW="3111500" imgH="190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5659438"/>
                        <a:ext cx="8458200"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40" name="Rectangle 8"/>
          <p:cNvSpPr>
            <a:spLocks noChangeArrowheads="1"/>
          </p:cNvSpPr>
          <p:nvPr/>
        </p:nvSpPr>
        <p:spPr bwMode="auto">
          <a:xfrm>
            <a:off x="1905000" y="5105400"/>
            <a:ext cx="1835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Font typeface="Wingdings" panose="05000000000000000000" pitchFamily="2" charset="2"/>
              <a:buNone/>
            </a:pPr>
            <a:r>
              <a:rPr lang="zh-CN" altLang="en-US" sz="2600"/>
              <a:t>得到知识：</a:t>
            </a:r>
          </a:p>
        </p:txBody>
      </p:sp>
    </p:spTree>
    <p:extLst>
      <p:ext uri="{BB962C8B-B14F-4D97-AF65-F5344CB8AC3E}">
        <p14:creationId xmlns:p14="http://schemas.microsoft.com/office/powerpoint/2010/main" val="126362745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37"/>
                                        </p:tgtEl>
                                        <p:attrNameLst>
                                          <p:attrName>style.visibility</p:attrName>
                                        </p:attrNameLst>
                                      </p:cBhvr>
                                      <p:to>
                                        <p:strVal val="visible"/>
                                      </p:to>
                                    </p:set>
                                    <p:anim calcmode="lin" valueType="num">
                                      <p:cBhvr additive="base">
                                        <p:cTn id="7" dur="500" fill="hold"/>
                                        <p:tgtEl>
                                          <p:spTgt spid="120837"/>
                                        </p:tgtEl>
                                        <p:attrNameLst>
                                          <p:attrName>ppt_x</p:attrName>
                                        </p:attrNameLst>
                                      </p:cBhvr>
                                      <p:tavLst>
                                        <p:tav tm="0">
                                          <p:val>
                                            <p:strVal val="0-#ppt_w/2"/>
                                          </p:val>
                                        </p:tav>
                                        <p:tav tm="100000">
                                          <p:val>
                                            <p:strVal val="#ppt_x"/>
                                          </p:val>
                                        </p:tav>
                                      </p:tavLst>
                                    </p:anim>
                                    <p:anim calcmode="lin" valueType="num">
                                      <p:cBhvr additive="base">
                                        <p:cTn id="8" dur="500" fill="hold"/>
                                        <p:tgtEl>
                                          <p:spTgt spid="1208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120838"/>
                                        </p:tgtEl>
                                        <p:attrNameLst>
                                          <p:attrName>style.visibility</p:attrName>
                                        </p:attrNameLst>
                                      </p:cBhvr>
                                      <p:to>
                                        <p:strVal val="visible"/>
                                      </p:to>
                                    </p:set>
                                    <p:animEffect transition="in" filter="checkerboard(across)">
                                      <p:cBhvr>
                                        <p:cTn id="13" dur="500"/>
                                        <p:tgtEl>
                                          <p:spTgt spid="12083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0840"/>
                                        </p:tgtEl>
                                        <p:attrNameLst>
                                          <p:attrName>style.visibility</p:attrName>
                                        </p:attrNameLst>
                                      </p:cBhvr>
                                      <p:to>
                                        <p:strVal val="visible"/>
                                      </p:to>
                                    </p:set>
                                    <p:anim calcmode="lin" valueType="num">
                                      <p:cBhvr additive="base">
                                        <p:cTn id="18" dur="500" fill="hold"/>
                                        <p:tgtEl>
                                          <p:spTgt spid="120840"/>
                                        </p:tgtEl>
                                        <p:attrNameLst>
                                          <p:attrName>ppt_x</p:attrName>
                                        </p:attrNameLst>
                                      </p:cBhvr>
                                      <p:tavLst>
                                        <p:tav tm="0">
                                          <p:val>
                                            <p:strVal val="0-#ppt_w/2"/>
                                          </p:val>
                                        </p:tav>
                                        <p:tav tm="100000">
                                          <p:val>
                                            <p:strVal val="#ppt_x"/>
                                          </p:val>
                                        </p:tav>
                                      </p:tavLst>
                                    </p:anim>
                                    <p:anim calcmode="lin" valueType="num">
                                      <p:cBhvr additive="base">
                                        <p:cTn id="19" dur="500" fill="hold"/>
                                        <p:tgtEl>
                                          <p:spTgt spid="12084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120839"/>
                                        </p:tgtEl>
                                        <p:attrNameLst>
                                          <p:attrName>style.visibility</p:attrName>
                                        </p:attrNameLst>
                                      </p:cBhvr>
                                      <p:to>
                                        <p:strVal val="visible"/>
                                      </p:to>
                                    </p:set>
                                    <p:anim calcmode="lin" valueType="num">
                                      <p:cBhvr additive="base">
                                        <p:cTn id="24" dur="500" fill="hold"/>
                                        <p:tgtEl>
                                          <p:spTgt spid="120839"/>
                                        </p:tgtEl>
                                        <p:attrNameLst>
                                          <p:attrName>ppt_x</p:attrName>
                                        </p:attrNameLst>
                                      </p:cBhvr>
                                      <p:tavLst>
                                        <p:tav tm="0">
                                          <p:val>
                                            <p:strVal val="1+#ppt_w/2"/>
                                          </p:val>
                                        </p:tav>
                                        <p:tav tm="100000">
                                          <p:val>
                                            <p:strVal val="#ppt_x"/>
                                          </p:val>
                                        </p:tav>
                                      </p:tavLst>
                                    </p:anim>
                                    <p:anim calcmode="lin" valueType="num">
                                      <p:cBhvr additive="base">
                                        <p:cTn id="25" dur="500" fill="hold"/>
                                        <p:tgtEl>
                                          <p:spTgt spid="1208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animBg="1" autoUpdateAnimBg="0"/>
      <p:bldP spid="12084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EE7203D-9B1C-42F0-9CF0-44B202B9D2C5}" type="slidenum">
              <a:rPr kumimoji="0" lang="ja-JP" altLang="en-US" sz="1800">
                <a:solidFill>
                  <a:srgbClr val="A50021"/>
                </a:solidFill>
                <a:latin typeface="Arial" panose="020B0604020202020204" pitchFamily="34" charset="0"/>
                <a:ea typeface="ＭＳ Ｐゴシック" panose="020B0600070205080204" pitchFamily="34" charset="-128"/>
              </a:rPr>
              <a:pPr/>
              <a:t>43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6083"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6084" name="Rectangle 3"/>
          <p:cNvSpPr>
            <a:spLocks noGrp="1" noChangeArrowheads="1"/>
          </p:cNvSpPr>
          <p:nvPr>
            <p:ph type="body" idx="1"/>
          </p:nvPr>
        </p:nvSpPr>
        <p:spPr>
          <a:xfrm>
            <a:off x="839416" y="847725"/>
            <a:ext cx="8642350" cy="1438275"/>
          </a:xfrm>
          <a:ln>
            <a:noFill/>
          </a:ln>
        </p:spPr>
        <p:txBody>
          <a:bodyPr/>
          <a:lstStyle/>
          <a:p>
            <a:pPr eaLnBrk="1" hangingPunct="1">
              <a:buFont typeface="Wingdings" panose="05000000000000000000" pitchFamily="2" charset="2"/>
              <a:buNone/>
            </a:pPr>
            <a:r>
              <a:rPr lang="en-US" altLang="zh-CN" b="1" dirty="0" smtClean="0">
                <a:solidFill>
                  <a:srgbClr val="0000FF"/>
                </a:solidFill>
                <a:latin typeface="Times New Roman" panose="02020603050405020304" pitchFamily="18" charset="0"/>
              </a:rPr>
              <a:t>  2. </a:t>
            </a:r>
            <a:r>
              <a:rPr lang="zh-CN" altLang="en-US" b="1" dirty="0"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rPr>
              <a:t>（</a:t>
            </a:r>
            <a:r>
              <a:rPr lang="en-US" altLang="zh-CN" sz="2600" b="1" dirty="0">
                <a:solidFill>
                  <a:srgbClr val="0000FF"/>
                </a:solidFill>
                <a:latin typeface="Times New Roman" panose="02020603050405020304" pitchFamily="18" charset="0"/>
              </a:rPr>
              <a:t>3</a:t>
            </a:r>
            <a:r>
              <a:rPr lang="zh-CN" altLang="en-US" sz="2600" b="1" dirty="0">
                <a:solidFill>
                  <a:srgbClr val="0000FF"/>
                </a:solidFill>
                <a:latin typeface="Times New Roman" panose="02020603050405020304" pitchFamily="18" charset="0"/>
              </a:rPr>
              <a:t>）增加操作</a:t>
            </a:r>
            <a:r>
              <a:rPr lang="zh-CN" altLang="en-US" sz="2600" b="1" dirty="0">
                <a:solidFill>
                  <a:srgbClr val="0000FF"/>
                </a:solidFill>
                <a:latin typeface="宋体" panose="02010600030101010101" pitchFamily="2" charset="-122"/>
              </a:rPr>
              <a:t> </a:t>
            </a:r>
          </a:p>
        </p:txBody>
      </p:sp>
      <p:sp>
        <p:nvSpPr>
          <p:cNvPr id="46085"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861" name="Text Box 5"/>
          <p:cNvSpPr txBox="1">
            <a:spLocks noChangeArrowheads="1"/>
          </p:cNvSpPr>
          <p:nvPr/>
        </p:nvSpPr>
        <p:spPr bwMode="auto">
          <a:xfrm>
            <a:off x="1881095" y="2286000"/>
            <a:ext cx="8534400" cy="3879850"/>
          </a:xfrm>
          <a:prstGeom prst="rect">
            <a:avLst/>
          </a:prstGeom>
          <a:gradFill rotWithShape="0">
            <a:gsLst>
              <a:gs pos="0">
                <a:srgbClr val="D9FFD9"/>
              </a:gs>
              <a:gs pos="100000">
                <a:schemeClr val="bg1"/>
              </a:gs>
            </a:gsLst>
            <a:path path="rect">
              <a:fillToRect l="100000" t="100000"/>
            </a:path>
          </a:gradFill>
          <a:ln w="9525">
            <a:no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sz="2600" b="1">
                <a:solidFill>
                  <a:srgbClr val="0000FF"/>
                </a:solidFill>
                <a:latin typeface="宋体" panose="02010600030101010101" pitchFamily="2" charset="-122"/>
              </a:rPr>
              <a:t> </a:t>
            </a:r>
            <a:r>
              <a:rPr lang="zh-CN" altLang="en-US" sz="2600" b="1">
                <a:solidFill>
                  <a:srgbClr val="0000FF"/>
                </a:solidFill>
                <a:latin typeface="宋体" panose="02010600030101010101" pitchFamily="2" charset="-122"/>
              </a:rPr>
              <a:t>内部析取法</a:t>
            </a:r>
          </a:p>
          <a:p>
            <a:pPr algn="just" eaLnBrk="1" hangingPunct="1">
              <a:spcBef>
                <a:spcPct val="50000"/>
              </a:spcBef>
              <a:buClr>
                <a:schemeClr val="accent2"/>
              </a:buClr>
              <a:buFont typeface="Wingdings" panose="05000000000000000000" pitchFamily="2" charset="2"/>
              <a:buChar char="§"/>
            </a:pPr>
            <a:r>
              <a:rPr lang="zh-CN" altLang="en-US" sz="2600"/>
              <a:t>  例如示例：</a:t>
            </a:r>
            <a:endParaRPr lang="zh-CN" altLang="en-US" sz="2600">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p>
          <a:p>
            <a:pPr algn="just" eaLnBrk="1" hangingPunct="1">
              <a:spcBef>
                <a:spcPct val="50000"/>
              </a:spcBef>
            </a:pPr>
            <a:endParaRPr lang="zh-CN" altLang="en-US"/>
          </a:p>
          <a:p>
            <a:pPr algn="just" eaLnBrk="1" hangingPunct="1">
              <a:spcBef>
                <a:spcPct val="50000"/>
              </a:spcBef>
            </a:pPr>
            <a:endParaRPr lang="zh-CN" altLang="en-US"/>
          </a:p>
          <a:p>
            <a:pPr algn="just" eaLnBrk="1" hangingPunct="1">
              <a:spcBef>
                <a:spcPct val="50000"/>
              </a:spcBef>
            </a:pPr>
            <a:endParaRPr lang="zh-CN" altLang="en-US" sz="2600"/>
          </a:p>
          <a:p>
            <a:pPr algn="just" eaLnBrk="1" hangingPunct="1">
              <a:spcBef>
                <a:spcPct val="50000"/>
              </a:spcBef>
              <a:buClr>
                <a:schemeClr val="accent2"/>
              </a:buClr>
              <a:buFont typeface="Wingdings" panose="05000000000000000000" pitchFamily="2" charset="2"/>
              <a:buNone/>
            </a:pPr>
            <a:r>
              <a:rPr lang="zh-CN" altLang="en-US"/>
              <a:t> </a:t>
            </a:r>
          </a:p>
        </p:txBody>
      </p:sp>
      <p:graphicFrame>
        <p:nvGraphicFramePr>
          <p:cNvPr id="121862" name="Object 6"/>
          <p:cNvGraphicFramePr>
            <a:graphicFrameLocks noChangeAspect="1"/>
          </p:cNvGraphicFramePr>
          <p:nvPr/>
        </p:nvGraphicFramePr>
        <p:xfrm>
          <a:off x="2538414" y="3505200"/>
          <a:ext cx="5767387" cy="1524000"/>
        </p:xfrm>
        <a:graphic>
          <a:graphicData uri="http://schemas.openxmlformats.org/presentationml/2006/ole">
            <mc:AlternateContent xmlns:mc="http://schemas.openxmlformats.org/markup-compatibility/2006">
              <mc:Choice xmlns:v="urn:schemas-microsoft-com:vml" Requires="v">
                <p:oleObj spid="_x0000_s133174" name="Equation" r:id="rId3" imgW="1828800" imgH="546100" progId="Equation.DSMT4">
                  <p:embed/>
                </p:oleObj>
              </mc:Choice>
              <mc:Fallback>
                <p:oleObj name="Equation" r:id="rId3" imgW="1828800" imgH="546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414" y="3505200"/>
                        <a:ext cx="5767387"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3" name="Object 7"/>
          <p:cNvGraphicFramePr>
            <a:graphicFrameLocks noChangeAspect="1"/>
          </p:cNvGraphicFramePr>
          <p:nvPr/>
        </p:nvGraphicFramePr>
        <p:xfrm>
          <a:off x="3352800" y="5638801"/>
          <a:ext cx="4452938" cy="512763"/>
        </p:xfrm>
        <a:graphic>
          <a:graphicData uri="http://schemas.openxmlformats.org/presentationml/2006/ole">
            <mc:AlternateContent xmlns:mc="http://schemas.openxmlformats.org/markup-compatibility/2006">
              <mc:Choice xmlns:v="urn:schemas-microsoft-com:vml" Requires="v">
                <p:oleObj spid="_x0000_s133175" name="Equation" r:id="rId5" imgW="1638300" imgH="190500" progId="Equation.DSMT4">
                  <p:embed/>
                </p:oleObj>
              </mc:Choice>
              <mc:Fallback>
                <p:oleObj name="Equation" r:id="rId5" imgW="1638300" imgH="190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5638801"/>
                        <a:ext cx="4452938"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64" name="Rectangle 8"/>
          <p:cNvSpPr>
            <a:spLocks noChangeArrowheads="1"/>
          </p:cNvSpPr>
          <p:nvPr/>
        </p:nvSpPr>
        <p:spPr bwMode="auto">
          <a:xfrm>
            <a:off x="1905000" y="5105400"/>
            <a:ext cx="1835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Font typeface="Wingdings" panose="05000000000000000000" pitchFamily="2" charset="2"/>
              <a:buNone/>
            </a:pPr>
            <a:r>
              <a:rPr lang="zh-CN" altLang="en-US" sz="2600"/>
              <a:t>得到知识：</a:t>
            </a:r>
          </a:p>
        </p:txBody>
      </p:sp>
    </p:spTree>
    <p:extLst>
      <p:ext uri="{BB962C8B-B14F-4D97-AF65-F5344CB8AC3E}">
        <p14:creationId xmlns:p14="http://schemas.microsoft.com/office/powerpoint/2010/main" val="339553996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1861"/>
                                        </p:tgtEl>
                                        <p:attrNameLst>
                                          <p:attrName>style.visibility</p:attrName>
                                        </p:attrNameLst>
                                      </p:cBhvr>
                                      <p:to>
                                        <p:strVal val="visible"/>
                                      </p:to>
                                    </p:set>
                                    <p:anim calcmode="lin" valueType="num">
                                      <p:cBhvr additive="base">
                                        <p:cTn id="7" dur="500" fill="hold"/>
                                        <p:tgtEl>
                                          <p:spTgt spid="121861"/>
                                        </p:tgtEl>
                                        <p:attrNameLst>
                                          <p:attrName>ppt_x</p:attrName>
                                        </p:attrNameLst>
                                      </p:cBhvr>
                                      <p:tavLst>
                                        <p:tav tm="0">
                                          <p:val>
                                            <p:strVal val="0-#ppt_w/2"/>
                                          </p:val>
                                        </p:tav>
                                        <p:tav tm="100000">
                                          <p:val>
                                            <p:strVal val="#ppt_x"/>
                                          </p:val>
                                        </p:tav>
                                      </p:tavLst>
                                    </p:anim>
                                    <p:anim calcmode="lin" valueType="num">
                                      <p:cBhvr additive="base">
                                        <p:cTn id="8" dur="500" fill="hold"/>
                                        <p:tgtEl>
                                          <p:spTgt spid="1218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21862"/>
                                        </p:tgtEl>
                                        <p:attrNameLst>
                                          <p:attrName>style.visibility</p:attrName>
                                        </p:attrNameLst>
                                      </p:cBhvr>
                                      <p:to>
                                        <p:strVal val="visible"/>
                                      </p:to>
                                    </p:set>
                                    <p:animEffect transition="in" filter="dissolve">
                                      <p:cBhvr>
                                        <p:cTn id="13" dur="500"/>
                                        <p:tgtEl>
                                          <p:spTgt spid="1218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1864"/>
                                        </p:tgtEl>
                                        <p:attrNameLst>
                                          <p:attrName>style.visibility</p:attrName>
                                        </p:attrNameLst>
                                      </p:cBhvr>
                                      <p:to>
                                        <p:strVal val="visible"/>
                                      </p:to>
                                    </p:set>
                                    <p:anim calcmode="lin" valueType="num">
                                      <p:cBhvr additive="base">
                                        <p:cTn id="18" dur="500" fill="hold"/>
                                        <p:tgtEl>
                                          <p:spTgt spid="121864"/>
                                        </p:tgtEl>
                                        <p:attrNameLst>
                                          <p:attrName>ppt_x</p:attrName>
                                        </p:attrNameLst>
                                      </p:cBhvr>
                                      <p:tavLst>
                                        <p:tav tm="0">
                                          <p:val>
                                            <p:strVal val="0-#ppt_w/2"/>
                                          </p:val>
                                        </p:tav>
                                        <p:tav tm="100000">
                                          <p:val>
                                            <p:strVal val="#ppt_x"/>
                                          </p:val>
                                        </p:tav>
                                      </p:tavLst>
                                    </p:anim>
                                    <p:anim calcmode="lin" valueType="num">
                                      <p:cBhvr additive="base">
                                        <p:cTn id="19" dur="500" fill="hold"/>
                                        <p:tgtEl>
                                          <p:spTgt spid="121864"/>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121863"/>
                                        </p:tgtEl>
                                        <p:attrNameLst>
                                          <p:attrName>style.visibility</p:attrName>
                                        </p:attrNameLst>
                                      </p:cBhvr>
                                      <p:to>
                                        <p:strVal val="visible"/>
                                      </p:to>
                                    </p:set>
                                    <p:anim calcmode="lin" valueType="num">
                                      <p:cBhvr additive="base">
                                        <p:cTn id="24" dur="500" fill="hold"/>
                                        <p:tgtEl>
                                          <p:spTgt spid="121863"/>
                                        </p:tgtEl>
                                        <p:attrNameLst>
                                          <p:attrName>ppt_x</p:attrName>
                                        </p:attrNameLst>
                                      </p:cBhvr>
                                      <p:tavLst>
                                        <p:tav tm="0">
                                          <p:val>
                                            <p:strVal val="1+#ppt_w/2"/>
                                          </p:val>
                                        </p:tav>
                                        <p:tav tm="100000">
                                          <p:val>
                                            <p:strVal val="#ppt_x"/>
                                          </p:val>
                                        </p:tav>
                                      </p:tavLst>
                                    </p:anim>
                                    <p:anim calcmode="lin" valueType="num">
                                      <p:cBhvr additive="base">
                                        <p:cTn id="25" dur="500" fill="hold"/>
                                        <p:tgtEl>
                                          <p:spTgt spid="1218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animBg="1" autoUpdateAnimBg="0"/>
      <p:bldP spid="12186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340691-3535-4713-AD1D-C5AC9AB87AB1}" type="slidenum">
              <a:rPr kumimoji="0" lang="ja-JP" altLang="en-US" sz="1800">
                <a:solidFill>
                  <a:srgbClr val="A50021"/>
                </a:solidFill>
                <a:latin typeface="Arial" panose="020B0604020202020204" pitchFamily="34" charset="0"/>
                <a:ea typeface="ＭＳ Ｐゴシック" panose="020B0600070205080204" pitchFamily="34" charset="-128"/>
              </a:rPr>
              <a:pPr/>
              <a:t>44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710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7108" name="Rectangle 3"/>
          <p:cNvSpPr>
            <a:spLocks noGrp="1" noChangeArrowheads="1"/>
          </p:cNvSpPr>
          <p:nvPr>
            <p:ph type="body" idx="1"/>
          </p:nvPr>
        </p:nvSpPr>
        <p:spPr>
          <a:xfrm>
            <a:off x="911424" y="764704"/>
            <a:ext cx="8642350" cy="1438275"/>
          </a:xfrm>
          <a:ln>
            <a:noFill/>
          </a:ln>
        </p:spPr>
        <p:txBody>
          <a:bodyPr/>
          <a:lstStyle/>
          <a:p>
            <a:pPr eaLnBrk="1" hangingPunct="1">
              <a:buFont typeface="Wingdings" panose="05000000000000000000" pitchFamily="2" charset="2"/>
              <a:buNone/>
            </a:pPr>
            <a:r>
              <a:rPr lang="en-US" altLang="zh-CN" b="1" dirty="0" smtClean="0">
                <a:solidFill>
                  <a:srgbClr val="0000FF"/>
                </a:solidFill>
                <a:latin typeface="Times New Roman" panose="02020603050405020304" pitchFamily="18" charset="0"/>
              </a:rPr>
              <a:t>  2. </a:t>
            </a:r>
            <a:r>
              <a:rPr lang="zh-CN" altLang="en-US" b="1" dirty="0"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rPr>
              <a:t>（</a:t>
            </a:r>
            <a:r>
              <a:rPr lang="en-US" altLang="zh-CN" sz="2600" b="1" dirty="0">
                <a:solidFill>
                  <a:srgbClr val="0000FF"/>
                </a:solidFill>
                <a:latin typeface="Times New Roman" panose="02020603050405020304" pitchFamily="18" charset="0"/>
              </a:rPr>
              <a:t>4</a:t>
            </a:r>
            <a:r>
              <a:rPr lang="zh-CN" altLang="en-US" sz="2600" b="1" dirty="0">
                <a:solidFill>
                  <a:srgbClr val="0000FF"/>
                </a:solidFill>
                <a:latin typeface="Times New Roman" panose="02020603050405020304" pitchFamily="18" charset="0"/>
              </a:rPr>
              <a:t>）合取变析取</a:t>
            </a:r>
            <a:r>
              <a:rPr lang="zh-CN" altLang="en-US" sz="2600" b="1" dirty="0">
                <a:solidFill>
                  <a:srgbClr val="0000FF"/>
                </a:solidFill>
                <a:latin typeface="宋体" panose="02010600030101010101" pitchFamily="2" charset="-122"/>
              </a:rPr>
              <a:t> </a:t>
            </a:r>
          </a:p>
        </p:txBody>
      </p:sp>
      <p:sp>
        <p:nvSpPr>
          <p:cNvPr id="47109"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909" name="Text Box 5"/>
          <p:cNvSpPr txBox="1">
            <a:spLocks noChangeArrowheads="1"/>
          </p:cNvSpPr>
          <p:nvPr/>
        </p:nvSpPr>
        <p:spPr bwMode="auto">
          <a:xfrm>
            <a:off x="1905000" y="2286001"/>
            <a:ext cx="8382000" cy="1014413"/>
          </a:xfrm>
          <a:prstGeom prst="rect">
            <a:avLst/>
          </a:prstGeom>
          <a:solidFill>
            <a:srgbClr val="FFFFFF"/>
          </a:solidFill>
          <a:ln w="9525">
            <a:no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a:latin typeface="宋体" panose="02010600030101010101" pitchFamily="2" charset="-122"/>
              </a:rPr>
              <a:t> </a:t>
            </a:r>
            <a:r>
              <a:rPr lang="zh-CN" altLang="en-US">
                <a:latin typeface="宋体" panose="02010600030101010101" pitchFamily="2" charset="-122"/>
              </a:rPr>
              <a:t>例如：</a:t>
            </a:r>
            <a:r>
              <a:rPr lang="zh-CN" altLang="en-US"/>
              <a:t>“</a:t>
            </a:r>
            <a:r>
              <a:rPr lang="zh-CN" altLang="en-US">
                <a:latin typeface="宋体" panose="02010600030101010101" pitchFamily="2" charset="-122"/>
              </a:rPr>
              <a:t>男同学与女同学可以组成一个班</a:t>
            </a:r>
            <a:r>
              <a:rPr lang="zh-CN" altLang="en-US"/>
              <a:t>”</a:t>
            </a:r>
            <a:r>
              <a:rPr lang="zh-CN" altLang="en-US">
                <a:latin typeface="宋体" panose="02010600030101010101" pitchFamily="2" charset="-122"/>
              </a:rPr>
              <a:t>。</a:t>
            </a:r>
          </a:p>
          <a:p>
            <a:pPr eaLnBrk="1" hangingPunct="1">
              <a:spcBef>
                <a:spcPct val="50000"/>
              </a:spcBef>
              <a:buClr>
                <a:schemeClr val="accent2"/>
              </a:buClr>
              <a:buFont typeface="Wingdings" panose="05000000000000000000" pitchFamily="2" charset="2"/>
              <a:buChar char="§"/>
            </a:pPr>
            <a:r>
              <a:rPr lang="zh-CN" altLang="en-US">
                <a:latin typeface="宋体" panose="02010600030101010101" pitchFamily="2" charset="-122"/>
              </a:rPr>
              <a:t> 归纳：</a:t>
            </a:r>
            <a:r>
              <a:rPr lang="zh-CN" altLang="en-US"/>
              <a:t>“</a:t>
            </a:r>
            <a:r>
              <a:rPr lang="zh-CN" altLang="en-US">
                <a:latin typeface="宋体" panose="02010600030101010101" pitchFamily="2" charset="-122"/>
              </a:rPr>
              <a:t>男同学或女同学可以组成一个班</a:t>
            </a:r>
            <a:r>
              <a:rPr lang="zh-CN" altLang="en-US"/>
              <a:t>”</a:t>
            </a:r>
            <a:r>
              <a:rPr lang="zh-CN" altLang="en-US">
                <a:latin typeface="宋体" panose="02010600030101010101" pitchFamily="2" charset="-122"/>
              </a:rPr>
              <a:t>。</a:t>
            </a:r>
            <a:r>
              <a:rPr lang="zh-CN" altLang="en-US"/>
              <a:t> </a:t>
            </a:r>
          </a:p>
        </p:txBody>
      </p:sp>
      <p:sp>
        <p:nvSpPr>
          <p:cNvPr id="123910" name="Rectangle 6"/>
          <p:cNvSpPr>
            <a:spLocks noChangeArrowheads="1"/>
          </p:cNvSpPr>
          <p:nvPr/>
        </p:nvSpPr>
        <p:spPr bwMode="auto">
          <a:xfrm>
            <a:off x="1127448" y="3603626"/>
            <a:ext cx="26130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600" b="1" dirty="0">
                <a:solidFill>
                  <a:srgbClr val="0000FF"/>
                </a:solidFill>
              </a:rPr>
              <a:t>（</a:t>
            </a:r>
            <a:r>
              <a:rPr kumimoji="0" lang="en-US" altLang="zh-CN" sz="2600" b="1" dirty="0">
                <a:solidFill>
                  <a:srgbClr val="0000FF"/>
                </a:solidFill>
              </a:rPr>
              <a:t>5</a:t>
            </a:r>
            <a:r>
              <a:rPr kumimoji="0" lang="zh-CN" altLang="en-US" sz="2600" b="1" dirty="0">
                <a:solidFill>
                  <a:srgbClr val="0000FF"/>
                </a:solidFill>
              </a:rPr>
              <a:t>） 归结归纳</a:t>
            </a:r>
            <a:r>
              <a:rPr kumimoji="0" lang="zh-CN" altLang="en-US" sz="2600" b="1" dirty="0">
                <a:solidFill>
                  <a:srgbClr val="0000FF"/>
                </a:solidFill>
                <a:latin typeface="宋体" panose="02010600030101010101" pitchFamily="2" charset="-122"/>
              </a:rPr>
              <a:t> </a:t>
            </a:r>
          </a:p>
        </p:txBody>
      </p:sp>
      <p:grpSp>
        <p:nvGrpSpPr>
          <p:cNvPr id="2" name="Group 10"/>
          <p:cNvGrpSpPr>
            <a:grpSpLocks/>
          </p:cNvGrpSpPr>
          <p:nvPr/>
        </p:nvGrpSpPr>
        <p:grpSpPr bwMode="auto">
          <a:xfrm>
            <a:off x="1943100" y="4202313"/>
            <a:ext cx="8343900" cy="2133600"/>
            <a:chOff x="240" y="2640"/>
            <a:chExt cx="5256" cy="1344"/>
          </a:xfrm>
        </p:grpSpPr>
        <p:sp>
          <p:nvSpPr>
            <p:cNvPr id="47113" name="Text Box 7"/>
            <p:cNvSpPr txBox="1">
              <a:spLocks noChangeArrowheads="1"/>
            </p:cNvSpPr>
            <p:nvPr/>
          </p:nvSpPr>
          <p:spPr bwMode="auto">
            <a:xfrm>
              <a:off x="240" y="2640"/>
              <a:ext cx="5256" cy="1329"/>
            </a:xfrm>
            <a:prstGeom prst="rect">
              <a:avLst/>
            </a:prstGeom>
            <a:gradFill rotWithShape="0">
              <a:gsLst>
                <a:gs pos="0">
                  <a:srgbClr val="FFFFFF"/>
                </a:gs>
                <a:gs pos="100000">
                  <a:srgbClr val="D9FFD9"/>
                </a:gs>
              </a:gsLst>
              <a:lin ang="0" scaled="1"/>
            </a:gradFill>
            <a:ln w="9525">
              <a:no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zh-CN" altLang="en-US" dirty="0"/>
                <a:t>例如：</a:t>
              </a:r>
              <a:endParaRPr lang="zh-CN" altLang="en-US" dirty="0">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dirty="0">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dirty="0">
                <a:latin typeface="宋体" panose="02010600030101010101" pitchFamily="2" charset="-122"/>
              </a:endParaRPr>
            </a:p>
            <a:p>
              <a:pPr algn="just" eaLnBrk="1" hangingPunct="1">
                <a:spcBef>
                  <a:spcPct val="50000"/>
                </a:spcBef>
                <a:buClr>
                  <a:schemeClr val="accent2"/>
                </a:buClr>
                <a:buFont typeface="Wingdings" panose="05000000000000000000" pitchFamily="2" charset="2"/>
                <a:buChar char="§"/>
              </a:pPr>
              <a:r>
                <a:rPr lang="zh-CN" altLang="en-US" dirty="0"/>
                <a:t> 得到：</a:t>
              </a:r>
              <a:endParaRPr lang="zh-CN" altLang="en-US" dirty="0">
                <a:latin typeface="宋体" panose="02010600030101010101" pitchFamily="2" charset="-122"/>
              </a:endParaRPr>
            </a:p>
          </p:txBody>
        </p:sp>
        <p:graphicFrame>
          <p:nvGraphicFramePr>
            <p:cNvPr id="47114" name="Object 8"/>
            <p:cNvGraphicFramePr>
              <a:graphicFrameLocks noChangeAspect="1"/>
            </p:cNvGraphicFramePr>
            <p:nvPr/>
          </p:nvGraphicFramePr>
          <p:xfrm>
            <a:off x="1152" y="2880"/>
            <a:ext cx="1248" cy="624"/>
          </p:xfrm>
          <a:graphic>
            <a:graphicData uri="http://schemas.openxmlformats.org/presentationml/2006/ole">
              <mc:AlternateContent xmlns:mc="http://schemas.openxmlformats.org/markup-compatibility/2006">
                <mc:Choice xmlns:v="urn:schemas-microsoft-com:vml" Requires="v">
                  <p:oleObj spid="_x0000_s134198" name="Equation" r:id="rId3" imgW="685502" imgH="355446" progId="Equation.DSMT4">
                    <p:embed/>
                  </p:oleObj>
                </mc:Choice>
                <mc:Fallback>
                  <p:oleObj name="Equation" r:id="rId3" imgW="685502" imgH="35544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2880"/>
                          <a:ext cx="124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5" name="Object 9"/>
            <p:cNvGraphicFramePr>
              <a:graphicFrameLocks noChangeAspect="1"/>
            </p:cNvGraphicFramePr>
            <p:nvPr/>
          </p:nvGraphicFramePr>
          <p:xfrm>
            <a:off x="1008" y="3672"/>
            <a:ext cx="1178" cy="312"/>
          </p:xfrm>
          <a:graphic>
            <a:graphicData uri="http://schemas.openxmlformats.org/presentationml/2006/ole">
              <mc:AlternateContent xmlns:mc="http://schemas.openxmlformats.org/markup-compatibility/2006">
                <mc:Choice xmlns:v="urn:schemas-microsoft-com:vml" Requires="v">
                  <p:oleObj spid="_x0000_s134199" name="Equation" r:id="rId5" imgW="647419" imgH="177723" progId="Equation.DSMT4">
                    <p:embed/>
                  </p:oleObj>
                </mc:Choice>
                <mc:Fallback>
                  <p:oleObj name="Equation" r:id="rId5" imgW="647419" imgH="17772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3672"/>
                          <a:ext cx="117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304639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9"/>
                                        </p:tgtEl>
                                        <p:attrNameLst>
                                          <p:attrName>style.visibility</p:attrName>
                                        </p:attrNameLst>
                                      </p:cBhvr>
                                      <p:to>
                                        <p:strVal val="visible"/>
                                      </p:to>
                                    </p:set>
                                    <p:anim calcmode="lin" valueType="num">
                                      <p:cBhvr additive="base">
                                        <p:cTn id="7" dur="500" fill="hold"/>
                                        <p:tgtEl>
                                          <p:spTgt spid="123909"/>
                                        </p:tgtEl>
                                        <p:attrNameLst>
                                          <p:attrName>ppt_x</p:attrName>
                                        </p:attrNameLst>
                                      </p:cBhvr>
                                      <p:tavLst>
                                        <p:tav tm="0">
                                          <p:val>
                                            <p:strVal val="0-#ppt_w/2"/>
                                          </p:val>
                                        </p:tav>
                                        <p:tav tm="100000">
                                          <p:val>
                                            <p:strVal val="#ppt_x"/>
                                          </p:val>
                                        </p:tav>
                                      </p:tavLst>
                                    </p:anim>
                                    <p:anim calcmode="lin" valueType="num">
                                      <p:cBhvr additive="base">
                                        <p:cTn id="8" dur="500" fill="hold"/>
                                        <p:tgtEl>
                                          <p:spTgt spid="1239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3910"/>
                                        </p:tgtEl>
                                        <p:attrNameLst>
                                          <p:attrName>style.visibility</p:attrName>
                                        </p:attrNameLst>
                                      </p:cBhvr>
                                      <p:to>
                                        <p:strVal val="visible"/>
                                      </p:to>
                                    </p:set>
                                    <p:anim calcmode="lin" valueType="num">
                                      <p:cBhvr additive="base">
                                        <p:cTn id="13" dur="500" fill="hold"/>
                                        <p:tgtEl>
                                          <p:spTgt spid="123910"/>
                                        </p:tgtEl>
                                        <p:attrNameLst>
                                          <p:attrName>ppt_x</p:attrName>
                                        </p:attrNameLst>
                                      </p:cBhvr>
                                      <p:tavLst>
                                        <p:tav tm="0">
                                          <p:val>
                                            <p:strVal val="0-#ppt_w/2"/>
                                          </p:val>
                                        </p:tav>
                                        <p:tav tm="100000">
                                          <p:val>
                                            <p:strVal val="#ppt_x"/>
                                          </p:val>
                                        </p:tav>
                                      </p:tavLst>
                                    </p:anim>
                                    <p:anim calcmode="lin" valueType="num">
                                      <p:cBhvr additive="base">
                                        <p:cTn id="14" dur="500" fill="hold"/>
                                        <p:tgtEl>
                                          <p:spTgt spid="12391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animBg="1" autoUpdateAnimBg="0"/>
      <p:bldP spid="123910"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ECCDB41-34EC-4658-A9E9-079F3B1B7537}" type="slidenum">
              <a:rPr kumimoji="0" lang="ja-JP" altLang="en-US" sz="1800">
                <a:solidFill>
                  <a:srgbClr val="A50021"/>
                </a:solidFill>
                <a:latin typeface="Arial" panose="020B0604020202020204" pitchFamily="34" charset="0"/>
                <a:ea typeface="ＭＳ Ｐゴシック" panose="020B0600070205080204" pitchFamily="34" charset="-128"/>
              </a:rPr>
              <a:pPr/>
              <a:t>45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8131"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示例学习</a:t>
            </a:r>
          </a:p>
        </p:txBody>
      </p:sp>
      <p:sp>
        <p:nvSpPr>
          <p:cNvPr id="48132" name="Rectangle 3"/>
          <p:cNvSpPr>
            <a:spLocks noGrp="1" noChangeArrowheads="1"/>
          </p:cNvSpPr>
          <p:nvPr>
            <p:ph type="body" idx="1"/>
          </p:nvPr>
        </p:nvSpPr>
        <p:spPr>
          <a:xfrm>
            <a:off x="839416" y="933451"/>
            <a:ext cx="8642350" cy="1438275"/>
          </a:xfrm>
        </p:spPr>
        <p:txBody>
          <a:bodyPr/>
          <a:lstStyle/>
          <a:p>
            <a:pPr eaLnBrk="1" hangingPunct="1">
              <a:buFont typeface="Wingdings" panose="05000000000000000000" pitchFamily="2" charset="2"/>
              <a:buNone/>
            </a:pPr>
            <a:r>
              <a:rPr lang="en-US" altLang="zh-CN" b="1" dirty="0" smtClean="0">
                <a:solidFill>
                  <a:srgbClr val="0000FF"/>
                </a:solidFill>
                <a:latin typeface="Times New Roman" panose="02020603050405020304" pitchFamily="18" charset="0"/>
              </a:rPr>
              <a:t>  2. </a:t>
            </a:r>
            <a:r>
              <a:rPr lang="zh-CN" altLang="en-US" b="1" dirty="0"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rPr>
              <a:t>（</a:t>
            </a:r>
            <a:r>
              <a:rPr lang="en-US" altLang="zh-CN" sz="2600" b="1" dirty="0">
                <a:solidFill>
                  <a:srgbClr val="0000FF"/>
                </a:solidFill>
                <a:latin typeface="Times New Roman" panose="02020603050405020304" pitchFamily="18" charset="0"/>
              </a:rPr>
              <a:t>6</a:t>
            </a:r>
            <a:r>
              <a:rPr lang="zh-CN" altLang="en-US" sz="2600" b="1" dirty="0">
                <a:solidFill>
                  <a:srgbClr val="0000FF"/>
                </a:solidFill>
                <a:latin typeface="Times New Roman" panose="02020603050405020304" pitchFamily="18" charset="0"/>
              </a:rPr>
              <a:t>）曲线拟合 </a:t>
            </a:r>
          </a:p>
        </p:txBody>
      </p:sp>
      <p:sp>
        <p:nvSpPr>
          <p:cNvPr id="48133"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933" name="Text Box 5"/>
          <p:cNvSpPr txBox="1">
            <a:spLocks noChangeArrowheads="1"/>
          </p:cNvSpPr>
          <p:nvPr/>
        </p:nvSpPr>
        <p:spPr bwMode="auto">
          <a:xfrm>
            <a:off x="1905000" y="2371726"/>
            <a:ext cx="8382000" cy="2657475"/>
          </a:xfrm>
          <a:prstGeom prst="rect">
            <a:avLst/>
          </a:prstGeom>
          <a:gradFill rotWithShape="0">
            <a:gsLst>
              <a:gs pos="0">
                <a:srgbClr val="CCFFFF"/>
              </a:gs>
              <a:gs pos="100000">
                <a:srgbClr val="FFFFFF"/>
              </a:gs>
            </a:gsLst>
            <a:path path="rect">
              <a:fillToRect l="100000" t="100000"/>
            </a:path>
          </a:gradFill>
          <a:ln w="9525">
            <a:no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a:t> </a:t>
            </a:r>
            <a:r>
              <a:rPr lang="zh-CN" altLang="en-US"/>
              <a:t>设在示例空间提供了一批如下形式的示例：</a:t>
            </a:r>
            <a:r>
              <a:rPr lang="en-US" altLang="zh-CN"/>
              <a:t>(</a:t>
            </a:r>
            <a:r>
              <a:rPr lang="en-US" altLang="zh-CN" i="1"/>
              <a:t>x</a:t>
            </a:r>
            <a:r>
              <a:rPr lang="en-US" altLang="zh-CN"/>
              <a:t>, </a:t>
            </a:r>
            <a:r>
              <a:rPr lang="en-US" altLang="zh-CN" i="1"/>
              <a:t>y</a:t>
            </a:r>
            <a:r>
              <a:rPr lang="en-US" altLang="zh-CN"/>
              <a:t>, </a:t>
            </a:r>
            <a:r>
              <a:rPr lang="en-US" altLang="zh-CN" i="1"/>
              <a:t>z</a:t>
            </a:r>
            <a:r>
              <a:rPr lang="en-US" altLang="zh-CN"/>
              <a:t>)</a:t>
            </a:r>
          </a:p>
          <a:p>
            <a:pPr algn="just" eaLnBrk="1" hangingPunct="1">
              <a:spcBef>
                <a:spcPct val="50000"/>
              </a:spcBef>
              <a:buClr>
                <a:schemeClr val="accent2"/>
              </a:buClr>
              <a:buFont typeface="Wingdings" panose="05000000000000000000" pitchFamily="2" charset="2"/>
              <a:buNone/>
            </a:pPr>
            <a:r>
              <a:rPr lang="zh-CN" altLang="en-US"/>
              <a:t>示例</a:t>
            </a:r>
            <a:r>
              <a:rPr lang="en-US" altLang="zh-CN"/>
              <a:t>1</a:t>
            </a:r>
            <a:r>
              <a:rPr lang="zh-CN" altLang="en-US"/>
              <a:t>：</a:t>
            </a:r>
            <a:r>
              <a:rPr lang="en-US" altLang="zh-CN"/>
              <a:t>(1, 0, 10)</a:t>
            </a:r>
          </a:p>
          <a:p>
            <a:pPr algn="just" eaLnBrk="1" hangingPunct="1">
              <a:spcBef>
                <a:spcPct val="50000"/>
              </a:spcBef>
              <a:buClr>
                <a:schemeClr val="accent2"/>
              </a:buClr>
              <a:buFont typeface="Wingdings" panose="05000000000000000000" pitchFamily="2" charset="2"/>
              <a:buNone/>
            </a:pPr>
            <a:r>
              <a:rPr lang="zh-CN" altLang="en-US"/>
              <a:t>示例</a:t>
            </a:r>
            <a:r>
              <a:rPr lang="en-US" altLang="zh-CN"/>
              <a:t>2</a:t>
            </a:r>
            <a:r>
              <a:rPr lang="zh-CN" altLang="en-US"/>
              <a:t>：</a:t>
            </a:r>
            <a:r>
              <a:rPr lang="en-US" altLang="zh-CN"/>
              <a:t>(2, 1, 18)</a:t>
            </a:r>
          </a:p>
          <a:p>
            <a:pPr eaLnBrk="1" hangingPunct="1">
              <a:spcBef>
                <a:spcPct val="50000"/>
              </a:spcBef>
              <a:buClr>
                <a:schemeClr val="accent2"/>
              </a:buClr>
              <a:buFont typeface="Wingdings" panose="05000000000000000000" pitchFamily="2" charset="2"/>
              <a:buNone/>
            </a:pPr>
            <a:r>
              <a:rPr lang="zh-CN" altLang="en-US"/>
              <a:t>示例</a:t>
            </a:r>
            <a:r>
              <a:rPr lang="en-US" altLang="zh-CN"/>
              <a:t>3</a:t>
            </a:r>
            <a:r>
              <a:rPr lang="zh-CN" altLang="en-US"/>
              <a:t>：</a:t>
            </a:r>
            <a:r>
              <a:rPr lang="en-US" altLang="zh-CN"/>
              <a:t>(-1, -2, -6)</a:t>
            </a:r>
          </a:p>
          <a:p>
            <a:pPr eaLnBrk="1" hangingPunct="1">
              <a:spcBef>
                <a:spcPct val="50000"/>
              </a:spcBef>
              <a:buClr>
                <a:schemeClr val="accent2"/>
              </a:buClr>
              <a:buFont typeface="Wingdings" panose="05000000000000000000" pitchFamily="2" charset="2"/>
              <a:buChar char="§"/>
            </a:pPr>
            <a:r>
              <a:rPr lang="zh-CN" altLang="en-US"/>
              <a:t>应用曲线拟合法得到： </a:t>
            </a:r>
            <a:r>
              <a:rPr lang="en-US" altLang="zh-CN" i="1"/>
              <a:t>z=</a:t>
            </a:r>
            <a:r>
              <a:rPr lang="en-US" altLang="zh-CN"/>
              <a:t>2</a:t>
            </a:r>
            <a:r>
              <a:rPr lang="en-US" altLang="zh-CN" i="1"/>
              <a:t>x+</a:t>
            </a:r>
            <a:r>
              <a:rPr lang="en-US" altLang="zh-CN"/>
              <a:t>6 </a:t>
            </a:r>
            <a:r>
              <a:rPr lang="en-US" altLang="zh-CN" i="1"/>
              <a:t>y+</a:t>
            </a:r>
            <a:r>
              <a:rPr lang="en-US" altLang="zh-CN"/>
              <a:t>8 </a:t>
            </a:r>
          </a:p>
        </p:txBody>
      </p:sp>
    </p:spTree>
    <p:extLst>
      <p:ext uri="{BB962C8B-B14F-4D97-AF65-F5344CB8AC3E}">
        <p14:creationId xmlns:p14="http://schemas.microsoft.com/office/powerpoint/2010/main" val="4315535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24933"/>
                                        </p:tgtEl>
                                        <p:attrNameLst>
                                          <p:attrName>style.visibility</p:attrName>
                                        </p:attrNameLst>
                                      </p:cBhvr>
                                      <p:to>
                                        <p:strVal val="visible"/>
                                      </p:to>
                                    </p:set>
                                    <p:animEffect transition="in" filter="barn(outHorizontal)">
                                      <p:cBhvr>
                                        <p:cTn id="7" dur="500"/>
                                        <p:tgtEl>
                                          <p:spTgt spid="124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AF9E4E-2CE3-4F10-B321-06BC9AA3825D}" type="slidenum">
              <a:rPr kumimoji="0" lang="ja-JP" altLang="en-US" sz="1800">
                <a:solidFill>
                  <a:srgbClr val="A50021"/>
                </a:solidFill>
                <a:latin typeface="Arial" panose="020B0604020202020204" pitchFamily="34" charset="0"/>
                <a:ea typeface="ＭＳ Ｐゴシック" panose="020B0600070205080204" pitchFamily="34" charset="-128"/>
              </a:rPr>
              <a:pPr/>
              <a:t>46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915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观察与发现学习</a:t>
            </a:r>
          </a:p>
        </p:txBody>
      </p:sp>
      <p:sp>
        <p:nvSpPr>
          <p:cNvPr id="88067" name="Rectangle 3"/>
          <p:cNvSpPr>
            <a:spLocks noGrp="1" noChangeArrowheads="1"/>
          </p:cNvSpPr>
          <p:nvPr>
            <p:ph type="body" idx="1"/>
          </p:nvPr>
        </p:nvSpPr>
        <p:spPr>
          <a:xfrm>
            <a:off x="1127448" y="1052736"/>
            <a:ext cx="9361040" cy="5400675"/>
          </a:xfrm>
        </p:spPr>
        <p:txBody>
          <a:bodyPr/>
          <a:lstStyle/>
          <a:p>
            <a:pPr algn="just" eaLnBrk="1" hangingPunct="1"/>
            <a:r>
              <a:rPr lang="zh-CN" altLang="en-US" b="1" dirty="0" smtClean="0">
                <a:solidFill>
                  <a:srgbClr val="0000FF"/>
                </a:solidFill>
                <a:latin typeface="宋体" panose="02010600030101010101" pitchFamily="2" charset="-122"/>
              </a:rPr>
              <a:t>观察学习</a:t>
            </a:r>
            <a:r>
              <a:rPr lang="zh-CN" altLang="en-US" dirty="0" smtClean="0">
                <a:solidFill>
                  <a:srgbClr val="0000FF"/>
                </a:solidFill>
                <a:latin typeface="宋体" panose="02010600030101010101" pitchFamily="2" charset="-122"/>
              </a:rPr>
              <a:t>：</a:t>
            </a:r>
            <a:r>
              <a:rPr lang="zh-CN" altLang="en-US" dirty="0" smtClean="0">
                <a:latin typeface="宋体" panose="02010600030101010101" pitchFamily="2" charset="-122"/>
              </a:rPr>
              <a:t>用于对事例进行概念聚类，形成概念描述。</a:t>
            </a:r>
          </a:p>
          <a:p>
            <a:pPr algn="just" eaLnBrk="1" hangingPunct="1"/>
            <a:r>
              <a:rPr lang="zh-CN" altLang="en-US" b="1" dirty="0" smtClean="0">
                <a:solidFill>
                  <a:srgbClr val="0000FF"/>
                </a:solidFill>
                <a:latin typeface="宋体" panose="02010600030101010101" pitchFamily="2" charset="-122"/>
              </a:rPr>
              <a:t>发现学习</a:t>
            </a:r>
            <a:r>
              <a:rPr lang="zh-CN" altLang="en-US" dirty="0" smtClean="0">
                <a:solidFill>
                  <a:srgbClr val="0000FF"/>
                </a:solidFill>
                <a:latin typeface="宋体" panose="02010600030101010101" pitchFamily="2" charset="-122"/>
              </a:rPr>
              <a:t>：</a:t>
            </a:r>
            <a:r>
              <a:rPr lang="zh-CN" altLang="en-US" dirty="0" smtClean="0">
                <a:latin typeface="宋体" panose="02010600030101010101" pitchFamily="2" charset="-122"/>
              </a:rPr>
              <a:t>用于发现规律，产生定律或规则。</a:t>
            </a:r>
            <a:r>
              <a:rPr lang="zh-CN" altLang="en-US" dirty="0" smtClean="0"/>
              <a:t> </a:t>
            </a:r>
          </a:p>
        </p:txBody>
      </p:sp>
    </p:spTree>
    <p:extLst>
      <p:ext uri="{BB962C8B-B14F-4D97-AF65-F5344CB8AC3E}">
        <p14:creationId xmlns:p14="http://schemas.microsoft.com/office/powerpoint/2010/main" val="35374900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additive="base">
                                        <p:cTn id="7" dur="500" fill="hold"/>
                                        <p:tgtEl>
                                          <p:spTgt spid="880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80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8067">
                                            <p:txEl>
                                              <p:pRg st="1" end="1"/>
                                            </p:txEl>
                                          </p:spTgt>
                                        </p:tgtEl>
                                        <p:attrNameLst>
                                          <p:attrName>style.visibility</p:attrName>
                                        </p:attrNameLst>
                                      </p:cBhvr>
                                      <p:to>
                                        <p:strVal val="visible"/>
                                      </p:to>
                                    </p:set>
                                    <p:anim calcmode="lin" valueType="num">
                                      <p:cBhvr additive="base">
                                        <p:cTn id="13" dur="500" fill="hold"/>
                                        <p:tgtEl>
                                          <p:spTgt spid="880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806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8AA66FF-001D-4A1F-8400-E4A8023E6F92}" type="slidenum">
              <a:rPr kumimoji="0" lang="ja-JP" altLang="en-US" sz="1800">
                <a:solidFill>
                  <a:srgbClr val="A50021"/>
                </a:solidFill>
                <a:latin typeface="Arial" panose="020B0604020202020204" pitchFamily="34" charset="0"/>
                <a:ea typeface="ＭＳ Ｐゴシック" panose="020B0600070205080204" pitchFamily="34" charset="-128"/>
              </a:rPr>
              <a:pPr/>
              <a:t>47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017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观察与发现学习</a:t>
            </a:r>
          </a:p>
        </p:txBody>
      </p:sp>
      <p:sp>
        <p:nvSpPr>
          <p:cNvPr id="89091" name="Rectangle 3"/>
          <p:cNvSpPr>
            <a:spLocks noGrp="1" noChangeArrowheads="1"/>
          </p:cNvSpPr>
          <p:nvPr>
            <p:ph type="body" idx="1"/>
          </p:nvPr>
        </p:nvSpPr>
        <p:spPr>
          <a:xfrm>
            <a:off x="911424" y="981076"/>
            <a:ext cx="10297144" cy="5400675"/>
          </a:xfrm>
        </p:spPr>
        <p:txBody>
          <a:bodyPr/>
          <a:lstStyle/>
          <a:p>
            <a:pPr marL="0" indent="0" eaLnBrk="1" hangingPunct="1">
              <a:buNone/>
            </a:pPr>
            <a:r>
              <a:rPr lang="en-US" altLang="zh-CN" b="1" dirty="0" smtClean="0">
                <a:solidFill>
                  <a:srgbClr val="0000FF"/>
                </a:solidFill>
                <a:latin typeface="Times New Roman" panose="02020603050405020304" pitchFamily="18" charset="0"/>
                <a:cs typeface="Times New Roman" panose="02020603050405020304" pitchFamily="18" charset="0"/>
              </a:rPr>
              <a:t>1.  </a:t>
            </a:r>
            <a:r>
              <a:rPr lang="zh-CN" altLang="en-US" b="1" dirty="0" smtClean="0">
                <a:solidFill>
                  <a:srgbClr val="0000FF"/>
                </a:solidFill>
                <a:latin typeface="宋体" panose="02010600030101010101" pitchFamily="2" charset="-122"/>
              </a:rPr>
              <a:t>概念聚类</a:t>
            </a:r>
          </a:p>
          <a:p>
            <a:pPr marL="0" indent="0" algn="just" eaLnBrk="1" hangingPunct="1">
              <a:buFont typeface="Wingdings" panose="05000000000000000000" pitchFamily="2" charset="2"/>
              <a:buChar char="§"/>
            </a:pPr>
            <a:r>
              <a:rPr lang="zh-CN" altLang="en-US" b="1" dirty="0" smtClean="0">
                <a:solidFill>
                  <a:srgbClr val="0000FF"/>
                </a:solidFill>
                <a:latin typeface="宋体" panose="02010600030101010101" pitchFamily="2" charset="-122"/>
              </a:rPr>
              <a:t> 概念聚类</a:t>
            </a:r>
            <a:r>
              <a:rPr lang="zh-CN" altLang="en-US" dirty="0" smtClean="0">
                <a:solidFill>
                  <a:srgbClr val="0000FF"/>
                </a:solidFill>
                <a:latin typeface="宋体" panose="02010600030101010101" pitchFamily="2" charset="-122"/>
              </a:rPr>
              <a:t>：</a:t>
            </a:r>
            <a:r>
              <a:rPr lang="en-US" altLang="zh-CN" dirty="0" smtClean="0">
                <a:latin typeface="Times New Roman" panose="02020603050405020304" pitchFamily="18" charset="0"/>
                <a:cs typeface="Times New Roman" panose="02020603050405020304" pitchFamily="18" charset="0"/>
              </a:rPr>
              <a:t>1980</a:t>
            </a:r>
            <a:r>
              <a:rPr lang="zh-CN" altLang="en-US" dirty="0" smtClean="0">
                <a:latin typeface="宋体" panose="02010600030101010101" pitchFamily="2" charset="-122"/>
              </a:rPr>
              <a:t>年</a:t>
            </a:r>
            <a:r>
              <a:rPr lang="en-US" altLang="zh-CN" dirty="0" smtClean="0">
                <a:latin typeface="宋体" panose="02010600030101010101" pitchFamily="2" charset="-122"/>
              </a:rPr>
              <a:t>,</a:t>
            </a:r>
            <a:r>
              <a:rPr lang="zh-CN" altLang="en-US" dirty="0" smtClean="0">
                <a:latin typeface="宋体" panose="02010600030101010101" pitchFamily="2" charset="-122"/>
              </a:rPr>
              <a:t>米卡尔斯基（</a:t>
            </a:r>
            <a:r>
              <a:rPr lang="en-US" altLang="zh-CN" dirty="0" smtClean="0">
                <a:latin typeface="Times New Roman" panose="02020603050405020304" pitchFamily="18" charset="0"/>
                <a:cs typeface="Times New Roman" panose="02020603050405020304" pitchFamily="18" charset="0"/>
              </a:rPr>
              <a:t>R. S. Michalski</a:t>
            </a:r>
            <a:r>
              <a:rPr lang="zh-CN" altLang="en-US" dirty="0" smtClean="0">
                <a:latin typeface="宋体" panose="02010600030101010101" pitchFamily="2" charset="-122"/>
              </a:rPr>
              <a:t>）。</a:t>
            </a:r>
          </a:p>
          <a:p>
            <a:pPr marL="0" indent="0" algn="just" eaLnBrk="1" hangingPunct="1">
              <a:buFont typeface="Wingdings" panose="05000000000000000000" pitchFamily="2" charset="2"/>
              <a:buChar char="§"/>
            </a:pPr>
            <a:r>
              <a:rPr lang="zh-CN" altLang="en-US" b="1" dirty="0" smtClean="0">
                <a:latin typeface="宋体" panose="02010600030101010101" pitchFamily="2" charset="-122"/>
              </a:rPr>
              <a:t> </a:t>
            </a:r>
            <a:r>
              <a:rPr lang="zh-CN" altLang="en-US" b="1" dirty="0" smtClean="0">
                <a:solidFill>
                  <a:srgbClr val="0000FF"/>
                </a:solidFill>
                <a:latin typeface="宋体" panose="02010600030101010101" pitchFamily="2" charset="-122"/>
              </a:rPr>
              <a:t>概念聚类的基本思想</a:t>
            </a:r>
            <a:r>
              <a:rPr lang="en-US" altLang="zh-CN" b="1" dirty="0" smtClean="0">
                <a:solidFill>
                  <a:srgbClr val="0000FF"/>
                </a:solidFill>
                <a:latin typeface="宋体" panose="02010600030101010101" pitchFamily="2" charset="-122"/>
              </a:rPr>
              <a:t>: </a:t>
            </a:r>
            <a:r>
              <a:rPr lang="zh-CN" altLang="en-US" dirty="0" smtClean="0">
                <a:latin typeface="宋体" panose="02010600030101010101" pitchFamily="2" charset="-122"/>
              </a:rPr>
              <a:t>把事例按一定的方式和准则进行分组，如划分为不同的类，不同的层次等，使不同的组代表不同的概念，并且对每一个组进行特征概括，得到一个概念的语义符号描述。</a:t>
            </a:r>
            <a:endParaRPr lang="zh-CN" altLang="en-US" dirty="0" smtClean="0">
              <a:latin typeface="Times New Roman" panose="02020603050405020304" pitchFamily="18" charset="0"/>
              <a:cs typeface="Times New Roman" panose="02020603050405020304" pitchFamily="18" charset="0"/>
            </a:endParaRPr>
          </a:p>
          <a:p>
            <a:pPr marL="0" indent="0" eaLnBrk="1" hangingPunct="1">
              <a:buNone/>
            </a:pPr>
            <a:r>
              <a:rPr lang="zh-CN" altLang="en-US" dirty="0" smtClean="0"/>
              <a:t> </a:t>
            </a:r>
          </a:p>
        </p:txBody>
      </p:sp>
    </p:spTree>
    <p:extLst>
      <p:ext uri="{BB962C8B-B14F-4D97-AF65-F5344CB8AC3E}">
        <p14:creationId xmlns:p14="http://schemas.microsoft.com/office/powerpoint/2010/main" val="228653229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ox(in)">
                                      <p:cBhvr>
                                        <p:cTn id="7" dur="500"/>
                                        <p:tgtEl>
                                          <p:spTgt spid="89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9091">
                                            <p:txEl>
                                              <p:pRg st="1" end="1"/>
                                            </p:txEl>
                                          </p:spTgt>
                                        </p:tgtEl>
                                        <p:attrNameLst>
                                          <p:attrName>style.visibility</p:attrName>
                                        </p:attrNameLst>
                                      </p:cBhvr>
                                      <p:to>
                                        <p:strVal val="visible"/>
                                      </p:to>
                                    </p:set>
                                    <p:animEffect transition="in" filter="box(in)">
                                      <p:cBhvr>
                                        <p:cTn id="12" dur="500"/>
                                        <p:tgtEl>
                                          <p:spTgt spid="890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box(in)">
                                      <p:cBhvr>
                                        <p:cTn id="17" dur="500"/>
                                        <p:tgtEl>
                                          <p:spTgt spid="890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9091">
                                            <p:txEl>
                                              <p:pRg st="3" end="3"/>
                                            </p:txEl>
                                          </p:spTgt>
                                        </p:tgtEl>
                                        <p:attrNameLst>
                                          <p:attrName>style.visibility</p:attrName>
                                        </p:attrNameLst>
                                      </p:cBhvr>
                                      <p:to>
                                        <p:strVal val="visible"/>
                                      </p:to>
                                    </p:set>
                                    <p:animEffect transition="in" filter="box(in)">
                                      <p:cBhvr>
                                        <p:cTn id="22" dur="500"/>
                                        <p:tgtEl>
                                          <p:spTgt spid="890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ED6B4F3-D718-4E8C-A49F-32AB33220D42}" type="slidenum">
              <a:rPr kumimoji="0" lang="ja-JP" altLang="en-US" sz="1800">
                <a:solidFill>
                  <a:srgbClr val="A50021"/>
                </a:solidFill>
                <a:latin typeface="Arial" panose="020B0604020202020204" pitchFamily="34" charset="0"/>
                <a:ea typeface="ＭＳ Ｐゴシック" panose="020B0600070205080204" pitchFamily="34" charset="-128"/>
              </a:rPr>
              <a:pPr/>
              <a:t>48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03" name="Rectangle 2"/>
          <p:cNvSpPr>
            <a:spLocks noGrp="1" noChangeArrowheads="1"/>
          </p:cNvSpPr>
          <p:nvPr>
            <p:ph type="title"/>
          </p:nvPr>
        </p:nvSpPr>
        <p:spPr>
          <a:xfrm>
            <a:off x="36004" y="0"/>
            <a:ext cx="12192000" cy="765175"/>
          </a:xfrm>
        </p:spPr>
        <p:txBody>
          <a:bodyPr/>
          <a:lstStyle/>
          <a:p>
            <a:pPr eaLnBrk="1" hangingPunct="1"/>
            <a:r>
              <a:rPr lang="zh-CN" altLang="en-US" dirty="0" smtClean="0">
                <a:latin typeface="Times New Roman" panose="02020603050405020304" pitchFamily="18" charset="0"/>
              </a:rPr>
              <a:t>观察与发现学习</a:t>
            </a:r>
          </a:p>
        </p:txBody>
      </p:sp>
      <p:sp>
        <p:nvSpPr>
          <p:cNvPr id="51204" name="Rectangle 3"/>
          <p:cNvSpPr>
            <a:spLocks noGrp="1" noChangeArrowheads="1"/>
          </p:cNvSpPr>
          <p:nvPr>
            <p:ph type="body" idx="1"/>
          </p:nvPr>
        </p:nvSpPr>
        <p:spPr>
          <a:xfrm>
            <a:off x="1055440" y="927100"/>
            <a:ext cx="8642350" cy="1454150"/>
          </a:xfrm>
        </p:spPr>
        <p:txBody>
          <a:bodyPr/>
          <a:lstStyle/>
          <a:p>
            <a:pPr marL="0" indent="0" eaLnBrk="1" hangingPunct="1">
              <a:buNone/>
            </a:pPr>
            <a:r>
              <a:rPr lang="en-US" altLang="zh-CN" b="1" dirty="0" smtClean="0">
                <a:solidFill>
                  <a:srgbClr val="0000FF"/>
                </a:solidFill>
                <a:latin typeface="Times New Roman" panose="02020603050405020304" pitchFamily="18" charset="0"/>
                <a:cs typeface="Times New Roman" panose="02020603050405020304" pitchFamily="18" charset="0"/>
              </a:rPr>
              <a:t>  1.  </a:t>
            </a:r>
            <a:r>
              <a:rPr lang="zh-CN" altLang="en-US" b="1" dirty="0" smtClean="0">
                <a:solidFill>
                  <a:srgbClr val="0000FF"/>
                </a:solidFill>
                <a:latin typeface="宋体" panose="02010600030101010101" pitchFamily="2" charset="-122"/>
              </a:rPr>
              <a:t>概念聚类</a:t>
            </a:r>
          </a:p>
          <a:p>
            <a:pPr marL="0" indent="0" eaLnBrk="1" hangingPunct="1">
              <a:buNone/>
            </a:pPr>
            <a:r>
              <a:rPr lang="zh-CN" altLang="en-US" dirty="0" smtClean="0"/>
              <a:t> </a:t>
            </a:r>
          </a:p>
        </p:txBody>
      </p:sp>
      <p:sp>
        <p:nvSpPr>
          <p:cNvPr id="90116" name="Text Box 4"/>
          <p:cNvSpPr txBox="1">
            <a:spLocks noChangeArrowheads="1"/>
          </p:cNvSpPr>
          <p:nvPr/>
        </p:nvSpPr>
        <p:spPr bwMode="auto">
          <a:xfrm>
            <a:off x="1199456" y="1676977"/>
            <a:ext cx="9865096" cy="4300538"/>
          </a:xfrm>
          <a:prstGeom prst="rect">
            <a:avLst/>
          </a:prstGeom>
          <a:gradFill rotWithShape="0">
            <a:gsLst>
              <a:gs pos="0">
                <a:srgbClr val="CCFFFF"/>
              </a:gs>
              <a:gs pos="100000">
                <a:schemeClr val="bg1"/>
              </a:gs>
            </a:gsLst>
            <a:path path="rect">
              <a:fillToRect l="100000" b="100000"/>
            </a:path>
          </a:gra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dirty="0"/>
              <a:t> </a:t>
            </a:r>
            <a:r>
              <a:rPr lang="zh-CN" altLang="en-US" dirty="0"/>
              <a:t>例如对如下事例：</a:t>
            </a:r>
          </a:p>
          <a:p>
            <a:pPr algn="just" eaLnBrk="1" hangingPunct="1">
              <a:spcBef>
                <a:spcPct val="50000"/>
              </a:spcBef>
              <a:buClr>
                <a:schemeClr val="accent2"/>
              </a:buClr>
              <a:buFont typeface="Wingdings" panose="05000000000000000000" pitchFamily="2" charset="2"/>
              <a:buNone/>
            </a:pPr>
            <a:r>
              <a:rPr lang="zh-CN" altLang="en-US" dirty="0"/>
              <a:t>   喜鹊、麻雀、布谷鸟、乌鸦、鸡、鸭、鹅，</a:t>
            </a:r>
            <a:r>
              <a:rPr lang="en-US" altLang="zh-CN" sz="3600" b="1" baseline="20000" dirty="0"/>
              <a:t>…</a:t>
            </a:r>
          </a:p>
          <a:p>
            <a:pPr algn="just" eaLnBrk="1" hangingPunct="1">
              <a:spcBef>
                <a:spcPct val="50000"/>
              </a:spcBef>
              <a:buClr>
                <a:schemeClr val="accent2"/>
              </a:buClr>
              <a:buFont typeface="Wingdings" panose="05000000000000000000" pitchFamily="2" charset="2"/>
              <a:buChar char="§"/>
            </a:pPr>
            <a:r>
              <a:rPr lang="en-US" altLang="zh-CN" dirty="0"/>
              <a:t> </a:t>
            </a:r>
            <a:r>
              <a:rPr lang="zh-CN" altLang="en-US" dirty="0"/>
              <a:t>分为两类：</a:t>
            </a:r>
          </a:p>
          <a:p>
            <a:pPr algn="just" eaLnBrk="1" hangingPunct="1">
              <a:spcBef>
                <a:spcPct val="50000"/>
              </a:spcBef>
              <a:buClr>
                <a:schemeClr val="accent2"/>
              </a:buClr>
              <a:buFont typeface="Wingdings" panose="05000000000000000000" pitchFamily="2" charset="2"/>
              <a:buNone/>
            </a:pPr>
            <a:r>
              <a:rPr lang="zh-CN" altLang="en-US" b="1" dirty="0">
                <a:solidFill>
                  <a:schemeClr val="accent2"/>
                </a:solidFill>
              </a:rPr>
              <a:t>   鸟</a:t>
            </a:r>
            <a:r>
              <a:rPr lang="en-US" altLang="zh-CN" dirty="0"/>
              <a:t>={</a:t>
            </a:r>
            <a:r>
              <a:rPr lang="zh-CN" altLang="en-US" dirty="0"/>
              <a:t>喜鹊，麻雀，布谷鸟，乌鸦，</a:t>
            </a:r>
            <a:r>
              <a:rPr lang="en-US" altLang="zh-CN" sz="3600" b="1" baseline="20000" dirty="0"/>
              <a:t>…</a:t>
            </a:r>
            <a:r>
              <a:rPr lang="en-US" altLang="zh-CN" dirty="0"/>
              <a:t>}</a:t>
            </a:r>
          </a:p>
          <a:p>
            <a:pPr algn="just" eaLnBrk="1" hangingPunct="1">
              <a:spcBef>
                <a:spcPct val="50000"/>
              </a:spcBef>
              <a:buClr>
                <a:schemeClr val="accent2"/>
              </a:buClr>
              <a:buFont typeface="Wingdings" panose="05000000000000000000" pitchFamily="2" charset="2"/>
              <a:buNone/>
            </a:pPr>
            <a:r>
              <a:rPr lang="en-US" altLang="zh-CN" b="1" dirty="0">
                <a:solidFill>
                  <a:schemeClr val="accent2"/>
                </a:solidFill>
              </a:rPr>
              <a:t>   </a:t>
            </a:r>
            <a:r>
              <a:rPr lang="zh-CN" altLang="en-US" b="1" dirty="0">
                <a:solidFill>
                  <a:schemeClr val="accent2"/>
                </a:solidFill>
              </a:rPr>
              <a:t>家禽</a:t>
            </a:r>
            <a:r>
              <a:rPr lang="en-US" altLang="zh-CN" dirty="0"/>
              <a:t>={</a:t>
            </a:r>
            <a:r>
              <a:rPr lang="zh-CN" altLang="en-US" dirty="0"/>
              <a:t>鸡、鸭、鹅，</a:t>
            </a:r>
            <a:r>
              <a:rPr lang="en-US" altLang="zh-CN" sz="3600" b="1" baseline="20000" dirty="0"/>
              <a:t>…</a:t>
            </a:r>
            <a:r>
              <a:rPr lang="en-US" altLang="zh-CN" dirty="0"/>
              <a:t>}</a:t>
            </a:r>
          </a:p>
          <a:p>
            <a:pPr algn="just" eaLnBrk="1" hangingPunct="1">
              <a:spcBef>
                <a:spcPct val="50000"/>
              </a:spcBef>
              <a:buClr>
                <a:schemeClr val="accent2"/>
              </a:buClr>
              <a:buFont typeface="Wingdings" panose="05000000000000000000" pitchFamily="2" charset="2"/>
              <a:buChar char="§"/>
            </a:pPr>
            <a:r>
              <a:rPr lang="en-US" altLang="zh-CN" dirty="0"/>
              <a:t> </a:t>
            </a:r>
            <a:r>
              <a:rPr lang="zh-CN" altLang="en-US" dirty="0"/>
              <a:t>得知：</a:t>
            </a:r>
          </a:p>
          <a:p>
            <a:pPr algn="just" eaLnBrk="1" hangingPunct="1">
              <a:spcBef>
                <a:spcPct val="50000"/>
              </a:spcBef>
              <a:buClr>
                <a:schemeClr val="accent2"/>
              </a:buClr>
              <a:buFont typeface="Wingdings" panose="05000000000000000000" pitchFamily="2" charset="2"/>
              <a:buNone/>
            </a:pPr>
            <a:r>
              <a:rPr lang="zh-CN" altLang="en-US" dirty="0"/>
              <a:t>   “鸟有羽毛、有翅膀、会飞、会叫、野生”。</a:t>
            </a:r>
          </a:p>
          <a:p>
            <a:pPr algn="just" eaLnBrk="1" hangingPunct="1">
              <a:spcBef>
                <a:spcPct val="50000"/>
              </a:spcBef>
              <a:buClr>
                <a:schemeClr val="accent2"/>
              </a:buClr>
              <a:buFont typeface="Wingdings" panose="05000000000000000000" pitchFamily="2" charset="2"/>
              <a:buNone/>
            </a:pPr>
            <a:r>
              <a:rPr lang="zh-CN" altLang="en-US" dirty="0"/>
              <a:t>   “家禽有羽毛、有翅膀、会飞、会叫、家养”。</a:t>
            </a:r>
          </a:p>
        </p:txBody>
      </p:sp>
    </p:spTree>
    <p:extLst>
      <p:ext uri="{BB962C8B-B14F-4D97-AF65-F5344CB8AC3E}">
        <p14:creationId xmlns:p14="http://schemas.microsoft.com/office/powerpoint/2010/main" val="52462416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barn(inHorizontal)">
                                      <p:cBhvr>
                                        <p:cTn id="7" dur="500"/>
                                        <p:tgtEl>
                                          <p:spTgt spid="9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AD5993D-F85A-423D-8FDA-B4249738A009}" type="slidenum">
              <a:rPr kumimoji="0" lang="ja-JP" altLang="en-US" sz="1800">
                <a:solidFill>
                  <a:srgbClr val="A50021"/>
                </a:solidFill>
                <a:latin typeface="Arial" panose="020B0604020202020204" pitchFamily="34" charset="0"/>
                <a:ea typeface="ＭＳ Ｐゴシック" panose="020B0600070205080204" pitchFamily="34" charset="-128"/>
              </a:rPr>
              <a:pPr/>
              <a:t>49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222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观察与发现学习</a:t>
            </a:r>
          </a:p>
        </p:txBody>
      </p:sp>
      <p:sp>
        <p:nvSpPr>
          <p:cNvPr id="91139" name="Rectangle 3"/>
          <p:cNvSpPr>
            <a:spLocks noGrp="1" noChangeArrowheads="1"/>
          </p:cNvSpPr>
          <p:nvPr>
            <p:ph type="body" idx="1"/>
          </p:nvPr>
        </p:nvSpPr>
        <p:spPr>
          <a:xfrm>
            <a:off x="839416" y="1196752"/>
            <a:ext cx="10441160" cy="4654550"/>
          </a:xfrm>
        </p:spPr>
        <p:txBody>
          <a:bodyPr/>
          <a:lstStyle/>
          <a:p>
            <a:pPr marL="0" indent="0" eaLnBrk="1" hangingPunct="1">
              <a:buNone/>
            </a:pPr>
            <a:r>
              <a:rPr lang="en-US" altLang="zh-CN" b="1" dirty="0" smtClean="0">
                <a:solidFill>
                  <a:srgbClr val="0000FF"/>
                </a:solidFill>
                <a:latin typeface="Times New Roman" panose="02020603050405020304" pitchFamily="18" charset="0"/>
                <a:cs typeface="Times New Roman" panose="02020603050405020304" pitchFamily="18" charset="0"/>
              </a:rPr>
              <a:t> 2.  </a:t>
            </a:r>
            <a:r>
              <a:rPr lang="zh-CN" altLang="en-US" b="1" dirty="0" smtClean="0">
                <a:solidFill>
                  <a:srgbClr val="0000FF"/>
                </a:solidFill>
                <a:latin typeface="宋体" panose="02010600030101010101" pitchFamily="2" charset="-122"/>
              </a:rPr>
              <a:t>发现学习</a:t>
            </a:r>
          </a:p>
          <a:p>
            <a:pPr marL="0" indent="0" algn="just" eaLnBrk="1" hangingPunct="1">
              <a:buFont typeface="Wingdings" panose="05000000000000000000" pitchFamily="2" charset="2"/>
              <a:buChar char="§"/>
            </a:pPr>
            <a:r>
              <a:rPr lang="zh-CN" altLang="en-US" b="1" dirty="0" smtClean="0">
                <a:latin typeface="Times New Roman" panose="02020603050405020304" pitchFamily="18" charset="0"/>
              </a:rPr>
              <a:t> </a:t>
            </a:r>
            <a:r>
              <a:rPr lang="zh-CN" altLang="en-US" b="1" dirty="0" smtClean="0">
                <a:solidFill>
                  <a:srgbClr val="0000FF"/>
                </a:solidFill>
                <a:latin typeface="Times New Roman" panose="02020603050405020304" pitchFamily="18" charset="0"/>
              </a:rPr>
              <a:t>发现学习</a:t>
            </a:r>
            <a:r>
              <a:rPr lang="en-US" altLang="zh-CN" b="1" dirty="0" smtClean="0">
                <a:solidFill>
                  <a:srgbClr val="0000FF"/>
                </a:solidFill>
                <a:latin typeface="Times New Roman" panose="02020603050405020304" pitchFamily="18" charset="0"/>
              </a:rPr>
              <a:t>: </a:t>
            </a:r>
            <a:r>
              <a:rPr lang="zh-CN" altLang="en-US" dirty="0" smtClean="0">
                <a:latin typeface="Times New Roman" panose="02020603050405020304" pitchFamily="18" charset="0"/>
              </a:rPr>
              <a:t>从系统的初始知识、观察事例或经验数据中归纳出规律或规则。</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无教师指导的归纳学习</a:t>
            </a:r>
            <a:endParaRPr lang="zh-CN" altLang="en-US" dirty="0" smtClean="0">
              <a:latin typeface="宋体" panose="02010600030101010101" pitchFamily="2" charset="-122"/>
            </a:endParaRPr>
          </a:p>
          <a:p>
            <a:pPr marL="0" indent="0" algn="just" eaLnBrk="1" hangingPunct="1">
              <a:buFont typeface="Wingdings" panose="05000000000000000000" pitchFamily="2" charset="2"/>
              <a:buChar char="§"/>
            </a:pPr>
            <a:r>
              <a:rPr lang="zh-CN" altLang="en-US" b="1" dirty="0" smtClean="0">
                <a:latin typeface="Times New Roman" panose="02020603050405020304" pitchFamily="18" charset="0"/>
              </a:rPr>
              <a:t> 经验发现</a:t>
            </a:r>
            <a:r>
              <a:rPr lang="en-US" altLang="zh-CN" b="1" dirty="0" smtClean="0">
                <a:latin typeface="Times New Roman" panose="02020603050405020304" pitchFamily="18" charset="0"/>
              </a:rPr>
              <a:t>: </a:t>
            </a:r>
            <a:r>
              <a:rPr lang="zh-CN" altLang="en-US" dirty="0" smtClean="0">
                <a:latin typeface="Times New Roman" panose="02020603050405020304" pitchFamily="18" charset="0"/>
              </a:rPr>
              <a:t>从经验数据中发现规律和定律。</a:t>
            </a:r>
          </a:p>
          <a:p>
            <a:pPr marL="0" indent="0" algn="just" eaLnBrk="1" hangingPunct="1">
              <a:buFont typeface="Wingdings" panose="05000000000000000000" pitchFamily="2" charset="2"/>
              <a:buChar char="§"/>
            </a:pPr>
            <a:r>
              <a:rPr lang="zh-CN" altLang="en-US" b="1" dirty="0" smtClean="0">
                <a:latin typeface="Times New Roman" panose="02020603050405020304" pitchFamily="18" charset="0"/>
              </a:rPr>
              <a:t> 知识发现</a:t>
            </a:r>
            <a:r>
              <a:rPr lang="en-US" altLang="zh-CN" b="1" dirty="0" smtClean="0">
                <a:latin typeface="Times New Roman" panose="02020603050405020304" pitchFamily="18" charset="0"/>
              </a:rPr>
              <a:t>: </a:t>
            </a:r>
            <a:r>
              <a:rPr lang="zh-CN" altLang="en-US" dirty="0" smtClean="0">
                <a:latin typeface="Times New Roman" panose="02020603050405020304" pitchFamily="18" charset="0"/>
              </a:rPr>
              <a:t>指从已观察的事例中发现新的知识。</a:t>
            </a:r>
            <a:endParaRPr lang="zh-CN" altLang="en-US" dirty="0" smtClean="0"/>
          </a:p>
        </p:txBody>
      </p:sp>
    </p:spTree>
    <p:extLst>
      <p:ext uri="{BB962C8B-B14F-4D97-AF65-F5344CB8AC3E}">
        <p14:creationId xmlns:p14="http://schemas.microsoft.com/office/powerpoint/2010/main" val="147677574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139">
                                            <p:txEl>
                                              <p:pRg st="1" end="1"/>
                                            </p:txEl>
                                          </p:spTgt>
                                        </p:tgtEl>
                                        <p:attrNameLst>
                                          <p:attrName>style.visibility</p:attrName>
                                        </p:attrNameLst>
                                      </p:cBhvr>
                                      <p:to>
                                        <p:strVal val="visible"/>
                                      </p:to>
                                    </p:set>
                                    <p:anim calcmode="lin" valueType="num">
                                      <p:cBhvr additive="base">
                                        <p:cTn id="13" dur="500" fill="hold"/>
                                        <p:tgtEl>
                                          <p:spTgt spid="911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1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139">
                                            <p:txEl>
                                              <p:pRg st="2" end="2"/>
                                            </p:txEl>
                                          </p:spTgt>
                                        </p:tgtEl>
                                        <p:attrNameLst>
                                          <p:attrName>style.visibility</p:attrName>
                                        </p:attrNameLst>
                                      </p:cBhvr>
                                      <p:to>
                                        <p:strVal val="visible"/>
                                      </p:to>
                                    </p:set>
                                    <p:anim calcmode="lin" valueType="num">
                                      <p:cBhvr additive="base">
                                        <p:cTn id="19" dur="500" fill="hold"/>
                                        <p:tgtEl>
                                          <p:spTgt spid="911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1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1139">
                                            <p:txEl>
                                              <p:pRg st="3" end="3"/>
                                            </p:txEl>
                                          </p:spTgt>
                                        </p:tgtEl>
                                        <p:attrNameLst>
                                          <p:attrName>style.visibility</p:attrName>
                                        </p:attrNameLst>
                                      </p:cBhvr>
                                      <p:to>
                                        <p:strVal val="visible"/>
                                      </p:to>
                                    </p:set>
                                    <p:anim calcmode="lin" valueType="num">
                                      <p:cBhvr additive="base">
                                        <p:cTn id="25" dur="500" fill="hold"/>
                                        <p:tgtEl>
                                          <p:spTgt spid="911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113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4C2C204-BEFC-4861-BE7A-4C17E3981649}" type="slidenum">
              <a:rPr kumimoji="0" lang="ja-JP" altLang="en-US" sz="1800">
                <a:solidFill>
                  <a:srgbClr val="A50021"/>
                </a:solidFill>
                <a:latin typeface="Arial" panose="020B0604020202020204" pitchFamily="34" charset="0"/>
                <a:ea typeface="ＭＳ Ｐゴシック" panose="020B0600070205080204" pitchFamily="34" charset="-128"/>
              </a:rPr>
              <a:pPr/>
              <a:t>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3253" name="Rectangle 1029"/>
          <p:cNvSpPr>
            <a:spLocks noChangeArrowheads="1"/>
          </p:cNvSpPr>
          <p:nvPr/>
        </p:nvSpPr>
        <p:spPr bwMode="auto">
          <a:xfrm>
            <a:off x="695400" y="1143001"/>
            <a:ext cx="10873208" cy="412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AutoNum type="arabicPeriod"/>
            </a:pPr>
            <a:r>
              <a:rPr lang="en-US" altLang="zh-CN" sz="2800" b="1" dirty="0">
                <a:solidFill>
                  <a:srgbClr val="0000FF"/>
                </a:solidFill>
              </a:rPr>
              <a:t> </a:t>
            </a:r>
            <a:r>
              <a:rPr lang="zh-CN" altLang="en-US" sz="2800" b="1" dirty="0">
                <a:solidFill>
                  <a:srgbClr val="0000FF"/>
                </a:solidFill>
              </a:rPr>
              <a:t>机器学习系统的定义</a:t>
            </a:r>
            <a:r>
              <a:rPr lang="zh-CN" altLang="en-US" sz="3000" b="1" dirty="0">
                <a:solidFill>
                  <a:srgbClr val="0000FF"/>
                </a:solidFill>
              </a:rPr>
              <a:t> </a:t>
            </a:r>
          </a:p>
          <a:p>
            <a:pPr algn="just" eaLnBrk="1" hangingPunct="1">
              <a:lnSpc>
                <a:spcPct val="120000"/>
              </a:lnSpc>
              <a:spcBef>
                <a:spcPct val="50000"/>
              </a:spcBef>
              <a:buSzPct val="60000"/>
              <a:buFontTx/>
              <a:buBlip>
                <a:blip r:embed="rId2"/>
              </a:buBlip>
            </a:pPr>
            <a:r>
              <a:rPr lang="zh-CN" altLang="en-US" sz="2600" b="1" dirty="0">
                <a:solidFill>
                  <a:srgbClr val="FF0000"/>
                </a:solidFill>
              </a:rPr>
              <a:t> 学习系统：</a:t>
            </a:r>
            <a:r>
              <a:rPr lang="zh-CN" altLang="en-US" sz="2600" b="1" dirty="0"/>
              <a:t>能够在一定程度上实现机器学习的系统。</a:t>
            </a:r>
          </a:p>
          <a:p>
            <a:pPr algn="just" eaLnBrk="1" hangingPunct="1">
              <a:lnSpc>
                <a:spcPct val="120000"/>
              </a:lnSpc>
              <a:spcBef>
                <a:spcPct val="50000"/>
              </a:spcBef>
              <a:buSzPct val="60000"/>
              <a:buFontTx/>
              <a:buBlip>
                <a:blip r:embed="rId2"/>
              </a:buBlip>
            </a:pPr>
            <a:r>
              <a:rPr lang="zh-CN" altLang="en-US" sz="2600" b="1" dirty="0">
                <a:solidFill>
                  <a:srgbClr val="0000FF"/>
                </a:solidFill>
              </a:rPr>
              <a:t> 萨利斯</a:t>
            </a:r>
            <a:r>
              <a:rPr lang="en-US" altLang="zh-CN" sz="2600" b="1" dirty="0">
                <a:solidFill>
                  <a:srgbClr val="0000FF"/>
                </a:solidFill>
              </a:rPr>
              <a:t>(Saris)</a:t>
            </a:r>
            <a:r>
              <a:rPr lang="zh-CN" altLang="en-US" sz="2600" b="1" dirty="0">
                <a:solidFill>
                  <a:srgbClr val="0000FF"/>
                </a:solidFill>
              </a:rPr>
              <a:t>的定义（</a:t>
            </a:r>
            <a:r>
              <a:rPr lang="en-US" altLang="zh-CN" sz="2600" b="1" dirty="0">
                <a:solidFill>
                  <a:srgbClr val="0000FF"/>
                </a:solidFill>
              </a:rPr>
              <a:t>1973</a:t>
            </a:r>
            <a:r>
              <a:rPr lang="zh-CN" altLang="en-US" sz="2600" b="1" dirty="0">
                <a:solidFill>
                  <a:srgbClr val="0000FF"/>
                </a:solidFill>
              </a:rPr>
              <a:t>年）：</a:t>
            </a:r>
            <a:r>
              <a:rPr lang="zh-CN" altLang="en-US" sz="2600" b="1" dirty="0"/>
              <a:t>能够从某个过程或环境的</a:t>
            </a:r>
            <a:r>
              <a:rPr lang="zh-CN" altLang="en-US" sz="2600" b="1" dirty="0">
                <a:solidFill>
                  <a:schemeClr val="accent2"/>
                </a:solidFill>
              </a:rPr>
              <a:t>未知特征中学到有关信息</a:t>
            </a:r>
            <a:r>
              <a:rPr lang="zh-CN" altLang="en-US" sz="2600" b="1" dirty="0"/>
              <a:t>，并且能把学到的信息用于未来的估计、分类、决策或控制，以便</a:t>
            </a:r>
            <a:r>
              <a:rPr lang="zh-CN" altLang="en-US" sz="2600" b="1" dirty="0">
                <a:solidFill>
                  <a:schemeClr val="accent2"/>
                </a:solidFill>
              </a:rPr>
              <a:t>改进系统的性能</a:t>
            </a:r>
            <a:r>
              <a:rPr lang="zh-CN" altLang="en-US" sz="2600" b="1" dirty="0"/>
              <a:t>。</a:t>
            </a:r>
          </a:p>
          <a:p>
            <a:pPr algn="just" eaLnBrk="1" hangingPunct="1">
              <a:lnSpc>
                <a:spcPct val="120000"/>
              </a:lnSpc>
              <a:spcBef>
                <a:spcPct val="50000"/>
              </a:spcBef>
              <a:buSzPct val="60000"/>
              <a:buFontTx/>
              <a:buBlip>
                <a:blip r:embed="rId2"/>
              </a:buBlip>
            </a:pPr>
            <a:r>
              <a:rPr lang="zh-CN" altLang="en-US" sz="2600" b="1" dirty="0">
                <a:solidFill>
                  <a:schemeClr val="folHlink"/>
                </a:solidFill>
              </a:rPr>
              <a:t> </a:t>
            </a:r>
            <a:r>
              <a:rPr lang="zh-CN" altLang="en-US" sz="2600" b="1" dirty="0">
                <a:solidFill>
                  <a:srgbClr val="0000FF"/>
                </a:solidFill>
              </a:rPr>
              <a:t>施密斯等的定义（</a:t>
            </a:r>
            <a:r>
              <a:rPr lang="en-US" altLang="zh-CN" sz="2600" b="1" dirty="0">
                <a:solidFill>
                  <a:srgbClr val="0000FF"/>
                </a:solidFill>
              </a:rPr>
              <a:t>1977</a:t>
            </a:r>
            <a:r>
              <a:rPr lang="zh-CN" altLang="en-US" sz="2600" b="1" dirty="0">
                <a:solidFill>
                  <a:srgbClr val="0000FF"/>
                </a:solidFill>
              </a:rPr>
              <a:t>年）</a:t>
            </a:r>
            <a:r>
              <a:rPr lang="zh-CN" altLang="en-US" sz="2600" b="1" dirty="0"/>
              <a:t>：</a:t>
            </a:r>
            <a:r>
              <a:rPr lang="zh-CN" altLang="en-US" sz="2600" b="1" dirty="0">
                <a:latin typeface="宋体" panose="02010600030101010101" pitchFamily="2" charset="-122"/>
              </a:rPr>
              <a:t>在与环境相互作用时，能利用过去与环境作用时</a:t>
            </a:r>
            <a:r>
              <a:rPr lang="zh-CN" altLang="en-US" sz="2600" b="1" dirty="0">
                <a:solidFill>
                  <a:schemeClr val="accent2"/>
                </a:solidFill>
                <a:latin typeface="宋体" panose="02010600030101010101" pitchFamily="2" charset="-122"/>
              </a:rPr>
              <a:t>得到的信息，并提高其性能</a:t>
            </a:r>
            <a:r>
              <a:rPr lang="zh-CN" altLang="en-US" sz="2600" b="1" dirty="0">
                <a:latin typeface="宋体" panose="02010600030101010101" pitchFamily="2" charset="-122"/>
              </a:rPr>
              <a:t>。</a:t>
            </a:r>
          </a:p>
        </p:txBody>
      </p:sp>
      <p:sp>
        <p:nvSpPr>
          <p:cNvPr id="9220" name="Rectangle 1030"/>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b="1">
                <a:solidFill>
                  <a:schemeClr val="bg1"/>
                </a:solidFill>
                <a:latin typeface="Arial" panose="020B0604020202020204" pitchFamily="34" charset="0"/>
              </a:rPr>
              <a:t>7.1  </a:t>
            </a:r>
            <a:r>
              <a:rPr kumimoji="0" lang="zh-CN" altLang="en-US" sz="3600" b="1">
                <a:solidFill>
                  <a:schemeClr val="bg1"/>
                </a:solidFill>
                <a:latin typeface="Arial" panose="020B0604020202020204" pitchFamily="34" charset="0"/>
              </a:rPr>
              <a:t>机器学习的基本概念</a:t>
            </a:r>
          </a:p>
        </p:txBody>
      </p:sp>
      <p:sp>
        <p:nvSpPr>
          <p:cNvPr id="9221" name="Rectangle 1033"/>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机器学习系统</a:t>
            </a:r>
          </a:p>
        </p:txBody>
      </p:sp>
    </p:spTree>
    <p:extLst>
      <p:ext uri="{BB962C8B-B14F-4D97-AF65-F5344CB8AC3E}">
        <p14:creationId xmlns:p14="http://schemas.microsoft.com/office/powerpoint/2010/main" val="171489420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2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2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3EB60F5-FD0B-4175-96E9-8D60310B4D13}" type="slidenum">
              <a:rPr kumimoji="0" lang="ja-JP" altLang="en-US" sz="1800">
                <a:solidFill>
                  <a:srgbClr val="A50021"/>
                </a:solidFill>
                <a:latin typeface="Arial" panose="020B0604020202020204" pitchFamily="34" charset="0"/>
                <a:ea typeface="ＭＳ Ｐゴシック" panose="020B0600070205080204" pitchFamily="34" charset="-128"/>
              </a:rPr>
              <a:pPr/>
              <a:t>50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3251"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96259" name="Rectangle 3"/>
          <p:cNvSpPr>
            <a:spLocks noGrp="1" noChangeArrowheads="1"/>
          </p:cNvSpPr>
          <p:nvPr>
            <p:ph type="body" idx="1"/>
          </p:nvPr>
        </p:nvSpPr>
        <p:spPr>
          <a:xfrm>
            <a:off x="695400" y="1052514"/>
            <a:ext cx="10513167" cy="5400675"/>
          </a:xfrm>
        </p:spPr>
        <p:txBody>
          <a:bodyPr/>
          <a:lstStyle/>
          <a:p>
            <a:pPr marL="0" indent="0" algn="just" eaLnBrk="1" hangingPunct="1"/>
            <a:r>
              <a:rPr lang="en-US" altLang="zh-CN" b="1" dirty="0" smtClean="0">
                <a:solidFill>
                  <a:srgbClr val="0000FF"/>
                </a:solidFill>
                <a:latin typeface="Times New Roman" panose="02020603050405020304" pitchFamily="18" charset="0"/>
              </a:rPr>
              <a:t>1.</a:t>
            </a:r>
            <a:r>
              <a:rPr lang="zh-CN" altLang="en-US" b="1" dirty="0" smtClean="0">
                <a:solidFill>
                  <a:srgbClr val="0000FF"/>
                </a:solidFill>
                <a:latin typeface="Times New Roman" panose="02020603050405020304" pitchFamily="18" charset="0"/>
              </a:rPr>
              <a:t>类比推理</a:t>
            </a:r>
            <a:endParaRPr lang="en-US" altLang="zh-CN" b="1" dirty="0" smtClean="0">
              <a:solidFill>
                <a:srgbClr val="0000FF"/>
              </a:solidFill>
              <a:latin typeface="Times New Roman" panose="02020603050405020304" pitchFamily="18" charset="0"/>
            </a:endParaRPr>
          </a:p>
          <a:p>
            <a:pPr marL="0" indent="0" algn="just" eaLnBrk="1" hangingPunct="1"/>
            <a:r>
              <a:rPr lang="zh-CN" altLang="en-US" b="1" dirty="0" smtClean="0">
                <a:solidFill>
                  <a:srgbClr val="0000FF"/>
                </a:solidFill>
                <a:latin typeface="Times New Roman" panose="02020603050405020304" pitchFamily="18" charset="0"/>
              </a:rPr>
              <a:t>类比推理</a:t>
            </a:r>
            <a:r>
              <a:rPr lang="zh-CN" altLang="en-US" dirty="0" smtClean="0">
                <a:solidFill>
                  <a:srgbClr val="0000FF"/>
                </a:solidFill>
                <a:latin typeface="Times New Roman" panose="02020603050405020304" pitchFamily="18" charset="0"/>
              </a:rPr>
              <a:t>：</a:t>
            </a:r>
            <a:r>
              <a:rPr lang="zh-CN" altLang="en-US" dirty="0" smtClean="0">
                <a:latin typeface="Times New Roman" panose="02020603050405020304" pitchFamily="18" charset="0"/>
              </a:rPr>
              <a:t>由新情况与记忆中的已知情况在某些方面相似，从而推出它们在其他相关方面也相似。</a:t>
            </a:r>
          </a:p>
          <a:p>
            <a:pPr marL="0" indent="0" algn="just" eaLnBrk="1" hangingPunct="1"/>
            <a:r>
              <a:rPr lang="zh-CN" altLang="en-US" dirty="0" smtClean="0">
                <a:solidFill>
                  <a:srgbClr val="0000FF"/>
                </a:solidFill>
                <a:latin typeface="Times New Roman" panose="02020603050405020304" pitchFamily="18" charset="0"/>
              </a:rPr>
              <a:t> </a:t>
            </a:r>
            <a:r>
              <a:rPr lang="zh-CN" altLang="en-US" b="1" dirty="0" smtClean="0">
                <a:solidFill>
                  <a:srgbClr val="0000FF"/>
                </a:solidFill>
                <a:latin typeface="Times New Roman" panose="02020603050405020304" pitchFamily="18" charset="0"/>
              </a:rPr>
              <a:t>源域</a:t>
            </a:r>
            <a:r>
              <a:rPr lang="en-US" altLang="zh-CN" b="1" i="1" dirty="0" smtClean="0">
                <a:solidFill>
                  <a:srgbClr val="0000FF"/>
                </a:solidFill>
                <a:latin typeface="Times New Roman" panose="02020603050405020304" pitchFamily="18" charset="0"/>
              </a:rPr>
              <a:t>S</a:t>
            </a:r>
            <a:r>
              <a:rPr lang="zh-CN" altLang="en-US" dirty="0" smtClean="0">
                <a:solidFill>
                  <a:srgbClr val="0000FF"/>
                </a:solidFill>
                <a:latin typeface="Times New Roman" panose="02020603050405020304" pitchFamily="18" charset="0"/>
              </a:rPr>
              <a:t>：</a:t>
            </a:r>
            <a:r>
              <a:rPr lang="zh-CN" altLang="en-US" dirty="0" smtClean="0">
                <a:latin typeface="Times New Roman" panose="02020603050405020304" pitchFamily="18" charset="0"/>
              </a:rPr>
              <a:t>已经认识的域，包括过去曾经解决过且与当前问题类似的问题以及相关知识；</a:t>
            </a:r>
          </a:p>
          <a:p>
            <a:pPr marL="0" indent="0" algn="just" eaLnBrk="1" hangingPunct="1"/>
            <a:r>
              <a:rPr lang="zh-CN" altLang="en-US" b="1" dirty="0" smtClean="0">
                <a:solidFill>
                  <a:srgbClr val="0000FF"/>
                </a:solidFill>
                <a:latin typeface="Times New Roman" panose="02020603050405020304" pitchFamily="18" charset="0"/>
              </a:rPr>
              <a:t>目标域</a:t>
            </a:r>
            <a:r>
              <a:rPr lang="en-US" altLang="zh-CN" b="1" i="1" dirty="0" smtClean="0">
                <a:solidFill>
                  <a:srgbClr val="0000FF"/>
                </a:solidFill>
                <a:latin typeface="Times New Roman" panose="02020603050405020304" pitchFamily="18" charset="0"/>
              </a:rPr>
              <a:t>T</a:t>
            </a:r>
            <a:r>
              <a:rPr lang="zh-CN" altLang="en-US" dirty="0" smtClean="0">
                <a:solidFill>
                  <a:srgbClr val="0000FF"/>
                </a:solidFill>
                <a:latin typeface="Times New Roman" panose="02020603050405020304" pitchFamily="18" charset="0"/>
              </a:rPr>
              <a:t>：</a:t>
            </a:r>
            <a:r>
              <a:rPr lang="zh-CN" altLang="en-US" dirty="0" smtClean="0">
                <a:latin typeface="Times New Roman" panose="02020603050405020304" pitchFamily="18" charset="0"/>
              </a:rPr>
              <a:t>当前尚未完全认识的域，遇到的新问题。  </a:t>
            </a:r>
          </a:p>
          <a:p>
            <a:pPr marL="0" indent="0" algn="just" eaLnBrk="1" hangingPunct="1"/>
            <a:r>
              <a:rPr lang="zh-CN" altLang="en-US" dirty="0" smtClean="0">
                <a:latin typeface="Times New Roman" panose="02020603050405020304" pitchFamily="18" charset="0"/>
              </a:rPr>
              <a:t> </a:t>
            </a:r>
            <a:r>
              <a:rPr lang="zh-CN" altLang="en-US" b="1" dirty="0" smtClean="0">
                <a:solidFill>
                  <a:srgbClr val="0000FF"/>
                </a:solidFill>
                <a:latin typeface="Times New Roman" panose="02020603050405020304" pitchFamily="18" charset="0"/>
              </a:rPr>
              <a:t>类比推理的目的：</a:t>
            </a:r>
            <a:r>
              <a:rPr lang="zh-CN" altLang="en-US" dirty="0" smtClean="0">
                <a:latin typeface="Times New Roman" panose="02020603050405020304" pitchFamily="18" charset="0"/>
              </a:rPr>
              <a:t>从</a:t>
            </a:r>
            <a:r>
              <a:rPr lang="en-US" altLang="zh-CN" b="1" i="1" dirty="0" smtClean="0">
                <a:latin typeface="Times New Roman" panose="02020603050405020304" pitchFamily="18" charset="0"/>
              </a:rPr>
              <a:t>S</a:t>
            </a:r>
            <a:r>
              <a:rPr lang="zh-CN" altLang="en-US" dirty="0" smtClean="0">
                <a:latin typeface="Times New Roman" panose="02020603050405020304" pitchFamily="18" charset="0"/>
              </a:rPr>
              <a:t>中选出与当前问题最近似的问题及其求解方法来求解当前的问题，或者建立起目标域中已有命题间的联系，形成新知识。</a:t>
            </a:r>
          </a:p>
        </p:txBody>
      </p:sp>
    </p:spTree>
    <p:extLst>
      <p:ext uri="{BB962C8B-B14F-4D97-AF65-F5344CB8AC3E}">
        <p14:creationId xmlns:p14="http://schemas.microsoft.com/office/powerpoint/2010/main" val="310094380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6259">
                                            <p:txEl>
                                              <p:pRg st="1" end="1"/>
                                            </p:txEl>
                                          </p:spTgt>
                                        </p:tgtEl>
                                        <p:attrNameLst>
                                          <p:attrName>style.visibility</p:attrName>
                                        </p:attrNameLst>
                                      </p:cBhvr>
                                      <p:to>
                                        <p:strVal val="visible"/>
                                      </p:to>
                                    </p:set>
                                    <p:anim calcmode="lin" valueType="num">
                                      <p:cBhvr additive="base">
                                        <p:cTn id="13" dur="500" fill="hold"/>
                                        <p:tgtEl>
                                          <p:spTgt spid="962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62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anim calcmode="lin" valueType="num">
                                      <p:cBhvr additive="base">
                                        <p:cTn id="19" dur="500" fill="hold"/>
                                        <p:tgtEl>
                                          <p:spTgt spid="962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6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6259">
                                            <p:txEl>
                                              <p:pRg st="3" end="3"/>
                                            </p:txEl>
                                          </p:spTgt>
                                        </p:tgtEl>
                                        <p:attrNameLst>
                                          <p:attrName>style.visibility</p:attrName>
                                        </p:attrNameLst>
                                      </p:cBhvr>
                                      <p:to>
                                        <p:strVal val="visible"/>
                                      </p:to>
                                    </p:set>
                                    <p:anim calcmode="lin" valueType="num">
                                      <p:cBhvr additive="base">
                                        <p:cTn id="25" dur="500" fill="hold"/>
                                        <p:tgtEl>
                                          <p:spTgt spid="962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62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6259">
                                            <p:txEl>
                                              <p:pRg st="4" end="4"/>
                                            </p:txEl>
                                          </p:spTgt>
                                        </p:tgtEl>
                                        <p:attrNameLst>
                                          <p:attrName>style.visibility</p:attrName>
                                        </p:attrNameLst>
                                      </p:cBhvr>
                                      <p:to>
                                        <p:strVal val="visible"/>
                                      </p:to>
                                    </p:set>
                                    <p:anim calcmode="lin" valueType="num">
                                      <p:cBhvr additive="base">
                                        <p:cTn id="31" dur="500" fill="hold"/>
                                        <p:tgtEl>
                                          <p:spTgt spid="962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625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D866783-2811-4E2E-BE3B-1EBD1D5FF262}" type="slidenum">
              <a:rPr kumimoji="0" lang="ja-JP" altLang="en-US" sz="1800">
                <a:solidFill>
                  <a:srgbClr val="A50021"/>
                </a:solidFill>
                <a:latin typeface="Arial" panose="020B0604020202020204" pitchFamily="34" charset="0"/>
                <a:ea typeface="ＭＳ Ｐゴシック" panose="020B0600070205080204" pitchFamily="34" charset="-128"/>
              </a:rPr>
              <a:pPr/>
              <a:t>51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427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97283" name="Rectangle 3"/>
          <p:cNvSpPr>
            <a:spLocks noGrp="1" noChangeArrowheads="1"/>
          </p:cNvSpPr>
          <p:nvPr>
            <p:ph type="body" idx="1"/>
          </p:nvPr>
        </p:nvSpPr>
        <p:spPr>
          <a:xfrm>
            <a:off x="983432" y="2996952"/>
            <a:ext cx="10225136" cy="3048000"/>
          </a:xfrm>
          <a:gradFill rotWithShape="0">
            <a:gsLst>
              <a:gs pos="0">
                <a:schemeClr val="bg1"/>
              </a:gs>
              <a:gs pos="100000">
                <a:srgbClr val="CCFFCC"/>
              </a:gs>
            </a:gsLst>
            <a:lin ang="0" scaled="1"/>
          </a:gradFill>
          <a:ln>
            <a:noFill/>
            <a:miter lim="800000"/>
            <a:headEnd/>
            <a:tailEnd/>
          </a:ln>
        </p:spPr>
        <p:txBody>
          <a:bodyPr/>
          <a:lstStyle/>
          <a:p>
            <a:pPr eaLnBrk="1" hangingPunct="1">
              <a:lnSpc>
                <a:spcPct val="110000"/>
              </a:lnSpc>
            </a:pPr>
            <a:r>
              <a:rPr lang="zh-CN" altLang="en-US" sz="2600" b="1">
                <a:latin typeface="Times New Roman" panose="02020603050405020304" pitchFamily="18" charset="0"/>
              </a:rPr>
              <a:t>推理过程：</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1. </a:t>
            </a:r>
            <a:r>
              <a:rPr lang="zh-CN" altLang="en-US" sz="2600" b="1">
                <a:latin typeface="Times New Roman" panose="02020603050405020304" pitchFamily="18" charset="0"/>
              </a:rPr>
              <a:t>回忆与联想 </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2. </a:t>
            </a:r>
            <a:r>
              <a:rPr lang="zh-CN" altLang="en-US" sz="2600" b="1">
                <a:latin typeface="Times New Roman" panose="02020603050405020304" pitchFamily="18" charset="0"/>
              </a:rPr>
              <a:t>选择 </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3. </a:t>
            </a:r>
            <a:r>
              <a:rPr lang="zh-CN" altLang="en-US" sz="2600" b="1">
                <a:latin typeface="Times New Roman" panose="02020603050405020304" pitchFamily="18" charset="0"/>
              </a:rPr>
              <a:t>建立对应关系 </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4. </a:t>
            </a:r>
            <a:r>
              <a:rPr lang="zh-CN" altLang="en-US" sz="2600" b="1">
                <a:latin typeface="Times New Roman" panose="02020603050405020304" pitchFamily="18" charset="0"/>
              </a:rPr>
              <a:t>转换 </a:t>
            </a:r>
          </a:p>
        </p:txBody>
      </p:sp>
      <p:sp>
        <p:nvSpPr>
          <p:cNvPr id="97284" name="Text Box 4"/>
          <p:cNvSpPr txBox="1">
            <a:spLocks noChangeArrowheads="1"/>
          </p:cNvSpPr>
          <p:nvPr/>
        </p:nvSpPr>
        <p:spPr bwMode="auto">
          <a:xfrm>
            <a:off x="983432" y="1066800"/>
            <a:ext cx="10225136" cy="1847850"/>
          </a:xfrm>
          <a:prstGeom prst="rect">
            <a:avLst/>
          </a:prstGeom>
          <a:solidFill>
            <a:srgbClr val="FFFFFF"/>
          </a:soli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accent2"/>
              </a:buClr>
              <a:buFont typeface="Wingdings" panose="05000000000000000000" pitchFamily="2" charset="2"/>
              <a:buChar char="§"/>
            </a:pPr>
            <a:r>
              <a:rPr lang="en-US" altLang="zh-CN" sz="2600" dirty="0"/>
              <a:t> </a:t>
            </a:r>
            <a:r>
              <a:rPr lang="zh-CN" altLang="en-US" sz="2600" dirty="0"/>
              <a:t>设 </a:t>
            </a:r>
            <a:r>
              <a:rPr lang="en-US" altLang="zh-CN" sz="2600" i="1" dirty="0"/>
              <a:t>S</a:t>
            </a:r>
            <a:r>
              <a:rPr lang="en-US" altLang="zh-CN" sz="2600" baseline="-25000" dirty="0"/>
              <a:t>1</a:t>
            </a:r>
            <a:r>
              <a:rPr lang="zh-CN" altLang="en-US" sz="2600" dirty="0"/>
              <a:t>与 </a:t>
            </a:r>
            <a:r>
              <a:rPr lang="en-US" altLang="zh-CN" sz="2600" i="1" dirty="0"/>
              <a:t>T</a:t>
            </a:r>
            <a:r>
              <a:rPr lang="en-US" altLang="zh-CN" sz="2600" baseline="-25000" dirty="0"/>
              <a:t>1</a:t>
            </a:r>
            <a:r>
              <a:rPr lang="zh-CN" altLang="en-US" sz="2600" dirty="0"/>
              <a:t>分别表示 </a:t>
            </a:r>
            <a:r>
              <a:rPr lang="en-US" altLang="zh-CN" sz="2600" i="1" dirty="0"/>
              <a:t>S</a:t>
            </a:r>
            <a:r>
              <a:rPr lang="zh-CN" altLang="en-US" sz="2600" dirty="0"/>
              <a:t>与 </a:t>
            </a:r>
            <a:r>
              <a:rPr lang="en-US" altLang="zh-CN" sz="2600" i="1" dirty="0"/>
              <a:t>T </a:t>
            </a:r>
            <a:r>
              <a:rPr lang="zh-CN" altLang="en-US" sz="2600" dirty="0"/>
              <a:t>中的某一情况，且</a:t>
            </a:r>
            <a:r>
              <a:rPr lang="en-US" altLang="zh-CN" sz="2600" i="1" dirty="0"/>
              <a:t>S</a:t>
            </a:r>
            <a:r>
              <a:rPr lang="en-US" altLang="zh-CN" sz="2600" baseline="-25000" dirty="0"/>
              <a:t>1</a:t>
            </a:r>
            <a:r>
              <a:rPr lang="zh-CN" altLang="en-US" sz="2600" dirty="0"/>
              <a:t>与 </a:t>
            </a:r>
            <a:r>
              <a:rPr lang="en-US" altLang="zh-CN" sz="2600" i="1" dirty="0"/>
              <a:t>T</a:t>
            </a:r>
            <a:r>
              <a:rPr lang="en-US" altLang="zh-CN" sz="2600" baseline="-25000" dirty="0"/>
              <a:t>1</a:t>
            </a:r>
            <a:r>
              <a:rPr lang="zh-CN" altLang="en-US" sz="2600" dirty="0"/>
              <a:t>相似</a:t>
            </a:r>
          </a:p>
          <a:p>
            <a:pPr eaLnBrk="1" hangingPunct="1">
              <a:lnSpc>
                <a:spcPct val="120000"/>
              </a:lnSpc>
              <a:spcBef>
                <a:spcPct val="40000"/>
              </a:spcBef>
              <a:buClr>
                <a:schemeClr val="accent2"/>
              </a:buClr>
              <a:buFont typeface="Wingdings" panose="05000000000000000000" pitchFamily="2" charset="2"/>
              <a:buNone/>
            </a:pPr>
            <a:r>
              <a:rPr lang="zh-CN" altLang="en-US" sz="2600" dirty="0"/>
              <a:t>   假设 </a:t>
            </a:r>
            <a:r>
              <a:rPr lang="en-US" altLang="zh-CN" sz="2600" i="1" dirty="0"/>
              <a:t>S</a:t>
            </a:r>
            <a:r>
              <a:rPr lang="en-US" altLang="zh-CN" sz="2600" baseline="-25000" dirty="0"/>
              <a:t>2</a:t>
            </a:r>
            <a:r>
              <a:rPr lang="zh-CN" altLang="en-US" sz="2600" dirty="0"/>
              <a:t>与 </a:t>
            </a:r>
            <a:r>
              <a:rPr lang="en-US" altLang="zh-CN" sz="2600" i="1" dirty="0"/>
              <a:t>S</a:t>
            </a:r>
            <a:r>
              <a:rPr lang="en-US" altLang="zh-CN" sz="2600" baseline="-25000" dirty="0"/>
              <a:t>1</a:t>
            </a:r>
            <a:r>
              <a:rPr lang="zh-CN" altLang="en-US" sz="2600" dirty="0"/>
              <a:t>相关</a:t>
            </a:r>
          </a:p>
          <a:p>
            <a:pPr eaLnBrk="1" hangingPunct="1">
              <a:lnSpc>
                <a:spcPct val="120000"/>
              </a:lnSpc>
              <a:spcBef>
                <a:spcPct val="40000"/>
              </a:spcBef>
              <a:buClr>
                <a:schemeClr val="accent2"/>
              </a:buClr>
              <a:buFont typeface="Wingdings" panose="05000000000000000000" pitchFamily="2" charset="2"/>
              <a:buNone/>
            </a:pPr>
            <a:r>
              <a:rPr lang="zh-CN" altLang="en-US" sz="2600" dirty="0"/>
              <a:t>   则由类比推理可推出 </a:t>
            </a:r>
            <a:r>
              <a:rPr lang="en-US" altLang="zh-CN" sz="2600" i="1" dirty="0"/>
              <a:t>T </a:t>
            </a:r>
            <a:r>
              <a:rPr lang="zh-CN" altLang="en-US" sz="2600" dirty="0"/>
              <a:t>中的 </a:t>
            </a:r>
            <a:r>
              <a:rPr lang="en-US" altLang="zh-CN" sz="2600" i="1" dirty="0"/>
              <a:t>T</a:t>
            </a:r>
            <a:r>
              <a:rPr lang="en-US" altLang="zh-CN" sz="2600" baseline="-25000" dirty="0"/>
              <a:t>2</a:t>
            </a:r>
            <a:r>
              <a:rPr lang="en-US" altLang="zh-CN" sz="2600" dirty="0"/>
              <a:t> </a:t>
            </a:r>
            <a:r>
              <a:rPr lang="zh-CN" altLang="en-US" sz="2600" dirty="0"/>
              <a:t>，且</a:t>
            </a:r>
            <a:r>
              <a:rPr lang="en-US" altLang="zh-CN" sz="2600" i="1" dirty="0"/>
              <a:t>T</a:t>
            </a:r>
            <a:r>
              <a:rPr lang="en-US" altLang="zh-CN" sz="2600" baseline="-25000" dirty="0"/>
              <a:t>2</a:t>
            </a:r>
            <a:r>
              <a:rPr lang="zh-CN" altLang="en-US" sz="2600" dirty="0"/>
              <a:t>与 </a:t>
            </a:r>
            <a:r>
              <a:rPr lang="en-US" altLang="zh-CN" sz="2600" i="1" dirty="0"/>
              <a:t>S</a:t>
            </a:r>
            <a:r>
              <a:rPr lang="en-US" altLang="zh-CN" sz="2600" baseline="-25000" dirty="0"/>
              <a:t>2</a:t>
            </a:r>
            <a:r>
              <a:rPr lang="zh-CN" altLang="en-US" sz="2600" dirty="0"/>
              <a:t>相似</a:t>
            </a:r>
            <a:endParaRPr lang="zh-CN" altLang="en-US" dirty="0"/>
          </a:p>
        </p:txBody>
      </p:sp>
    </p:spTree>
    <p:extLst>
      <p:ext uri="{BB962C8B-B14F-4D97-AF65-F5344CB8AC3E}">
        <p14:creationId xmlns:p14="http://schemas.microsoft.com/office/powerpoint/2010/main" val="113377205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checkerboard(across)">
                                      <p:cBhvr>
                                        <p:cTn id="7" dur="500"/>
                                        <p:tgtEl>
                                          <p:spTgt spid="97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7283">
                                            <p:bg/>
                                          </p:spTgt>
                                        </p:tgtEl>
                                        <p:attrNameLst>
                                          <p:attrName>style.visibility</p:attrName>
                                        </p:attrNameLst>
                                      </p:cBhvr>
                                      <p:to>
                                        <p:strVal val="visible"/>
                                      </p:to>
                                    </p:set>
                                    <p:anim calcmode="lin" valueType="num">
                                      <p:cBhvr additive="base">
                                        <p:cTn id="12" dur="500" fill="hold"/>
                                        <p:tgtEl>
                                          <p:spTgt spid="97283">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97283">
                                            <p:bg/>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7283">
                                            <p:txEl>
                                              <p:pRg st="0" end="0"/>
                                            </p:txEl>
                                          </p:spTgt>
                                        </p:tgtEl>
                                        <p:attrNameLst>
                                          <p:attrName>style.visibility</p:attrName>
                                        </p:attrNameLst>
                                      </p:cBhvr>
                                      <p:to>
                                        <p:strVal val="visible"/>
                                      </p:to>
                                    </p:set>
                                    <p:anim calcmode="lin" valueType="num">
                                      <p:cBhvr additive="base">
                                        <p:cTn id="18" dur="500" fill="hold"/>
                                        <p:tgtEl>
                                          <p:spTgt spid="97283">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972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7283">
                                            <p:txEl>
                                              <p:pRg st="1" end="1"/>
                                            </p:txEl>
                                          </p:spTgt>
                                        </p:tgtEl>
                                        <p:attrNameLst>
                                          <p:attrName>style.visibility</p:attrName>
                                        </p:attrNameLst>
                                      </p:cBhvr>
                                      <p:to>
                                        <p:strVal val="visible"/>
                                      </p:to>
                                    </p:set>
                                    <p:anim calcmode="lin" valueType="num">
                                      <p:cBhvr additive="base">
                                        <p:cTn id="24" dur="500" fill="hold"/>
                                        <p:tgtEl>
                                          <p:spTgt spid="97283">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972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97283">
                                            <p:txEl>
                                              <p:pRg st="2" end="2"/>
                                            </p:txEl>
                                          </p:spTgt>
                                        </p:tgtEl>
                                        <p:attrNameLst>
                                          <p:attrName>style.visibility</p:attrName>
                                        </p:attrNameLst>
                                      </p:cBhvr>
                                      <p:to>
                                        <p:strVal val="visible"/>
                                      </p:to>
                                    </p:set>
                                    <p:anim calcmode="lin" valueType="num">
                                      <p:cBhvr additive="base">
                                        <p:cTn id="30" dur="500" fill="hold"/>
                                        <p:tgtEl>
                                          <p:spTgt spid="97283">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972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97283">
                                            <p:txEl>
                                              <p:pRg st="3" end="3"/>
                                            </p:txEl>
                                          </p:spTgt>
                                        </p:tgtEl>
                                        <p:attrNameLst>
                                          <p:attrName>style.visibility</p:attrName>
                                        </p:attrNameLst>
                                      </p:cBhvr>
                                      <p:to>
                                        <p:strVal val="visible"/>
                                      </p:to>
                                    </p:set>
                                    <p:anim calcmode="lin" valueType="num">
                                      <p:cBhvr additive="base">
                                        <p:cTn id="36" dur="500" fill="hold"/>
                                        <p:tgtEl>
                                          <p:spTgt spid="97283">
                                            <p:txEl>
                                              <p:pRg st="3" end="3"/>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972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97283">
                                            <p:txEl>
                                              <p:pRg st="4" end="4"/>
                                            </p:txEl>
                                          </p:spTgt>
                                        </p:tgtEl>
                                        <p:attrNameLst>
                                          <p:attrName>style.visibility</p:attrName>
                                        </p:attrNameLst>
                                      </p:cBhvr>
                                      <p:to>
                                        <p:strVal val="visible"/>
                                      </p:to>
                                    </p:set>
                                    <p:anim calcmode="lin" valueType="num">
                                      <p:cBhvr additive="base">
                                        <p:cTn id="42" dur="500" fill="hold"/>
                                        <p:tgtEl>
                                          <p:spTgt spid="97283">
                                            <p:txEl>
                                              <p:pRg st="4" end="4"/>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9728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animBg="1" autoUpdateAnimBg="0"/>
      <p:bldP spid="97284"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F736F2C-EB37-4D9B-920E-FB6CF81F5BAA}" type="slidenum">
              <a:rPr kumimoji="0" lang="ja-JP" altLang="en-US" sz="1800">
                <a:solidFill>
                  <a:srgbClr val="A50021"/>
                </a:solidFill>
                <a:latin typeface="Arial" panose="020B0604020202020204" pitchFamily="34" charset="0"/>
                <a:ea typeface="ＭＳ Ｐゴシック" panose="020B0600070205080204" pitchFamily="34" charset="-128"/>
              </a:rPr>
              <a:pPr/>
              <a:t>52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529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r>
              <a:rPr lang="zh-CN" altLang="en-US" dirty="0" smtClean="0"/>
              <a:t> </a:t>
            </a:r>
          </a:p>
        </p:txBody>
      </p:sp>
      <p:sp>
        <p:nvSpPr>
          <p:cNvPr id="98307" name="Rectangle 3"/>
          <p:cNvSpPr>
            <a:spLocks noGrp="1" noChangeArrowheads="1"/>
          </p:cNvSpPr>
          <p:nvPr>
            <p:ph type="body" idx="1"/>
          </p:nvPr>
        </p:nvSpPr>
        <p:spPr/>
        <p:txBody>
          <a:bodyPr/>
          <a:lstStyle/>
          <a:p>
            <a:pPr marL="0" indent="0" algn="just" eaLnBrk="1" hangingPunct="1"/>
            <a:r>
              <a:rPr lang="en-US" altLang="zh-CN" b="1" smtClean="0">
                <a:latin typeface="宋体" panose="02010600030101010101" pitchFamily="2" charset="-122"/>
              </a:rPr>
              <a:t> </a:t>
            </a:r>
            <a:r>
              <a:rPr lang="en-US" altLang="zh-CN" b="1" smtClean="0">
                <a:solidFill>
                  <a:srgbClr val="0000FF"/>
                </a:solidFill>
                <a:latin typeface="宋体" panose="02010600030101010101" pitchFamily="2" charset="-122"/>
              </a:rPr>
              <a:t>2.</a:t>
            </a:r>
            <a:r>
              <a:rPr lang="zh-CN" altLang="en-US" b="1" smtClean="0">
                <a:solidFill>
                  <a:srgbClr val="0000FF"/>
                </a:solidFill>
                <a:latin typeface="宋体" panose="02010600030101010101" pitchFamily="2" charset="-122"/>
              </a:rPr>
              <a:t>属性类比学习</a:t>
            </a:r>
            <a:endParaRPr lang="en-US" altLang="zh-CN" b="1" smtClean="0">
              <a:solidFill>
                <a:srgbClr val="0000FF"/>
              </a:solidFill>
              <a:latin typeface="宋体" panose="02010600030101010101" pitchFamily="2" charset="-122"/>
            </a:endParaRPr>
          </a:p>
          <a:p>
            <a:pPr marL="0" indent="0" algn="just" eaLnBrk="1" hangingPunct="1"/>
            <a:r>
              <a:rPr lang="zh-CN" altLang="en-US" smtClean="0">
                <a:solidFill>
                  <a:srgbClr val="0000FF"/>
                </a:solidFill>
                <a:latin typeface="宋体" panose="02010600030101010101" pitchFamily="2" charset="-122"/>
              </a:rPr>
              <a:t>属性类比学习</a:t>
            </a:r>
            <a:r>
              <a:rPr lang="en-US" altLang="zh-CN" smtClean="0">
                <a:solidFill>
                  <a:srgbClr val="0000FF"/>
                </a:solidFill>
                <a:latin typeface="宋体" panose="02010600030101010101" pitchFamily="2" charset="-122"/>
              </a:rPr>
              <a:t>: </a:t>
            </a:r>
            <a:r>
              <a:rPr lang="zh-CN" altLang="en-US" smtClean="0">
                <a:solidFill>
                  <a:srgbClr val="0000FF"/>
                </a:solidFill>
                <a:latin typeface="宋体" panose="02010600030101010101" pitchFamily="2" charset="-122"/>
              </a:rPr>
              <a:t>根据两个相似事物的属性实现类比学习的。</a:t>
            </a:r>
            <a:endParaRPr lang="zh-CN" altLang="en-US" smtClean="0">
              <a:solidFill>
                <a:srgbClr val="0000FF"/>
              </a:solidFill>
              <a:latin typeface="Times New Roman" panose="02020603050405020304" pitchFamily="18" charset="0"/>
              <a:cs typeface="Times New Roman" panose="02020603050405020304" pitchFamily="18" charset="0"/>
            </a:endParaRPr>
          </a:p>
          <a:p>
            <a:pPr marL="0" indent="0" algn="just" eaLnBrk="1" hangingPunct="1"/>
            <a:r>
              <a:rPr lang="zh-CN" altLang="en-US" smtClean="0">
                <a:latin typeface="Times New Roman" panose="02020603050405020304" pitchFamily="18" charset="0"/>
                <a:cs typeface="Times New Roman" panose="02020603050405020304" pitchFamily="18" charset="0"/>
              </a:rPr>
              <a:t> </a:t>
            </a:r>
            <a:r>
              <a:rPr lang="en-US" altLang="zh-CN" smtClean="0">
                <a:latin typeface="Times New Roman" panose="02020603050405020304" pitchFamily="18" charset="0"/>
                <a:cs typeface="Times New Roman" panose="02020603050405020304" pitchFamily="18" charset="0"/>
              </a:rPr>
              <a:t>1979</a:t>
            </a:r>
            <a:r>
              <a:rPr lang="zh-CN" altLang="en-US" smtClean="0">
                <a:latin typeface="宋体" panose="02010600030101010101" pitchFamily="2" charset="-122"/>
              </a:rPr>
              <a:t>年，温斯顿研究开发了一个属性类比学习系统。</a:t>
            </a:r>
          </a:p>
          <a:p>
            <a:pPr marL="0" indent="0" algn="just" eaLnBrk="1" hangingPunct="1"/>
            <a:r>
              <a:rPr lang="zh-CN" altLang="en-US" smtClean="0">
                <a:latin typeface="宋体" panose="02010600030101010101" pitchFamily="2" charset="-122"/>
              </a:rPr>
              <a:t> 源域和目标域都是用框架表示的，分别称为</a:t>
            </a:r>
            <a:r>
              <a:rPr lang="zh-CN" altLang="en-US" b="1" smtClean="0">
                <a:latin typeface="宋体" panose="02010600030101010101" pitchFamily="2" charset="-122"/>
              </a:rPr>
              <a:t>源框架</a:t>
            </a:r>
            <a:r>
              <a:rPr lang="zh-CN" altLang="en-US" smtClean="0">
                <a:latin typeface="宋体" panose="02010600030101010101" pitchFamily="2" charset="-122"/>
              </a:rPr>
              <a:t>和</a:t>
            </a:r>
            <a:r>
              <a:rPr lang="zh-CN" altLang="en-US" b="1" smtClean="0">
                <a:latin typeface="宋体" panose="02010600030101010101" pitchFamily="2" charset="-122"/>
              </a:rPr>
              <a:t>目标框架</a:t>
            </a:r>
            <a:r>
              <a:rPr lang="zh-CN" altLang="en-US" smtClean="0">
                <a:latin typeface="宋体" panose="02010600030101010101" pitchFamily="2" charset="-122"/>
              </a:rPr>
              <a:t>。</a:t>
            </a:r>
            <a:r>
              <a:rPr lang="zh-CN" altLang="en-US" b="1" smtClean="0">
                <a:latin typeface="宋体" panose="02010600030101010101" pitchFamily="2" charset="-122"/>
              </a:rPr>
              <a:t>框架的槽</a:t>
            </a:r>
            <a:r>
              <a:rPr lang="zh-CN" altLang="en-US" smtClean="0">
                <a:latin typeface="宋体" panose="02010600030101010101" pitchFamily="2" charset="-122"/>
              </a:rPr>
              <a:t>用于表示事物的属性。</a:t>
            </a:r>
          </a:p>
          <a:p>
            <a:pPr marL="0" indent="0" algn="just" eaLnBrk="1" hangingPunct="1"/>
            <a:r>
              <a:rPr lang="zh-CN" altLang="en-US" smtClean="0">
                <a:latin typeface="宋体" panose="02010600030101010101" pitchFamily="2" charset="-122"/>
              </a:rPr>
              <a:t> </a:t>
            </a:r>
            <a:r>
              <a:rPr lang="zh-CN" altLang="en-US" b="1" smtClean="0">
                <a:latin typeface="宋体" panose="02010600030101010101" pitchFamily="2" charset="-122"/>
              </a:rPr>
              <a:t>学习过程</a:t>
            </a:r>
            <a:r>
              <a:rPr lang="en-US" altLang="zh-CN" smtClean="0">
                <a:latin typeface="宋体" panose="02010600030101010101" pitchFamily="2" charset="-122"/>
              </a:rPr>
              <a:t>: </a:t>
            </a:r>
            <a:r>
              <a:rPr lang="zh-CN" altLang="en-US" smtClean="0">
                <a:latin typeface="宋体" panose="02010600030101010101" pitchFamily="2" charset="-122"/>
              </a:rPr>
              <a:t>把源框架中的某些槽值传递到目标框架的相应槽中去。</a:t>
            </a:r>
            <a:r>
              <a:rPr lang="zh-CN" altLang="en-US" smtClean="0"/>
              <a:t> </a:t>
            </a:r>
          </a:p>
        </p:txBody>
      </p:sp>
    </p:spTree>
    <p:extLst>
      <p:ext uri="{BB962C8B-B14F-4D97-AF65-F5344CB8AC3E}">
        <p14:creationId xmlns:p14="http://schemas.microsoft.com/office/powerpoint/2010/main" val="5778917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 calcmode="lin" valueType="num">
                                      <p:cBhvr additive="base">
                                        <p:cTn id="7" dur="500" fill="hold"/>
                                        <p:tgtEl>
                                          <p:spTgt spid="983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3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8307">
                                            <p:txEl>
                                              <p:pRg st="1" end="1"/>
                                            </p:txEl>
                                          </p:spTgt>
                                        </p:tgtEl>
                                        <p:attrNameLst>
                                          <p:attrName>style.visibility</p:attrName>
                                        </p:attrNameLst>
                                      </p:cBhvr>
                                      <p:to>
                                        <p:strVal val="visible"/>
                                      </p:to>
                                    </p:set>
                                    <p:anim calcmode="lin" valueType="num">
                                      <p:cBhvr additive="base">
                                        <p:cTn id="13" dur="500" fill="hold"/>
                                        <p:tgtEl>
                                          <p:spTgt spid="983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83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8307">
                                            <p:txEl>
                                              <p:pRg st="2" end="2"/>
                                            </p:txEl>
                                          </p:spTgt>
                                        </p:tgtEl>
                                        <p:attrNameLst>
                                          <p:attrName>style.visibility</p:attrName>
                                        </p:attrNameLst>
                                      </p:cBhvr>
                                      <p:to>
                                        <p:strVal val="visible"/>
                                      </p:to>
                                    </p:set>
                                    <p:anim calcmode="lin" valueType="num">
                                      <p:cBhvr additive="base">
                                        <p:cTn id="19" dur="500" fill="hold"/>
                                        <p:tgtEl>
                                          <p:spTgt spid="983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83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8307">
                                            <p:txEl>
                                              <p:pRg st="3" end="3"/>
                                            </p:txEl>
                                          </p:spTgt>
                                        </p:tgtEl>
                                        <p:attrNameLst>
                                          <p:attrName>style.visibility</p:attrName>
                                        </p:attrNameLst>
                                      </p:cBhvr>
                                      <p:to>
                                        <p:strVal val="visible"/>
                                      </p:to>
                                    </p:set>
                                    <p:anim calcmode="lin" valueType="num">
                                      <p:cBhvr additive="base">
                                        <p:cTn id="25" dur="500" fill="hold"/>
                                        <p:tgtEl>
                                          <p:spTgt spid="9830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83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8307">
                                            <p:txEl>
                                              <p:pRg st="4" end="4"/>
                                            </p:txEl>
                                          </p:spTgt>
                                        </p:tgtEl>
                                        <p:attrNameLst>
                                          <p:attrName>style.visibility</p:attrName>
                                        </p:attrNameLst>
                                      </p:cBhvr>
                                      <p:to>
                                        <p:strVal val="visible"/>
                                      </p:to>
                                    </p:set>
                                    <p:anim calcmode="lin" valueType="num">
                                      <p:cBhvr additive="base">
                                        <p:cTn id="31" dur="500" fill="hold"/>
                                        <p:tgtEl>
                                          <p:spTgt spid="9830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830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E5672CA-5B16-4437-BDAE-18862D1ECA73}" type="slidenum">
              <a:rPr kumimoji="0" lang="ja-JP" altLang="en-US" sz="1800">
                <a:solidFill>
                  <a:srgbClr val="A50021"/>
                </a:solidFill>
                <a:latin typeface="Arial" panose="020B0604020202020204" pitchFamily="34" charset="0"/>
                <a:ea typeface="ＭＳ Ｐゴシック" panose="020B0600070205080204" pitchFamily="34" charset="-128"/>
              </a:rPr>
              <a:pPr/>
              <a:t>53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6323"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99331" name="Rectangle 3"/>
          <p:cNvSpPr>
            <a:spLocks noGrp="1" noChangeArrowheads="1"/>
          </p:cNvSpPr>
          <p:nvPr>
            <p:ph type="body" idx="1"/>
          </p:nvPr>
        </p:nvSpPr>
        <p:spPr>
          <a:xfrm>
            <a:off x="983432" y="1557339"/>
            <a:ext cx="10225136" cy="4657725"/>
          </a:xfrm>
          <a:solidFill>
            <a:srgbClr val="FFFFFF"/>
          </a:solidFill>
          <a:ln>
            <a:noFill/>
            <a:miter lim="800000"/>
            <a:headEnd/>
            <a:tailEnd/>
          </a:ln>
        </p:spPr>
        <p:txBody>
          <a:bodyPr/>
          <a:lstStyle/>
          <a:p>
            <a:pPr eaLnBrk="1" hangingPunct="1"/>
            <a:r>
              <a:rPr lang="zh-CN" altLang="en-US" b="1" dirty="0" smtClean="0">
                <a:solidFill>
                  <a:srgbClr val="0000FF"/>
                </a:solidFill>
                <a:latin typeface="宋体" panose="02010600030101010101" pitchFamily="2" charset="-122"/>
              </a:rPr>
              <a:t>候选槽</a:t>
            </a:r>
            <a:r>
              <a:rPr lang="zh-CN" altLang="en-US" dirty="0" smtClean="0">
                <a:solidFill>
                  <a:srgbClr val="0000FF"/>
                </a:solidFill>
                <a:latin typeface="宋体" panose="02010600030101010101" pitchFamily="2" charset="-122"/>
              </a:rPr>
              <a:t>：</a:t>
            </a:r>
            <a:r>
              <a:rPr lang="zh-CN" altLang="en-US" dirty="0" smtClean="0">
                <a:latin typeface="宋体" panose="02010600030101010101" pitchFamily="2" charset="-122"/>
              </a:rPr>
              <a:t>其槽值有可能要传递给目标框架的那些槽。</a:t>
            </a:r>
          </a:p>
          <a:p>
            <a:pPr eaLnBrk="1" hangingPunct="1"/>
            <a:r>
              <a:rPr lang="zh-CN" altLang="en-US" b="1" dirty="0" smtClean="0">
                <a:solidFill>
                  <a:srgbClr val="0000FF"/>
                </a:solidFill>
                <a:latin typeface="宋体" panose="02010600030101010101" pitchFamily="2" charset="-122"/>
              </a:rPr>
              <a:t>选择的方法</a:t>
            </a:r>
            <a:r>
              <a:rPr lang="zh-CN" altLang="en-US" dirty="0" smtClean="0">
                <a:solidFill>
                  <a:srgbClr val="0000FF"/>
                </a:solidFill>
                <a:latin typeface="宋体" panose="02010600030101010101" pitchFamily="2" charset="-122"/>
              </a:rPr>
              <a:t>：</a:t>
            </a:r>
          </a:p>
          <a:p>
            <a:pPr eaLnBrk="1" hangingPunct="1">
              <a:buFont typeface="Wingdings" panose="05000000000000000000" pitchFamily="2" charset="2"/>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）选择具有极端槽值的槽作为候选槽。</a:t>
            </a:r>
          </a:p>
          <a:p>
            <a:pPr eaLnBrk="1" hangingPunct="1">
              <a:buFont typeface="Wingdings" panose="05000000000000000000" pitchFamily="2" charset="2"/>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2</a:t>
            </a:r>
            <a:r>
              <a:rPr lang="zh-CN" altLang="en-US" sz="2600" dirty="0">
                <a:latin typeface="Times New Roman" panose="02020603050405020304" pitchFamily="18" charset="0"/>
              </a:rPr>
              <a:t>）选择已经被确认为“重要槽”的槽作为候选槽。</a:t>
            </a:r>
          </a:p>
          <a:p>
            <a:pPr eaLnBrk="1" hangingPunct="1">
              <a:buFont typeface="Wingdings" panose="05000000000000000000" pitchFamily="2" charset="2"/>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3</a:t>
            </a:r>
            <a:r>
              <a:rPr lang="zh-CN" altLang="en-US" sz="2600" dirty="0">
                <a:latin typeface="Times New Roman" panose="02020603050405020304" pitchFamily="18" charset="0"/>
              </a:rPr>
              <a:t>）选择与源框架相似的框架中不具有的槽作为候选槽。</a:t>
            </a:r>
          </a:p>
          <a:p>
            <a:pPr eaLnBrk="1" hangingPunct="1">
              <a:buFont typeface="Wingdings" panose="05000000000000000000" pitchFamily="2" charset="2"/>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4</a:t>
            </a:r>
            <a:r>
              <a:rPr lang="zh-CN" altLang="en-US" sz="2600" dirty="0">
                <a:latin typeface="Times New Roman" panose="02020603050405020304" pitchFamily="18" charset="0"/>
              </a:rPr>
              <a:t>）选择相似框架中不具有这种槽值的槽作为候选槽。</a:t>
            </a:r>
          </a:p>
          <a:p>
            <a:pPr eaLnBrk="1" hangingPunct="1">
              <a:buFont typeface="Wingdings" panose="05000000000000000000" pitchFamily="2" charset="2"/>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5</a:t>
            </a:r>
            <a:r>
              <a:rPr lang="zh-CN" altLang="en-US" sz="2600" dirty="0">
                <a:latin typeface="Times New Roman" panose="02020603050405020304" pitchFamily="18" charset="0"/>
              </a:rPr>
              <a:t>）把源框架中的所有槽</a:t>
            </a:r>
            <a:r>
              <a:rPr lang="zh-CN" altLang="en-US" sz="2600" dirty="0">
                <a:latin typeface="宋体" panose="02010600030101010101" pitchFamily="2" charset="-122"/>
              </a:rPr>
              <a:t>都作为候选槽。</a:t>
            </a:r>
            <a:r>
              <a:rPr lang="zh-CN" altLang="en-US" dirty="0" smtClean="0">
                <a:latin typeface="宋体" panose="02010600030101010101" pitchFamily="2" charset="-122"/>
              </a:rPr>
              <a:t>    </a:t>
            </a:r>
            <a:r>
              <a:rPr lang="zh-CN" altLang="en-US" dirty="0" smtClean="0"/>
              <a:t> </a:t>
            </a:r>
          </a:p>
        </p:txBody>
      </p:sp>
      <p:sp>
        <p:nvSpPr>
          <p:cNvPr id="56325" name="Text Box 4"/>
          <p:cNvSpPr txBox="1">
            <a:spLocks noChangeArrowheads="1"/>
          </p:cNvSpPr>
          <p:nvPr/>
        </p:nvSpPr>
        <p:spPr bwMode="auto">
          <a:xfrm>
            <a:off x="983432" y="945575"/>
            <a:ext cx="7750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 </a:t>
            </a:r>
            <a:r>
              <a:rPr lang="zh-CN" altLang="en-US" sz="2800" b="1" dirty="0">
                <a:solidFill>
                  <a:srgbClr val="0000FF"/>
                </a:solidFill>
              </a:rPr>
              <a:t>（</a:t>
            </a:r>
            <a:r>
              <a:rPr lang="en-US" altLang="zh-CN" sz="2800" b="1" dirty="0">
                <a:solidFill>
                  <a:srgbClr val="0000FF"/>
                </a:solidFill>
              </a:rPr>
              <a:t>1</a:t>
            </a:r>
            <a:r>
              <a:rPr lang="zh-CN" altLang="en-US" sz="2800" b="1" dirty="0">
                <a:solidFill>
                  <a:srgbClr val="0000FF"/>
                </a:solidFill>
              </a:rPr>
              <a:t>）</a:t>
            </a:r>
            <a:r>
              <a:rPr lang="en-US" altLang="zh-CN" b="1" dirty="0">
                <a:solidFill>
                  <a:srgbClr val="0000FF"/>
                </a:solidFill>
              </a:rPr>
              <a:t> </a:t>
            </a:r>
            <a:r>
              <a:rPr lang="zh-CN" altLang="en-US" sz="2800" b="1" dirty="0">
                <a:solidFill>
                  <a:srgbClr val="0000FF"/>
                </a:solidFill>
                <a:latin typeface="宋体" panose="02010600030101010101" pitchFamily="2" charset="-122"/>
              </a:rPr>
              <a:t>从源框架中选择若干槽作为候选槽</a:t>
            </a:r>
            <a:r>
              <a:rPr lang="zh-CN" altLang="en-US" dirty="0">
                <a:solidFill>
                  <a:srgbClr val="0000FF"/>
                </a:solidFill>
              </a:rPr>
              <a:t> </a:t>
            </a:r>
          </a:p>
        </p:txBody>
      </p:sp>
    </p:spTree>
    <p:extLst>
      <p:ext uri="{BB962C8B-B14F-4D97-AF65-F5344CB8AC3E}">
        <p14:creationId xmlns:p14="http://schemas.microsoft.com/office/powerpoint/2010/main" val="173383143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331">
                                            <p:bg/>
                                          </p:spTgt>
                                        </p:tgtEl>
                                        <p:attrNameLst>
                                          <p:attrName>style.visibility</p:attrName>
                                        </p:attrNameLst>
                                      </p:cBhvr>
                                      <p:to>
                                        <p:strVal val="visible"/>
                                      </p:to>
                                    </p:set>
                                    <p:anim calcmode="lin" valueType="num">
                                      <p:cBhvr additive="base">
                                        <p:cTn id="7" dur="500" fill="hold"/>
                                        <p:tgtEl>
                                          <p:spTgt spid="9933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99331">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331">
                                            <p:txEl>
                                              <p:pRg st="0" end="0"/>
                                            </p:txEl>
                                          </p:spTgt>
                                        </p:tgtEl>
                                        <p:attrNameLst>
                                          <p:attrName>style.visibility</p:attrName>
                                        </p:attrNameLst>
                                      </p:cBhvr>
                                      <p:to>
                                        <p:strVal val="visible"/>
                                      </p:to>
                                    </p:set>
                                    <p:anim calcmode="lin" valueType="num">
                                      <p:cBhvr additive="base">
                                        <p:cTn id="13" dur="500" fill="hold"/>
                                        <p:tgtEl>
                                          <p:spTgt spid="9933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3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331">
                                            <p:txEl>
                                              <p:pRg st="1" end="1"/>
                                            </p:txEl>
                                          </p:spTgt>
                                        </p:tgtEl>
                                        <p:attrNameLst>
                                          <p:attrName>style.visibility</p:attrName>
                                        </p:attrNameLst>
                                      </p:cBhvr>
                                      <p:to>
                                        <p:strVal val="visible"/>
                                      </p:to>
                                    </p:set>
                                    <p:anim calcmode="lin" valueType="num">
                                      <p:cBhvr additive="base">
                                        <p:cTn id="19" dur="500" fill="hold"/>
                                        <p:tgtEl>
                                          <p:spTgt spid="99331">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3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9331">
                                            <p:txEl>
                                              <p:pRg st="2" end="2"/>
                                            </p:txEl>
                                          </p:spTgt>
                                        </p:tgtEl>
                                        <p:attrNameLst>
                                          <p:attrName>style.visibility</p:attrName>
                                        </p:attrNameLst>
                                      </p:cBhvr>
                                      <p:to>
                                        <p:strVal val="visible"/>
                                      </p:to>
                                    </p:set>
                                    <p:anim calcmode="lin" valueType="num">
                                      <p:cBhvr additive="base">
                                        <p:cTn id="25" dur="500" fill="hold"/>
                                        <p:tgtEl>
                                          <p:spTgt spid="99331">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3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9331">
                                            <p:txEl>
                                              <p:pRg st="3" end="3"/>
                                            </p:txEl>
                                          </p:spTgt>
                                        </p:tgtEl>
                                        <p:attrNameLst>
                                          <p:attrName>style.visibility</p:attrName>
                                        </p:attrNameLst>
                                      </p:cBhvr>
                                      <p:to>
                                        <p:strVal val="visible"/>
                                      </p:to>
                                    </p:set>
                                    <p:anim calcmode="lin" valueType="num">
                                      <p:cBhvr additive="base">
                                        <p:cTn id="31" dur="500" fill="hold"/>
                                        <p:tgtEl>
                                          <p:spTgt spid="99331">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93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9331">
                                            <p:txEl>
                                              <p:pRg st="4" end="4"/>
                                            </p:txEl>
                                          </p:spTgt>
                                        </p:tgtEl>
                                        <p:attrNameLst>
                                          <p:attrName>style.visibility</p:attrName>
                                        </p:attrNameLst>
                                      </p:cBhvr>
                                      <p:to>
                                        <p:strVal val="visible"/>
                                      </p:to>
                                    </p:set>
                                    <p:anim calcmode="lin" valueType="num">
                                      <p:cBhvr additive="base">
                                        <p:cTn id="37" dur="500" fill="hold"/>
                                        <p:tgtEl>
                                          <p:spTgt spid="99331">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93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9331">
                                            <p:txEl>
                                              <p:pRg st="5" end="5"/>
                                            </p:txEl>
                                          </p:spTgt>
                                        </p:tgtEl>
                                        <p:attrNameLst>
                                          <p:attrName>style.visibility</p:attrName>
                                        </p:attrNameLst>
                                      </p:cBhvr>
                                      <p:to>
                                        <p:strVal val="visible"/>
                                      </p:to>
                                    </p:set>
                                    <p:anim calcmode="lin" valueType="num">
                                      <p:cBhvr additive="base">
                                        <p:cTn id="43" dur="500" fill="hold"/>
                                        <p:tgtEl>
                                          <p:spTgt spid="99331">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93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9331">
                                            <p:txEl>
                                              <p:pRg st="6" end="6"/>
                                            </p:txEl>
                                          </p:spTgt>
                                        </p:tgtEl>
                                        <p:attrNameLst>
                                          <p:attrName>style.visibility</p:attrName>
                                        </p:attrNameLst>
                                      </p:cBhvr>
                                      <p:to>
                                        <p:strVal val="visible"/>
                                      </p:to>
                                    </p:set>
                                    <p:anim calcmode="lin" valueType="num">
                                      <p:cBhvr additive="base">
                                        <p:cTn id="49" dur="500" fill="hold"/>
                                        <p:tgtEl>
                                          <p:spTgt spid="99331">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933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A0C21B1-A6E6-4D1F-89D5-26FC51FCF035}" type="slidenum">
              <a:rPr kumimoji="0" lang="ja-JP" altLang="en-US" sz="1800">
                <a:solidFill>
                  <a:srgbClr val="A50021"/>
                </a:solidFill>
                <a:latin typeface="Arial" panose="020B0604020202020204" pitchFamily="34" charset="0"/>
                <a:ea typeface="ＭＳ Ｐゴシック" panose="020B0600070205080204" pitchFamily="34" charset="-128"/>
              </a:rPr>
              <a:pPr/>
              <a:t>54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7347"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100355" name="Rectangle 3"/>
          <p:cNvSpPr>
            <a:spLocks noGrp="1" noChangeArrowheads="1"/>
          </p:cNvSpPr>
          <p:nvPr>
            <p:ph type="body" idx="1"/>
          </p:nvPr>
        </p:nvSpPr>
        <p:spPr>
          <a:xfrm>
            <a:off x="1199456" y="1700808"/>
            <a:ext cx="9865096" cy="3413125"/>
          </a:xfrm>
          <a:gradFill rotWithShape="0">
            <a:gsLst>
              <a:gs pos="0">
                <a:srgbClr val="FFFF99"/>
              </a:gs>
              <a:gs pos="50000">
                <a:schemeClr val="bg1"/>
              </a:gs>
              <a:gs pos="100000">
                <a:srgbClr val="FFFF99"/>
              </a:gs>
            </a:gsLst>
            <a:lin ang="18900000" scaled="1"/>
          </a:gradFill>
          <a:ln>
            <a:noFill/>
          </a:ln>
        </p:spPr>
        <p:txBody>
          <a:bodyPr/>
          <a:lstStyle/>
          <a:p>
            <a:pPr eaLnBrk="1" hangingPunct="1">
              <a:lnSpc>
                <a:spcPct val="110000"/>
              </a:lnSpc>
              <a:defRPr/>
            </a:pPr>
            <a:r>
              <a:rPr lang="zh-CN" altLang="en-US" sz="3200" b="1" dirty="0">
                <a:latin typeface="宋体" pitchFamily="2" charset="-122"/>
              </a:rPr>
              <a:t>筛选规则</a:t>
            </a:r>
            <a:r>
              <a:rPr lang="zh-CN" altLang="en-US" sz="3200" dirty="0">
                <a:latin typeface="宋体" pitchFamily="2" charset="-122"/>
              </a:rPr>
              <a:t>：</a:t>
            </a:r>
          </a:p>
          <a:p>
            <a:pPr eaLnBrk="1" hangingPunct="1">
              <a:lnSpc>
                <a:spcPct val="110000"/>
              </a:lnSpc>
              <a:buFont typeface="Wingdings" panose="05000000000000000000" pitchFamily="2" charset="2"/>
              <a:buNone/>
              <a:defRPr/>
            </a:pPr>
            <a:r>
              <a:rPr lang="zh-CN" altLang="en-US" sz="3000" dirty="0">
                <a:latin typeface="Times New Roman" pitchFamily="18" charset="0"/>
              </a:rPr>
              <a:t>（</a:t>
            </a:r>
            <a:r>
              <a:rPr lang="en-US" altLang="zh-CN" sz="3000" dirty="0">
                <a:latin typeface="Times New Roman" pitchFamily="18" charset="0"/>
              </a:rPr>
              <a:t>1</a:t>
            </a:r>
            <a:r>
              <a:rPr lang="zh-CN" altLang="en-US" sz="3000" dirty="0">
                <a:latin typeface="Times New Roman" pitchFamily="18" charset="0"/>
              </a:rPr>
              <a:t>）选择在目标框架中还未填值的槽。 </a:t>
            </a:r>
          </a:p>
          <a:p>
            <a:pPr eaLnBrk="1" hangingPunct="1">
              <a:lnSpc>
                <a:spcPct val="110000"/>
              </a:lnSpc>
              <a:buFont typeface="Wingdings" panose="05000000000000000000" pitchFamily="2" charset="2"/>
              <a:buNone/>
              <a:defRPr/>
            </a:pPr>
            <a:r>
              <a:rPr lang="zh-CN" altLang="en-US" sz="3000" dirty="0">
                <a:latin typeface="Times New Roman" pitchFamily="18" charset="0"/>
              </a:rPr>
              <a:t>（</a:t>
            </a:r>
            <a:r>
              <a:rPr lang="en-US" altLang="zh-CN" sz="3000" dirty="0">
                <a:latin typeface="Times New Roman" pitchFamily="18" charset="0"/>
              </a:rPr>
              <a:t>2</a:t>
            </a:r>
            <a:r>
              <a:rPr lang="zh-CN" altLang="en-US" sz="3000" dirty="0">
                <a:latin typeface="Times New Roman" pitchFamily="18" charset="0"/>
              </a:rPr>
              <a:t>）选择在目标框架中为典型事例的槽。 </a:t>
            </a:r>
          </a:p>
          <a:p>
            <a:pPr eaLnBrk="1" hangingPunct="1">
              <a:lnSpc>
                <a:spcPct val="110000"/>
              </a:lnSpc>
              <a:buFont typeface="Wingdings" panose="05000000000000000000" pitchFamily="2" charset="2"/>
              <a:buNone/>
              <a:defRPr/>
            </a:pPr>
            <a:r>
              <a:rPr lang="zh-CN" altLang="en-US" sz="3000" dirty="0">
                <a:latin typeface="Times New Roman" pitchFamily="18" charset="0"/>
              </a:rPr>
              <a:t>（</a:t>
            </a:r>
            <a:r>
              <a:rPr lang="en-US" altLang="zh-CN" sz="3000" dirty="0">
                <a:latin typeface="Times New Roman" pitchFamily="18" charset="0"/>
              </a:rPr>
              <a:t>3</a:t>
            </a:r>
            <a:r>
              <a:rPr lang="zh-CN" altLang="en-US" sz="3000" dirty="0">
                <a:latin typeface="Times New Roman" pitchFamily="18" charset="0"/>
              </a:rPr>
              <a:t>）选择</a:t>
            </a:r>
            <a:r>
              <a:rPr lang="zh-CN" altLang="en-US" sz="3000" dirty="0">
                <a:latin typeface="宋体" pitchFamily="2" charset="-122"/>
              </a:rPr>
              <a:t>与目标框架有紧密关系的槽，或者与目</a:t>
            </a:r>
          </a:p>
          <a:p>
            <a:pPr eaLnBrk="1" hangingPunct="1">
              <a:lnSpc>
                <a:spcPct val="110000"/>
              </a:lnSpc>
              <a:buFont typeface="Wingdings" panose="05000000000000000000" pitchFamily="2" charset="2"/>
              <a:buNone/>
              <a:defRPr/>
            </a:pPr>
            <a:r>
              <a:rPr lang="zh-CN" altLang="en-US" sz="3000" dirty="0">
                <a:latin typeface="宋体" pitchFamily="2" charset="-122"/>
              </a:rPr>
              <a:t>     标框架的槽类似的槽。 </a:t>
            </a:r>
          </a:p>
        </p:txBody>
      </p:sp>
      <p:sp>
        <p:nvSpPr>
          <p:cNvPr id="57349" name="Text Box 4"/>
          <p:cNvSpPr txBox="1">
            <a:spLocks noChangeArrowheads="1"/>
          </p:cNvSpPr>
          <p:nvPr/>
        </p:nvSpPr>
        <p:spPr bwMode="auto">
          <a:xfrm>
            <a:off x="905000" y="980728"/>
            <a:ext cx="647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FF"/>
                </a:solidFill>
              </a:rPr>
              <a:t> </a:t>
            </a:r>
            <a:r>
              <a:rPr lang="zh-CN" altLang="en-US" sz="2800" b="1" dirty="0">
                <a:solidFill>
                  <a:srgbClr val="0000FF"/>
                </a:solidFill>
              </a:rPr>
              <a:t>（</a:t>
            </a:r>
            <a:r>
              <a:rPr lang="en-US" altLang="zh-CN" sz="2800" b="1" dirty="0">
                <a:solidFill>
                  <a:srgbClr val="0000FF"/>
                </a:solidFill>
              </a:rPr>
              <a:t>2</a:t>
            </a:r>
            <a:r>
              <a:rPr lang="zh-CN" altLang="en-US" sz="2800" b="1" dirty="0">
                <a:solidFill>
                  <a:srgbClr val="0000FF"/>
                </a:solidFill>
              </a:rPr>
              <a:t>）</a:t>
            </a:r>
            <a:r>
              <a:rPr lang="en-US" altLang="zh-CN" sz="2800" b="1" dirty="0">
                <a:solidFill>
                  <a:srgbClr val="0000FF"/>
                </a:solidFill>
              </a:rPr>
              <a:t> </a:t>
            </a:r>
            <a:r>
              <a:rPr lang="zh-CN" altLang="en-US" sz="2800" b="1" dirty="0">
                <a:solidFill>
                  <a:srgbClr val="0000FF"/>
                </a:solidFill>
                <a:latin typeface="宋体" panose="02010600030101010101" pitchFamily="2" charset="-122"/>
              </a:rPr>
              <a:t>根据目标框架对候选槽进行筛选 </a:t>
            </a:r>
          </a:p>
        </p:txBody>
      </p:sp>
    </p:spTree>
    <p:extLst>
      <p:ext uri="{BB962C8B-B14F-4D97-AF65-F5344CB8AC3E}">
        <p14:creationId xmlns:p14="http://schemas.microsoft.com/office/powerpoint/2010/main" val="281360951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355">
                                            <p:bg/>
                                          </p:spTgt>
                                        </p:tgtEl>
                                        <p:attrNameLst>
                                          <p:attrName>style.visibility</p:attrName>
                                        </p:attrNameLst>
                                      </p:cBhvr>
                                      <p:to>
                                        <p:strVal val="visible"/>
                                      </p:to>
                                    </p:set>
                                    <p:anim calcmode="lin" valueType="num">
                                      <p:cBhvr additive="base">
                                        <p:cTn id="7" dur="500" fill="hold"/>
                                        <p:tgtEl>
                                          <p:spTgt spid="100355">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355">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0355">
                                            <p:txEl>
                                              <p:pRg st="0" end="0"/>
                                            </p:txEl>
                                          </p:spTgt>
                                        </p:tgtEl>
                                        <p:attrNameLst>
                                          <p:attrName>style.visibility</p:attrName>
                                        </p:attrNameLst>
                                      </p:cBhvr>
                                      <p:to>
                                        <p:strVal val="visible"/>
                                      </p:to>
                                    </p:set>
                                    <p:anim calcmode="lin" valueType="num">
                                      <p:cBhvr additive="base">
                                        <p:cTn id="13" dur="500" fill="hold"/>
                                        <p:tgtEl>
                                          <p:spTgt spid="10035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03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0355">
                                            <p:txEl>
                                              <p:pRg st="1" end="1"/>
                                            </p:txEl>
                                          </p:spTgt>
                                        </p:tgtEl>
                                        <p:attrNameLst>
                                          <p:attrName>style.visibility</p:attrName>
                                        </p:attrNameLst>
                                      </p:cBhvr>
                                      <p:to>
                                        <p:strVal val="visible"/>
                                      </p:to>
                                    </p:set>
                                    <p:anim calcmode="lin" valueType="num">
                                      <p:cBhvr additive="base">
                                        <p:cTn id="19" dur="500" fill="hold"/>
                                        <p:tgtEl>
                                          <p:spTgt spid="10035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03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0355">
                                            <p:txEl>
                                              <p:pRg st="2" end="2"/>
                                            </p:txEl>
                                          </p:spTgt>
                                        </p:tgtEl>
                                        <p:attrNameLst>
                                          <p:attrName>style.visibility</p:attrName>
                                        </p:attrNameLst>
                                      </p:cBhvr>
                                      <p:to>
                                        <p:strVal val="visible"/>
                                      </p:to>
                                    </p:set>
                                    <p:anim calcmode="lin" valueType="num">
                                      <p:cBhvr additive="base">
                                        <p:cTn id="25" dur="500" fill="hold"/>
                                        <p:tgtEl>
                                          <p:spTgt spid="10035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03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0355">
                                            <p:txEl>
                                              <p:pRg st="3" end="3"/>
                                            </p:txEl>
                                          </p:spTgt>
                                        </p:tgtEl>
                                        <p:attrNameLst>
                                          <p:attrName>style.visibility</p:attrName>
                                        </p:attrNameLst>
                                      </p:cBhvr>
                                      <p:to>
                                        <p:strVal val="visible"/>
                                      </p:to>
                                    </p:set>
                                    <p:anim calcmode="lin" valueType="num">
                                      <p:cBhvr additive="base">
                                        <p:cTn id="31" dur="500" fill="hold"/>
                                        <p:tgtEl>
                                          <p:spTgt spid="10035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03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0355">
                                            <p:txEl>
                                              <p:pRg st="4" end="4"/>
                                            </p:txEl>
                                          </p:spTgt>
                                        </p:tgtEl>
                                        <p:attrNameLst>
                                          <p:attrName>style.visibility</p:attrName>
                                        </p:attrNameLst>
                                      </p:cBhvr>
                                      <p:to>
                                        <p:strVal val="visible"/>
                                      </p:to>
                                    </p:set>
                                    <p:anim calcmode="lin" valueType="num">
                                      <p:cBhvr additive="base">
                                        <p:cTn id="37" dur="500" fill="hold"/>
                                        <p:tgtEl>
                                          <p:spTgt spid="10035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035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54C844B-83BA-4500-8F74-9567E4B9455D}"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2019/10/29</a:t>
            </a:fld>
            <a:endParaRPr kumimoji="0" lang="en-US" altLang="zh-CN" sz="1400">
              <a:latin typeface="Tahoma" panose="020B0604030504040204" pitchFamily="34" charset="0"/>
              <a:ea typeface="宋体" panose="02010600030101010101" pitchFamily="2" charset="-122"/>
            </a:endParaRPr>
          </a:p>
        </p:txBody>
      </p:sp>
      <p:sp>
        <p:nvSpPr>
          <p:cNvPr id="52227"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CFBA8E2-054A-47A5-A1B2-14873355553A}"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55</a:t>
            </a:fld>
            <a:endParaRPr kumimoji="0" lang="en-US" altLang="zh-CN" sz="1400">
              <a:latin typeface="Tahoma" panose="020B0604030504040204" pitchFamily="34" charset="0"/>
              <a:ea typeface="宋体" panose="02010600030101010101" pitchFamily="2" charset="-122"/>
            </a:endParaRPr>
          </a:p>
        </p:txBody>
      </p:sp>
      <p:sp>
        <p:nvSpPr>
          <p:cNvPr id="52228" name="Rectangle 2"/>
          <p:cNvSpPr>
            <a:spLocks noGrp="1" noChangeArrowheads="1"/>
          </p:cNvSpPr>
          <p:nvPr>
            <p:ph type="title"/>
          </p:nvPr>
        </p:nvSpPr>
        <p:spPr/>
        <p:txBody>
          <a:bodyPr/>
          <a:lstStyle/>
          <a:p>
            <a:pPr eaLnBrk="1" hangingPunct="1"/>
            <a:r>
              <a:rPr lang="zh-CN" altLang="en-US" dirty="0" smtClean="0"/>
              <a:t>类比学习</a:t>
            </a:r>
          </a:p>
        </p:txBody>
      </p:sp>
      <p:sp>
        <p:nvSpPr>
          <p:cNvPr id="52229" name="Rectangle 3"/>
          <p:cNvSpPr>
            <a:spLocks noGrp="1" noChangeArrowheads="1"/>
          </p:cNvSpPr>
          <p:nvPr>
            <p:ph type="body" idx="1"/>
          </p:nvPr>
        </p:nvSpPr>
        <p:spPr>
          <a:xfrm>
            <a:off x="479376" y="1124744"/>
            <a:ext cx="6120680" cy="5352257"/>
          </a:xfrm>
        </p:spPr>
        <p:txBody>
          <a:bodyPr/>
          <a:lstStyle/>
          <a:p>
            <a:pPr eaLnBrk="1" hangingPunct="1">
              <a:lnSpc>
                <a:spcPct val="90000"/>
              </a:lnSpc>
              <a:buFont typeface="Wingdings" panose="05000000000000000000" pitchFamily="2" charset="2"/>
              <a:buNone/>
            </a:pPr>
            <a:r>
              <a:rPr lang="zh-CN" altLang="en-US" sz="2000" dirty="0"/>
              <a:t>例：肖锋与消防车之间的相似。框架如下：</a:t>
            </a:r>
          </a:p>
          <a:p>
            <a:pPr eaLnBrk="1" hangingPunct="1">
              <a:lnSpc>
                <a:spcPct val="90000"/>
              </a:lnSpc>
              <a:buFont typeface="Wingdings" panose="05000000000000000000" pitchFamily="2" charset="2"/>
              <a:buNone/>
            </a:pPr>
            <a:r>
              <a:rPr lang="zh-CN" altLang="en-US" sz="2000" dirty="0"/>
              <a:t>肖锋 </a:t>
            </a:r>
            <a:r>
              <a:rPr lang="en-US" altLang="zh-CN" sz="2000" dirty="0">
                <a:solidFill>
                  <a:srgbClr val="66CCFF"/>
                </a:solidFill>
              </a:rPr>
              <a:t>--</a:t>
            </a:r>
            <a:r>
              <a:rPr lang="zh-CN" altLang="en-US" sz="2000" dirty="0"/>
              <a:t>是一个</a:t>
            </a:r>
            <a:r>
              <a:rPr lang="en-US" altLang="zh-CN" sz="2000" dirty="0"/>
              <a:t>(ISA)</a:t>
            </a:r>
            <a:r>
              <a:rPr lang="en-US" altLang="zh-CN" sz="2000" dirty="0">
                <a:solidFill>
                  <a:srgbClr val="66CCFF"/>
                </a:solidFill>
              </a:rPr>
              <a:t>------</a:t>
            </a:r>
            <a:r>
              <a:rPr lang="zh-CN" altLang="en-US" sz="2000" dirty="0"/>
              <a:t>人</a:t>
            </a:r>
          </a:p>
          <a:p>
            <a:pPr eaLnBrk="1" hangingPunct="1">
              <a:lnSpc>
                <a:spcPct val="90000"/>
              </a:lnSpc>
              <a:buFont typeface="Wingdings" panose="05000000000000000000" pitchFamily="2" charset="2"/>
              <a:buNone/>
            </a:pPr>
            <a:r>
              <a:rPr lang="en-US" altLang="zh-CN" sz="2000" dirty="0">
                <a:solidFill>
                  <a:srgbClr val="66CCFF"/>
                </a:solidFill>
              </a:rPr>
              <a:t>------ --</a:t>
            </a:r>
            <a:r>
              <a:rPr lang="zh-CN" altLang="en-US" sz="2000" dirty="0"/>
              <a:t>性别</a:t>
            </a:r>
            <a:r>
              <a:rPr lang="en-US" altLang="zh-CN" sz="2000" dirty="0">
                <a:solidFill>
                  <a:srgbClr val="66CCFF"/>
                </a:solidFill>
              </a:rPr>
              <a:t>-------------</a:t>
            </a:r>
            <a:r>
              <a:rPr lang="zh-CN" altLang="en-US" sz="2000" dirty="0"/>
              <a:t>男</a:t>
            </a:r>
          </a:p>
          <a:p>
            <a:pPr eaLnBrk="1" hangingPunct="1">
              <a:lnSpc>
                <a:spcPct val="90000"/>
              </a:lnSpc>
              <a:buFont typeface="Wingdings" panose="05000000000000000000" pitchFamily="2" charset="2"/>
              <a:buNone/>
            </a:pPr>
            <a:r>
              <a:rPr lang="en-US" altLang="zh-CN" sz="2000" dirty="0">
                <a:solidFill>
                  <a:srgbClr val="66CCFF"/>
                </a:solidFill>
              </a:rPr>
              <a:t>---------</a:t>
            </a:r>
            <a:r>
              <a:rPr lang="zh-CN" altLang="en-US" sz="2000" dirty="0"/>
              <a:t>活动级</a:t>
            </a:r>
          </a:p>
          <a:p>
            <a:pPr eaLnBrk="1" hangingPunct="1">
              <a:lnSpc>
                <a:spcPct val="90000"/>
              </a:lnSpc>
              <a:buFont typeface="Wingdings" panose="05000000000000000000" pitchFamily="2" charset="2"/>
              <a:buNone/>
            </a:pPr>
            <a:r>
              <a:rPr lang="en-US" altLang="zh-CN" sz="2000" dirty="0">
                <a:solidFill>
                  <a:srgbClr val="66CCFF"/>
                </a:solidFill>
              </a:rPr>
              <a:t>------- -</a:t>
            </a:r>
            <a:r>
              <a:rPr lang="zh-CN" altLang="en-US" sz="2000" dirty="0"/>
              <a:t>音量</a:t>
            </a:r>
          </a:p>
          <a:p>
            <a:pPr eaLnBrk="1" hangingPunct="1">
              <a:lnSpc>
                <a:spcPct val="90000"/>
              </a:lnSpc>
              <a:buFont typeface="Wingdings" panose="05000000000000000000" pitchFamily="2" charset="2"/>
              <a:buNone/>
            </a:pPr>
            <a:r>
              <a:rPr lang="en-US" altLang="zh-CN" sz="2000" dirty="0">
                <a:solidFill>
                  <a:srgbClr val="66CCFF"/>
                </a:solidFill>
              </a:rPr>
              <a:t>---------</a:t>
            </a:r>
            <a:r>
              <a:rPr lang="zh-CN" altLang="en-US" sz="2000" dirty="0"/>
              <a:t>进取心</a:t>
            </a:r>
            <a:r>
              <a:rPr lang="en-US" altLang="zh-CN" sz="2000" dirty="0">
                <a:solidFill>
                  <a:srgbClr val="66CCFF"/>
                </a:solidFill>
              </a:rPr>
              <a:t>----------</a:t>
            </a:r>
            <a:r>
              <a:rPr lang="zh-CN" altLang="en-US" sz="2000" dirty="0"/>
              <a:t>中等</a:t>
            </a:r>
          </a:p>
          <a:p>
            <a:pPr eaLnBrk="1" hangingPunct="1">
              <a:lnSpc>
                <a:spcPct val="90000"/>
              </a:lnSpc>
              <a:buFont typeface="Wingdings" panose="05000000000000000000" pitchFamily="2" charset="2"/>
              <a:buNone/>
            </a:pPr>
            <a:r>
              <a:rPr lang="zh-CN" altLang="en-US" sz="2000" dirty="0"/>
              <a:t>消防车 是一个</a:t>
            </a:r>
            <a:r>
              <a:rPr lang="en-US" altLang="zh-CN" sz="2000" dirty="0"/>
              <a:t>(ISA)</a:t>
            </a:r>
            <a:r>
              <a:rPr lang="en-US" altLang="zh-CN" sz="2000" dirty="0">
                <a:solidFill>
                  <a:srgbClr val="66CCFF"/>
                </a:solidFill>
              </a:rPr>
              <a:t>-----</a:t>
            </a:r>
            <a:r>
              <a:rPr lang="zh-CN" altLang="en-US" sz="2000" dirty="0"/>
              <a:t>车辆</a:t>
            </a:r>
          </a:p>
          <a:p>
            <a:pPr eaLnBrk="1" hangingPunct="1">
              <a:lnSpc>
                <a:spcPct val="90000"/>
              </a:lnSpc>
              <a:buFont typeface="Wingdings" panose="05000000000000000000" pitchFamily="2" charset="2"/>
              <a:buNone/>
            </a:pPr>
            <a:r>
              <a:rPr lang="en-US" altLang="zh-CN" sz="2000" dirty="0">
                <a:solidFill>
                  <a:srgbClr val="66CCFF"/>
                </a:solidFill>
              </a:rPr>
              <a:t>---------</a:t>
            </a:r>
            <a:r>
              <a:rPr lang="zh-CN" altLang="en-US" sz="2000" dirty="0"/>
              <a:t>颜色</a:t>
            </a:r>
            <a:r>
              <a:rPr lang="en-US" altLang="zh-CN" sz="2000" dirty="0">
                <a:solidFill>
                  <a:srgbClr val="66CCFF"/>
                </a:solidFill>
              </a:rPr>
              <a:t>------------</a:t>
            </a:r>
            <a:r>
              <a:rPr lang="zh-CN" altLang="en-US" sz="2000" dirty="0">
                <a:solidFill>
                  <a:srgbClr val="000000"/>
                </a:solidFill>
              </a:rPr>
              <a:t>红</a:t>
            </a:r>
            <a:endParaRPr lang="zh-CN" altLang="en-US" sz="2000" dirty="0"/>
          </a:p>
          <a:p>
            <a:pPr eaLnBrk="1" hangingPunct="1">
              <a:lnSpc>
                <a:spcPct val="90000"/>
              </a:lnSpc>
              <a:buFont typeface="Wingdings" panose="05000000000000000000" pitchFamily="2" charset="2"/>
              <a:buNone/>
            </a:pPr>
            <a:r>
              <a:rPr lang="en-US" altLang="zh-CN" sz="2000" dirty="0">
                <a:solidFill>
                  <a:srgbClr val="66CCFF"/>
                </a:solidFill>
              </a:rPr>
              <a:t>------- -</a:t>
            </a:r>
            <a:r>
              <a:rPr lang="zh-CN" altLang="en-US" sz="2000" dirty="0"/>
              <a:t>活动级</a:t>
            </a:r>
            <a:r>
              <a:rPr lang="en-US" altLang="zh-CN" sz="2000" dirty="0">
                <a:solidFill>
                  <a:srgbClr val="66CCFF"/>
                </a:solidFill>
              </a:rPr>
              <a:t>----------</a:t>
            </a:r>
            <a:r>
              <a:rPr lang="zh-CN" altLang="en-US" sz="2000" dirty="0"/>
              <a:t>快</a:t>
            </a:r>
          </a:p>
          <a:p>
            <a:pPr eaLnBrk="1" hangingPunct="1">
              <a:lnSpc>
                <a:spcPct val="90000"/>
              </a:lnSpc>
              <a:buFont typeface="Wingdings" panose="05000000000000000000" pitchFamily="2" charset="2"/>
              <a:buNone/>
            </a:pPr>
            <a:r>
              <a:rPr lang="en-US" altLang="zh-CN" sz="2000" dirty="0">
                <a:solidFill>
                  <a:srgbClr val="66CCFF"/>
                </a:solidFill>
              </a:rPr>
              <a:t>-------- </a:t>
            </a:r>
            <a:r>
              <a:rPr lang="zh-CN" altLang="en-US" sz="2000" dirty="0"/>
              <a:t>音量</a:t>
            </a:r>
            <a:r>
              <a:rPr lang="en-US" altLang="zh-CN" sz="2000" dirty="0">
                <a:solidFill>
                  <a:srgbClr val="66CCFF"/>
                </a:solidFill>
              </a:rPr>
              <a:t>----------- </a:t>
            </a:r>
            <a:r>
              <a:rPr lang="zh-CN" altLang="en-US" sz="2000" dirty="0">
                <a:solidFill>
                  <a:srgbClr val="000000"/>
                </a:solidFill>
              </a:rPr>
              <a:t>极高</a:t>
            </a:r>
            <a:endParaRPr lang="zh-CN" altLang="en-US" sz="2000" dirty="0"/>
          </a:p>
          <a:p>
            <a:pPr eaLnBrk="1" hangingPunct="1">
              <a:lnSpc>
                <a:spcPct val="90000"/>
              </a:lnSpc>
              <a:buFont typeface="Wingdings" panose="05000000000000000000" pitchFamily="2" charset="2"/>
              <a:buNone/>
            </a:pPr>
            <a:r>
              <a:rPr lang="en-US" altLang="zh-CN" sz="2000" dirty="0">
                <a:solidFill>
                  <a:srgbClr val="66CCFF"/>
                </a:solidFill>
              </a:rPr>
              <a:t>---------</a:t>
            </a:r>
            <a:r>
              <a:rPr lang="zh-CN" altLang="en-US" sz="2000" dirty="0"/>
              <a:t>燃料效率</a:t>
            </a:r>
            <a:r>
              <a:rPr lang="en-US" altLang="zh-CN" sz="2000" dirty="0">
                <a:solidFill>
                  <a:srgbClr val="66CCFF"/>
                </a:solidFill>
              </a:rPr>
              <a:t>--------</a:t>
            </a:r>
            <a:r>
              <a:rPr lang="zh-CN" altLang="en-US" sz="2000" dirty="0"/>
              <a:t>中等</a:t>
            </a:r>
          </a:p>
          <a:p>
            <a:pPr eaLnBrk="1" hangingPunct="1">
              <a:lnSpc>
                <a:spcPct val="90000"/>
              </a:lnSpc>
              <a:buFont typeface="Wingdings" panose="05000000000000000000" pitchFamily="2" charset="2"/>
              <a:buNone/>
            </a:pPr>
            <a:r>
              <a:rPr lang="en-US" altLang="zh-CN" sz="2000" dirty="0">
                <a:solidFill>
                  <a:srgbClr val="66CCFF"/>
                </a:solidFill>
              </a:rPr>
              <a:t>---------</a:t>
            </a:r>
            <a:r>
              <a:rPr lang="zh-CN" altLang="en-US" sz="2000" dirty="0"/>
              <a:t>梯高 </a:t>
            </a:r>
            <a:r>
              <a:rPr lang="en-US" altLang="zh-CN" sz="2000" dirty="0">
                <a:solidFill>
                  <a:srgbClr val="66CCFF"/>
                </a:solidFill>
              </a:rPr>
              <a:t>-----------</a:t>
            </a:r>
            <a:r>
              <a:rPr lang="zh-CN" altLang="en-US" sz="2000" dirty="0"/>
              <a:t>异或（长、短）</a:t>
            </a:r>
          </a:p>
          <a:p>
            <a:pPr eaLnBrk="1" hangingPunct="1">
              <a:lnSpc>
                <a:spcPct val="90000"/>
              </a:lnSpc>
              <a:buFont typeface="Wingdings" panose="05000000000000000000" pitchFamily="2" charset="2"/>
              <a:buNone/>
            </a:pPr>
            <a:r>
              <a:rPr lang="zh-CN" altLang="en-US" sz="2000" dirty="0"/>
              <a:t>进取心 </a:t>
            </a:r>
            <a:r>
              <a:rPr lang="en-US" altLang="zh-CN" sz="2000" dirty="0">
                <a:solidFill>
                  <a:srgbClr val="66CCFF"/>
                </a:solidFill>
              </a:rPr>
              <a:t>--</a:t>
            </a:r>
            <a:r>
              <a:rPr lang="zh-CN" altLang="en-US" sz="2000" dirty="0"/>
              <a:t>是一个</a:t>
            </a:r>
            <a:r>
              <a:rPr lang="en-US" altLang="zh-CN" sz="2000" dirty="0"/>
              <a:t>(ISA)</a:t>
            </a:r>
            <a:r>
              <a:rPr lang="en-US" altLang="zh-CN" sz="2000" dirty="0">
                <a:solidFill>
                  <a:srgbClr val="66CCFF"/>
                </a:solidFill>
              </a:rPr>
              <a:t>-----</a:t>
            </a:r>
            <a:r>
              <a:rPr lang="zh-CN" altLang="en-US" sz="2000" dirty="0"/>
              <a:t>个人品德</a:t>
            </a:r>
          </a:p>
          <a:p>
            <a:pPr eaLnBrk="1" hangingPunct="1">
              <a:lnSpc>
                <a:spcPct val="90000"/>
              </a:lnSpc>
              <a:buFont typeface="Wingdings" panose="05000000000000000000" pitchFamily="2" charset="2"/>
              <a:buNone/>
            </a:pPr>
            <a:endParaRPr lang="en-US" altLang="zh-CN" sz="2400" dirty="0"/>
          </a:p>
        </p:txBody>
      </p:sp>
      <p:sp>
        <p:nvSpPr>
          <p:cNvPr id="6" name="Rectangle 3"/>
          <p:cNvSpPr txBox="1">
            <a:spLocks noChangeArrowheads="1"/>
          </p:cNvSpPr>
          <p:nvPr/>
        </p:nvSpPr>
        <p:spPr bwMode="auto">
          <a:xfrm>
            <a:off x="6384032" y="1124744"/>
            <a:ext cx="511256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3"/>
              </a:buBlip>
              <a:defRPr sz="28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eaLnBrk="1" hangingPunct="1">
              <a:buFont typeface="Wingdings" panose="05000000000000000000" pitchFamily="2" charset="2"/>
              <a:buNone/>
            </a:pPr>
            <a:r>
              <a:rPr kumimoji="0" lang="zh-CN" altLang="en-US" sz="2400" kern="0" dirty="0" smtClean="0"/>
              <a:t>处理结束后，肖峰的描述框架为：</a:t>
            </a:r>
          </a:p>
          <a:p>
            <a:pPr eaLnBrk="1" hangingPunct="1">
              <a:buFont typeface="Wingdings" panose="05000000000000000000" pitchFamily="2" charset="2"/>
              <a:buNone/>
            </a:pPr>
            <a:r>
              <a:rPr kumimoji="0" lang="zh-CN" altLang="en-US" sz="2400" kern="0" dirty="0" smtClean="0"/>
              <a:t>肖锋</a:t>
            </a:r>
            <a:r>
              <a:rPr kumimoji="0" lang="en-US" altLang="zh-CN" sz="2400" kern="0" dirty="0" smtClean="0">
                <a:solidFill>
                  <a:srgbClr val="66CCFF"/>
                </a:solidFill>
              </a:rPr>
              <a:t>---</a:t>
            </a:r>
            <a:r>
              <a:rPr kumimoji="0" lang="zh-CN" altLang="en-US" sz="2400" kern="0" dirty="0" smtClean="0"/>
              <a:t>是一个</a:t>
            </a:r>
            <a:r>
              <a:rPr kumimoji="0" lang="en-US" altLang="zh-CN" sz="2400" kern="0" dirty="0" smtClean="0"/>
              <a:t>(ISA)</a:t>
            </a:r>
            <a:r>
              <a:rPr kumimoji="0" lang="en-US" altLang="zh-CN" sz="2400" kern="0" dirty="0" smtClean="0">
                <a:solidFill>
                  <a:srgbClr val="66CCFF"/>
                </a:solidFill>
              </a:rPr>
              <a:t>------</a:t>
            </a:r>
            <a:r>
              <a:rPr kumimoji="0" lang="zh-CN" altLang="en-US" sz="2400" kern="0" dirty="0" smtClean="0"/>
              <a:t>人</a:t>
            </a:r>
          </a:p>
          <a:p>
            <a:pPr eaLnBrk="1" hangingPunct="1">
              <a:buFont typeface="Wingdings" panose="05000000000000000000" pitchFamily="2" charset="2"/>
              <a:buNone/>
            </a:pPr>
            <a:r>
              <a:rPr kumimoji="0" lang="en-US" altLang="zh-CN" sz="2400" kern="0" dirty="0" smtClean="0">
                <a:solidFill>
                  <a:srgbClr val="66CCFF"/>
                </a:solidFill>
              </a:rPr>
              <a:t>------ --</a:t>
            </a:r>
            <a:r>
              <a:rPr kumimoji="0" lang="zh-CN" altLang="en-US" sz="2400" kern="0" dirty="0" smtClean="0"/>
              <a:t>性别</a:t>
            </a:r>
            <a:r>
              <a:rPr kumimoji="0" lang="en-US" altLang="zh-CN" sz="2400" kern="0" dirty="0" smtClean="0">
                <a:solidFill>
                  <a:srgbClr val="66CCFF"/>
                </a:solidFill>
              </a:rPr>
              <a:t>-------------</a:t>
            </a:r>
            <a:r>
              <a:rPr kumimoji="0" lang="zh-CN" altLang="en-US" sz="2400" kern="0" dirty="0" smtClean="0"/>
              <a:t>男</a:t>
            </a:r>
          </a:p>
          <a:p>
            <a:pPr eaLnBrk="1" hangingPunct="1">
              <a:buFont typeface="Wingdings" panose="05000000000000000000" pitchFamily="2" charset="2"/>
              <a:buNone/>
            </a:pPr>
            <a:r>
              <a:rPr kumimoji="0" lang="en-US" altLang="zh-CN" sz="2400" kern="0" dirty="0" smtClean="0">
                <a:solidFill>
                  <a:srgbClr val="66CCFF"/>
                </a:solidFill>
              </a:rPr>
              <a:t>---------</a:t>
            </a:r>
            <a:r>
              <a:rPr kumimoji="0" lang="zh-CN" altLang="en-US" sz="2400" kern="0" dirty="0" smtClean="0"/>
              <a:t>活动级</a:t>
            </a:r>
            <a:r>
              <a:rPr kumimoji="0" lang="en-US" altLang="zh-CN" sz="2400" kern="0" dirty="0" smtClean="0">
                <a:solidFill>
                  <a:srgbClr val="66CCFF"/>
                </a:solidFill>
              </a:rPr>
              <a:t>----------</a:t>
            </a:r>
            <a:r>
              <a:rPr kumimoji="0" lang="zh-CN" altLang="en-US" sz="2400" kern="0" dirty="0" smtClean="0">
                <a:solidFill>
                  <a:srgbClr val="FF0000"/>
                </a:solidFill>
              </a:rPr>
              <a:t>快</a:t>
            </a:r>
          </a:p>
          <a:p>
            <a:pPr eaLnBrk="1" hangingPunct="1">
              <a:buFont typeface="Wingdings" panose="05000000000000000000" pitchFamily="2" charset="2"/>
              <a:buNone/>
            </a:pPr>
            <a:r>
              <a:rPr kumimoji="0" lang="en-US" altLang="zh-CN" sz="2400" kern="0" dirty="0" smtClean="0">
                <a:solidFill>
                  <a:srgbClr val="66CCFF"/>
                </a:solidFill>
              </a:rPr>
              <a:t>------- -</a:t>
            </a:r>
            <a:r>
              <a:rPr kumimoji="0" lang="zh-CN" altLang="en-US" sz="2400" kern="0" dirty="0" smtClean="0"/>
              <a:t>音量</a:t>
            </a:r>
            <a:r>
              <a:rPr kumimoji="0" lang="en-US" altLang="zh-CN" sz="2400" kern="0" dirty="0" smtClean="0">
                <a:solidFill>
                  <a:srgbClr val="66CCFF"/>
                </a:solidFill>
              </a:rPr>
              <a:t>------------</a:t>
            </a:r>
            <a:r>
              <a:rPr kumimoji="0" lang="zh-CN" altLang="en-US" sz="2400" kern="0" dirty="0" smtClean="0">
                <a:solidFill>
                  <a:srgbClr val="FF0000"/>
                </a:solidFill>
              </a:rPr>
              <a:t>极高</a:t>
            </a:r>
          </a:p>
          <a:p>
            <a:pPr eaLnBrk="1" hangingPunct="1">
              <a:buFont typeface="Wingdings" panose="05000000000000000000" pitchFamily="2" charset="2"/>
              <a:buNone/>
            </a:pPr>
            <a:r>
              <a:rPr kumimoji="0" lang="en-US" altLang="zh-CN" sz="2400" kern="0" dirty="0" smtClean="0">
                <a:solidFill>
                  <a:srgbClr val="66CCFF"/>
                </a:solidFill>
              </a:rPr>
              <a:t>---------</a:t>
            </a:r>
            <a:r>
              <a:rPr kumimoji="0" lang="zh-CN" altLang="en-US" sz="2400" kern="0" dirty="0" smtClean="0"/>
              <a:t>进取心</a:t>
            </a:r>
            <a:r>
              <a:rPr kumimoji="0" lang="en-US" altLang="zh-CN" sz="2400" kern="0" dirty="0" smtClean="0">
                <a:solidFill>
                  <a:srgbClr val="66CCFF"/>
                </a:solidFill>
              </a:rPr>
              <a:t>----------</a:t>
            </a:r>
            <a:r>
              <a:rPr kumimoji="0" lang="en-US" altLang="zh-CN" sz="2400" kern="0" dirty="0" smtClean="0"/>
              <a:t> </a:t>
            </a:r>
            <a:r>
              <a:rPr kumimoji="0" lang="zh-CN" altLang="en-US" sz="2400" kern="0" dirty="0" smtClean="0"/>
              <a:t>中等</a:t>
            </a:r>
          </a:p>
        </p:txBody>
      </p:sp>
    </p:spTree>
    <p:extLst>
      <p:ext uri="{BB962C8B-B14F-4D97-AF65-F5344CB8AC3E}">
        <p14:creationId xmlns:p14="http://schemas.microsoft.com/office/powerpoint/2010/main" val="311646536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DCCB891-7E84-4569-B6C4-52AF5B6E673A}" type="slidenum">
              <a:rPr kumimoji="0" lang="ja-JP" altLang="en-US" sz="1800">
                <a:solidFill>
                  <a:srgbClr val="A50021"/>
                </a:solidFill>
                <a:latin typeface="Arial" panose="020B0604020202020204" pitchFamily="34" charset="0"/>
                <a:ea typeface="ＭＳ Ｐゴシック" panose="020B0600070205080204" pitchFamily="34" charset="-128"/>
              </a:rPr>
              <a:pPr/>
              <a:t>56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8371"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101379" name="Rectangle 3"/>
          <p:cNvSpPr>
            <a:spLocks noGrp="1" noChangeArrowheads="1"/>
          </p:cNvSpPr>
          <p:nvPr>
            <p:ph type="body" idx="1"/>
          </p:nvPr>
        </p:nvSpPr>
        <p:spPr>
          <a:xfrm>
            <a:off x="839416" y="836712"/>
            <a:ext cx="10369152" cy="5761038"/>
          </a:xfrm>
        </p:spPr>
        <p:txBody>
          <a:bodyPr/>
          <a:lstStyle/>
          <a:p>
            <a:pPr marL="0" indent="0" algn="just" eaLnBrk="1" hangingPunct="1"/>
            <a:r>
              <a:rPr lang="en-US" altLang="zh-CN" b="1" dirty="0" smtClean="0">
                <a:solidFill>
                  <a:srgbClr val="0000FF"/>
                </a:solidFill>
                <a:latin typeface="Times New Roman" panose="02020603050405020304" pitchFamily="18" charset="0"/>
              </a:rPr>
              <a:t>3.</a:t>
            </a:r>
            <a:r>
              <a:rPr lang="zh-CN" altLang="en-US" b="1" dirty="0" smtClean="0">
                <a:solidFill>
                  <a:srgbClr val="0000FF"/>
                </a:solidFill>
                <a:latin typeface="Times New Roman" panose="02020603050405020304" pitchFamily="18" charset="0"/>
              </a:rPr>
              <a:t>转换类比学习</a:t>
            </a:r>
            <a:endParaRPr lang="en-US" altLang="zh-CN" b="1" dirty="0" smtClean="0">
              <a:solidFill>
                <a:srgbClr val="0000FF"/>
              </a:solidFill>
              <a:latin typeface="宋体" panose="02010600030101010101" pitchFamily="2" charset="-122"/>
            </a:endParaRPr>
          </a:p>
          <a:p>
            <a:pPr marL="0" indent="0" algn="just" eaLnBrk="1" hangingPunct="1"/>
            <a:r>
              <a:rPr lang="zh-CN" altLang="en-US" dirty="0" smtClean="0">
                <a:latin typeface="宋体" panose="02010600030101010101" pitchFamily="2" charset="-122"/>
              </a:rPr>
              <a:t>在状态空间表示法的知识表示中，</a:t>
            </a:r>
            <a:r>
              <a:rPr lang="zh-CN" altLang="en-US" b="1" dirty="0" smtClean="0">
                <a:latin typeface="Times New Roman" panose="02020603050405020304" pitchFamily="18" charset="0"/>
              </a:rPr>
              <a:t>“</a:t>
            </a:r>
            <a:r>
              <a:rPr lang="zh-CN" altLang="en-US" b="1" dirty="0" smtClean="0">
                <a:latin typeface="宋体" panose="02010600030101010101" pitchFamily="2" charset="-122"/>
              </a:rPr>
              <a:t>状态</a:t>
            </a:r>
            <a:r>
              <a:rPr lang="zh-CN" altLang="en-US" b="1" dirty="0" smtClean="0">
                <a:latin typeface="Times New Roman" panose="02020603050405020304" pitchFamily="18" charset="0"/>
              </a:rPr>
              <a:t>”</a:t>
            </a:r>
            <a:r>
              <a:rPr lang="zh-CN" altLang="en-US" dirty="0" smtClean="0">
                <a:latin typeface="宋体" panose="02010600030101010101" pitchFamily="2" charset="-122"/>
              </a:rPr>
              <a:t>：描述问题在不同时刻的状况；</a:t>
            </a:r>
            <a:r>
              <a:rPr lang="zh-CN" altLang="en-US" dirty="0" smtClean="0">
                <a:latin typeface="Times New Roman" panose="02020603050405020304" pitchFamily="18" charset="0"/>
              </a:rPr>
              <a:t>“</a:t>
            </a:r>
            <a:r>
              <a:rPr lang="zh-CN" altLang="en-US" b="1" dirty="0" smtClean="0">
                <a:latin typeface="宋体" panose="02010600030101010101" pitchFamily="2" charset="-122"/>
              </a:rPr>
              <a:t>算符</a:t>
            </a:r>
            <a:r>
              <a:rPr lang="zh-CN" altLang="en-US" b="1" dirty="0" smtClean="0">
                <a:latin typeface="Times New Roman" panose="02020603050405020304" pitchFamily="18" charset="0"/>
              </a:rPr>
              <a:t>”</a:t>
            </a:r>
            <a:r>
              <a:rPr lang="zh-CN" altLang="en-US" dirty="0" smtClean="0">
                <a:latin typeface="宋体" panose="02010600030101010101" pitchFamily="2" charset="-122"/>
              </a:rPr>
              <a:t>：描述改变状态的操作。</a:t>
            </a:r>
          </a:p>
          <a:p>
            <a:pPr marL="0" indent="0" algn="just" eaLnBrk="1" hangingPunct="1"/>
            <a:r>
              <a:rPr lang="zh-CN" altLang="en-US" dirty="0" smtClean="0">
                <a:latin typeface="宋体" panose="02010600030101010101" pitchFamily="2" charset="-122"/>
              </a:rPr>
              <a:t> 当问题由初始状态变换到目标状态时，所用算符的序列就构成了问题的一个解。</a:t>
            </a:r>
          </a:p>
          <a:p>
            <a:pPr marL="0" indent="0" algn="just" eaLnBrk="1" hangingPunct="1"/>
            <a:r>
              <a:rPr lang="zh-CN" altLang="en-US" dirty="0" smtClean="0">
                <a:latin typeface="宋体" panose="02010600030101010101" pitchFamily="2" charset="-122"/>
              </a:rPr>
              <a:t> </a:t>
            </a:r>
            <a:r>
              <a:rPr lang="zh-CN" altLang="en-US" b="1" dirty="0" smtClean="0">
                <a:solidFill>
                  <a:srgbClr val="0000FF"/>
                </a:solidFill>
                <a:latin typeface="宋体" panose="02010600030101010101" pitchFamily="2" charset="-122"/>
              </a:rPr>
              <a:t>如何使问题由初始状态变换到目标状态呢？</a:t>
            </a:r>
          </a:p>
          <a:p>
            <a:pPr marL="0" indent="0" algn="just" eaLnBrk="1" hangingPunct="1"/>
            <a:r>
              <a:rPr lang="zh-CN" altLang="en-US" dirty="0" smtClean="0">
                <a:latin typeface="宋体" panose="02010600030101010101" pitchFamily="2" charset="-122"/>
              </a:rPr>
              <a:t> </a:t>
            </a:r>
            <a:r>
              <a:rPr lang="zh-CN" altLang="en-US" b="1" dirty="0" smtClean="0">
                <a:latin typeface="Times New Roman" panose="02020603050405020304" pitchFamily="18" charset="0"/>
              </a:rPr>
              <a:t>“</a:t>
            </a:r>
            <a:r>
              <a:rPr lang="zh-CN" altLang="en-US" b="1" dirty="0" smtClean="0">
                <a:latin typeface="宋体" panose="02010600030101010101" pitchFamily="2" charset="-122"/>
              </a:rPr>
              <a:t>手段－目标分析</a:t>
            </a:r>
            <a:r>
              <a:rPr lang="zh-CN" altLang="en-US" b="1" dirty="0" smtClean="0">
                <a:latin typeface="Times New Roman" panose="02020603050405020304" pitchFamily="18" charset="0"/>
              </a:rPr>
              <a:t>”</a:t>
            </a:r>
            <a:r>
              <a:rPr lang="zh-CN" altLang="en-US" b="1" dirty="0" smtClean="0">
                <a:latin typeface="宋体" panose="02010600030101010101" pitchFamily="2" charset="-122"/>
              </a:rPr>
              <a:t>法</a:t>
            </a:r>
            <a:r>
              <a:rPr lang="zh-CN" altLang="en-US" dirty="0" smtClean="0">
                <a:latin typeface="宋体" panose="02010600030101010101" pitchFamily="2" charset="-122"/>
              </a:rPr>
              <a:t>（</a:t>
            </a:r>
            <a:r>
              <a:rPr lang="en-US" altLang="zh-CN" dirty="0" smtClean="0">
                <a:latin typeface="Times New Roman" panose="02020603050405020304" pitchFamily="18" charset="0"/>
                <a:cs typeface="Times New Roman" panose="02020603050405020304" pitchFamily="18" charset="0"/>
              </a:rPr>
              <a:t>MEA</a:t>
            </a:r>
            <a:r>
              <a:rPr lang="zh-CN" altLang="en-US" dirty="0" smtClean="0">
                <a:latin typeface="宋体" panose="02010600030101010101" pitchFamily="2" charset="-122"/>
              </a:rPr>
              <a:t>）：纽厄尔等人在通用问题求解程序</a:t>
            </a:r>
            <a:r>
              <a:rPr lang="en-US" altLang="zh-CN" dirty="0" smtClean="0">
                <a:latin typeface="Times New Roman" panose="02020603050405020304" pitchFamily="18" charset="0"/>
                <a:cs typeface="Times New Roman" panose="02020603050405020304" pitchFamily="18" charset="0"/>
              </a:rPr>
              <a:t>GPS</a:t>
            </a:r>
            <a:r>
              <a:rPr lang="zh-CN" altLang="en-US" dirty="0" smtClean="0">
                <a:latin typeface="宋体" panose="02010600030101010101" pitchFamily="2" charset="-122"/>
              </a:rPr>
              <a:t>中提出的一种问题求解模型。</a:t>
            </a:r>
            <a:r>
              <a:rPr lang="zh-CN" altLang="en-US" dirty="0" smtClean="0"/>
              <a:t> </a:t>
            </a:r>
          </a:p>
        </p:txBody>
      </p:sp>
    </p:spTree>
    <p:extLst>
      <p:ext uri="{BB962C8B-B14F-4D97-AF65-F5344CB8AC3E}">
        <p14:creationId xmlns:p14="http://schemas.microsoft.com/office/powerpoint/2010/main" val="311630554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box(in)">
                                      <p:cBhvr>
                                        <p:cTn id="7" dur="500"/>
                                        <p:tgtEl>
                                          <p:spTgt spid="1013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1379">
                                            <p:txEl>
                                              <p:pRg st="1" end="1"/>
                                            </p:txEl>
                                          </p:spTgt>
                                        </p:tgtEl>
                                        <p:attrNameLst>
                                          <p:attrName>style.visibility</p:attrName>
                                        </p:attrNameLst>
                                      </p:cBhvr>
                                      <p:to>
                                        <p:strVal val="visible"/>
                                      </p:to>
                                    </p:set>
                                    <p:animEffect transition="in" filter="box(in)">
                                      <p:cBhvr>
                                        <p:cTn id="12" dur="500"/>
                                        <p:tgtEl>
                                          <p:spTgt spid="1013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1379">
                                            <p:txEl>
                                              <p:pRg st="2" end="2"/>
                                            </p:txEl>
                                          </p:spTgt>
                                        </p:tgtEl>
                                        <p:attrNameLst>
                                          <p:attrName>style.visibility</p:attrName>
                                        </p:attrNameLst>
                                      </p:cBhvr>
                                      <p:to>
                                        <p:strVal val="visible"/>
                                      </p:to>
                                    </p:set>
                                    <p:animEffect transition="in" filter="box(in)">
                                      <p:cBhvr>
                                        <p:cTn id="17" dur="500"/>
                                        <p:tgtEl>
                                          <p:spTgt spid="1013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1379">
                                            <p:txEl>
                                              <p:pRg st="3" end="3"/>
                                            </p:txEl>
                                          </p:spTgt>
                                        </p:tgtEl>
                                        <p:attrNameLst>
                                          <p:attrName>style.visibility</p:attrName>
                                        </p:attrNameLst>
                                      </p:cBhvr>
                                      <p:to>
                                        <p:strVal val="visible"/>
                                      </p:to>
                                    </p:set>
                                    <p:animEffect transition="in" filter="box(in)">
                                      <p:cBhvr>
                                        <p:cTn id="22" dur="500"/>
                                        <p:tgtEl>
                                          <p:spTgt spid="1013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1379">
                                            <p:txEl>
                                              <p:pRg st="4" end="4"/>
                                            </p:txEl>
                                          </p:spTgt>
                                        </p:tgtEl>
                                        <p:attrNameLst>
                                          <p:attrName>style.visibility</p:attrName>
                                        </p:attrNameLst>
                                      </p:cBhvr>
                                      <p:to>
                                        <p:strVal val="visible"/>
                                      </p:to>
                                    </p:set>
                                    <p:animEffect transition="in" filter="box(in)">
                                      <p:cBhvr>
                                        <p:cTn id="27" dur="500"/>
                                        <p:tgtEl>
                                          <p:spTgt spid="101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2A13806-11EC-4A76-9D5B-1658B5B91834}" type="slidenum">
              <a:rPr kumimoji="0" lang="ja-JP" altLang="en-US" sz="1800">
                <a:solidFill>
                  <a:srgbClr val="A50021"/>
                </a:solidFill>
                <a:latin typeface="Arial" panose="020B0604020202020204" pitchFamily="34" charset="0"/>
                <a:ea typeface="ＭＳ Ｐゴシック" panose="020B0600070205080204" pitchFamily="34" charset="-128"/>
              </a:rPr>
              <a:pPr/>
              <a:t>57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9395"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102403" name="Rectangle 3"/>
          <p:cNvSpPr>
            <a:spLocks noGrp="1" noChangeArrowheads="1"/>
          </p:cNvSpPr>
          <p:nvPr>
            <p:ph type="body" idx="1"/>
          </p:nvPr>
        </p:nvSpPr>
        <p:spPr>
          <a:xfrm>
            <a:off x="767408" y="1143000"/>
            <a:ext cx="10873208" cy="5310188"/>
          </a:xfrm>
          <a:solidFill>
            <a:srgbClr val="FFFFFF"/>
          </a:solidFill>
          <a:ln>
            <a:solidFill>
              <a:srgbClr val="808080"/>
            </a:solidFill>
            <a:miter lim="800000"/>
            <a:headEnd/>
            <a:tailEnd/>
          </a:ln>
        </p:spPr>
        <p:txBody>
          <a:bodyPr/>
          <a:lstStyle/>
          <a:p>
            <a:pPr marL="0" indent="0" algn="just" eaLnBrk="1" hangingPunct="1">
              <a:lnSpc>
                <a:spcPct val="140000"/>
              </a:lnSpc>
            </a:pPr>
            <a:r>
              <a:rPr lang="en-US" altLang="zh-CN" sz="2600" dirty="0">
                <a:solidFill>
                  <a:srgbClr val="0000FF"/>
                </a:solidFill>
                <a:latin typeface="宋体" panose="02010600030101010101" pitchFamily="2" charset="-122"/>
              </a:rPr>
              <a:t>  </a:t>
            </a:r>
            <a:r>
              <a:rPr lang="en-US" altLang="zh-CN" sz="2600" b="1" dirty="0">
                <a:solidFill>
                  <a:srgbClr val="0000FF"/>
                </a:solidFill>
                <a:latin typeface="Times New Roman" panose="02020603050405020304" pitchFamily="18" charset="0"/>
              </a:rPr>
              <a:t>“</a:t>
            </a:r>
            <a:r>
              <a:rPr lang="zh-CN" altLang="en-US" sz="2600" b="1" dirty="0">
                <a:solidFill>
                  <a:srgbClr val="0000FF"/>
                </a:solidFill>
                <a:latin typeface="宋体" panose="02010600030101010101" pitchFamily="2" charset="-122"/>
              </a:rPr>
              <a:t>手段－目标分析</a:t>
            </a:r>
            <a:r>
              <a:rPr lang="zh-CN" altLang="en-US" sz="2600" b="1" dirty="0">
                <a:solidFill>
                  <a:srgbClr val="0000FF"/>
                </a:solidFill>
                <a:latin typeface="Times New Roman" panose="02020603050405020304" pitchFamily="18" charset="0"/>
              </a:rPr>
              <a:t>”</a:t>
            </a:r>
            <a:r>
              <a:rPr lang="zh-CN" altLang="en-US" sz="2600" b="1" dirty="0">
                <a:solidFill>
                  <a:srgbClr val="0000FF"/>
                </a:solidFill>
                <a:latin typeface="宋体" panose="02010600030101010101" pitchFamily="2" charset="-122"/>
              </a:rPr>
              <a:t>法</a:t>
            </a:r>
            <a:r>
              <a:rPr lang="zh-CN" altLang="en-US" sz="2600" dirty="0">
                <a:solidFill>
                  <a:srgbClr val="0000FF"/>
                </a:solidFill>
                <a:latin typeface="宋体" panose="02010600030101010101" pitchFamily="2" charset="-122"/>
              </a:rPr>
              <a:t>（</a:t>
            </a:r>
            <a:r>
              <a:rPr lang="en-US" altLang="zh-CN" sz="2600" b="1" dirty="0">
                <a:solidFill>
                  <a:srgbClr val="0000FF"/>
                </a:solidFill>
                <a:latin typeface="Times New Roman" panose="02020603050405020304" pitchFamily="18" charset="0"/>
                <a:cs typeface="Times New Roman" panose="02020603050405020304" pitchFamily="18" charset="0"/>
              </a:rPr>
              <a:t>MEA</a:t>
            </a:r>
            <a:r>
              <a:rPr lang="zh-CN" altLang="en-US" sz="2600" dirty="0">
                <a:solidFill>
                  <a:srgbClr val="0000FF"/>
                </a:solidFill>
                <a:latin typeface="宋体" panose="02010600030101010101" pitchFamily="2" charset="-122"/>
              </a:rPr>
              <a:t>）</a:t>
            </a:r>
            <a:r>
              <a:rPr lang="zh-CN" altLang="en-US" sz="2600" b="1" dirty="0">
                <a:solidFill>
                  <a:srgbClr val="0000FF"/>
                </a:solidFill>
                <a:latin typeface="宋体" panose="02010600030101010101" pitchFamily="2" charset="-122"/>
              </a:rPr>
              <a:t>求解问题的基本过程</a:t>
            </a:r>
            <a:r>
              <a:rPr lang="zh-CN" altLang="en-US" sz="2600" dirty="0">
                <a:solidFill>
                  <a:srgbClr val="0000FF"/>
                </a:solidFill>
              </a:rPr>
              <a:t> ：</a:t>
            </a:r>
          </a:p>
          <a:p>
            <a:pPr marL="0" indent="0" algn="just" eaLnBrk="1" hangingPunct="1">
              <a:lnSpc>
                <a:spcPct val="140000"/>
              </a:lnSpc>
              <a:buNone/>
            </a:pPr>
            <a:r>
              <a:rPr lang="zh-CN" altLang="en-US" sz="2500" dirty="0">
                <a:latin typeface="Times New Roman" panose="02020603050405020304" pitchFamily="18" charset="0"/>
              </a:rPr>
              <a:t>（</a:t>
            </a:r>
            <a:r>
              <a:rPr lang="en-US" altLang="zh-CN" sz="2500" dirty="0">
                <a:latin typeface="Times New Roman" panose="02020603050405020304" pitchFamily="18" charset="0"/>
              </a:rPr>
              <a:t>1</a:t>
            </a:r>
            <a:r>
              <a:rPr lang="zh-CN" altLang="en-US" sz="2500" dirty="0">
                <a:latin typeface="Times New Roman" panose="02020603050405020304" pitchFamily="18" charset="0"/>
              </a:rPr>
              <a:t>）把问题的当前状态与目标状态进行比较，找出差异。</a:t>
            </a:r>
          </a:p>
          <a:p>
            <a:pPr marL="0" indent="0" algn="just" eaLnBrk="1" hangingPunct="1">
              <a:buNone/>
            </a:pPr>
            <a:r>
              <a:rPr lang="zh-CN" altLang="en-US" sz="2500" dirty="0">
                <a:latin typeface="Times New Roman" panose="02020603050405020304" pitchFamily="18" charset="0"/>
              </a:rPr>
              <a:t>（</a:t>
            </a:r>
            <a:r>
              <a:rPr lang="en-US" altLang="zh-CN" sz="2500" dirty="0">
                <a:latin typeface="Times New Roman" panose="02020603050405020304" pitchFamily="18" charset="0"/>
              </a:rPr>
              <a:t>2</a:t>
            </a:r>
            <a:r>
              <a:rPr lang="zh-CN" altLang="en-US" sz="2500" dirty="0">
                <a:latin typeface="Times New Roman" panose="02020603050405020304" pitchFamily="18" charset="0"/>
              </a:rPr>
              <a:t>）根据差异找出一个可减小差异的算符。</a:t>
            </a:r>
          </a:p>
          <a:p>
            <a:pPr marL="0" indent="0" algn="just" eaLnBrk="1" hangingPunct="1">
              <a:buNone/>
            </a:pPr>
            <a:r>
              <a:rPr lang="zh-CN" altLang="en-US" sz="2500" dirty="0">
                <a:latin typeface="Times New Roman" panose="02020603050405020304" pitchFamily="18" charset="0"/>
              </a:rPr>
              <a:t>（</a:t>
            </a:r>
            <a:r>
              <a:rPr lang="en-US" altLang="zh-CN" sz="2500" dirty="0">
                <a:latin typeface="Times New Roman" panose="02020603050405020304" pitchFamily="18" charset="0"/>
              </a:rPr>
              <a:t>3</a:t>
            </a:r>
            <a:r>
              <a:rPr lang="zh-CN" altLang="en-US" sz="2500" dirty="0">
                <a:latin typeface="Times New Roman" panose="02020603050405020304" pitchFamily="18" charset="0"/>
              </a:rPr>
              <a:t>）如果该算符可作用于当前状态，则用该算符把当前状态改变为另一个更接近于目标状态的状态；如果不能，则保留当前状态，并生成一个子问题，再对此子问题应用</a:t>
            </a:r>
            <a:r>
              <a:rPr lang="en-US" altLang="zh-CN" sz="2500" dirty="0">
                <a:latin typeface="Times New Roman" panose="02020603050405020304" pitchFamily="18" charset="0"/>
                <a:cs typeface="Times New Roman" panose="02020603050405020304" pitchFamily="18" charset="0"/>
              </a:rPr>
              <a:t>MEA</a:t>
            </a:r>
            <a:r>
              <a:rPr lang="zh-CN" altLang="en-US" sz="2500" dirty="0">
                <a:latin typeface="Times New Roman" panose="02020603050405020304" pitchFamily="18" charset="0"/>
              </a:rPr>
              <a:t>。</a:t>
            </a:r>
          </a:p>
          <a:p>
            <a:pPr marL="0" indent="0" algn="just" eaLnBrk="1" hangingPunct="1">
              <a:buNone/>
            </a:pPr>
            <a:r>
              <a:rPr lang="zh-CN" altLang="en-US" sz="2500" dirty="0">
                <a:latin typeface="Times New Roman" panose="02020603050405020304" pitchFamily="18" charset="0"/>
              </a:rPr>
              <a:t>（</a:t>
            </a:r>
            <a:r>
              <a:rPr lang="en-US" altLang="zh-CN" sz="2500" dirty="0">
                <a:latin typeface="Times New Roman" panose="02020603050405020304" pitchFamily="18" charset="0"/>
              </a:rPr>
              <a:t>4</a:t>
            </a:r>
            <a:r>
              <a:rPr lang="zh-CN" altLang="en-US" sz="2500" dirty="0">
                <a:latin typeface="Times New Roman" panose="02020603050405020304" pitchFamily="18" charset="0"/>
              </a:rPr>
              <a:t>）当子问题被求解后，恢复保留的状态，继续处理原问题。</a:t>
            </a:r>
          </a:p>
        </p:txBody>
      </p:sp>
    </p:spTree>
    <p:extLst>
      <p:ext uri="{BB962C8B-B14F-4D97-AF65-F5344CB8AC3E}">
        <p14:creationId xmlns:p14="http://schemas.microsoft.com/office/powerpoint/2010/main" val="349041867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blinds(horizontal)">
                                      <p:cBhvr>
                                        <p:cTn id="7" dur="500"/>
                                        <p:tgtEl>
                                          <p:spTgt spid="1024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03">
                                            <p:txEl>
                                              <p:pRg st="1" end="1"/>
                                            </p:txEl>
                                          </p:spTgt>
                                        </p:tgtEl>
                                        <p:attrNameLst>
                                          <p:attrName>style.visibility</p:attrName>
                                        </p:attrNameLst>
                                      </p:cBhvr>
                                      <p:to>
                                        <p:strVal val="visible"/>
                                      </p:to>
                                    </p:set>
                                    <p:animEffect transition="in" filter="blinds(horizontal)">
                                      <p:cBhvr>
                                        <p:cTn id="12" dur="500"/>
                                        <p:tgtEl>
                                          <p:spTgt spid="1024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03">
                                            <p:txEl>
                                              <p:pRg st="2" end="2"/>
                                            </p:txEl>
                                          </p:spTgt>
                                        </p:tgtEl>
                                        <p:attrNameLst>
                                          <p:attrName>style.visibility</p:attrName>
                                        </p:attrNameLst>
                                      </p:cBhvr>
                                      <p:to>
                                        <p:strVal val="visible"/>
                                      </p:to>
                                    </p:set>
                                    <p:animEffect transition="in" filter="blinds(horizontal)">
                                      <p:cBhvr>
                                        <p:cTn id="17" dur="500"/>
                                        <p:tgtEl>
                                          <p:spTgt spid="1024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403">
                                            <p:txEl>
                                              <p:pRg st="3" end="3"/>
                                            </p:txEl>
                                          </p:spTgt>
                                        </p:tgtEl>
                                        <p:attrNameLst>
                                          <p:attrName>style.visibility</p:attrName>
                                        </p:attrNameLst>
                                      </p:cBhvr>
                                      <p:to>
                                        <p:strVal val="visible"/>
                                      </p:to>
                                    </p:set>
                                    <p:animEffect transition="in" filter="blinds(horizontal)">
                                      <p:cBhvr>
                                        <p:cTn id="22" dur="500"/>
                                        <p:tgtEl>
                                          <p:spTgt spid="1024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2403">
                                            <p:txEl>
                                              <p:pRg st="4" end="4"/>
                                            </p:txEl>
                                          </p:spTgt>
                                        </p:tgtEl>
                                        <p:attrNameLst>
                                          <p:attrName>style.visibility</p:attrName>
                                        </p:attrNameLst>
                                      </p:cBhvr>
                                      <p:to>
                                        <p:strVal val="visible"/>
                                      </p:to>
                                    </p:set>
                                    <p:animEffect transition="in" filter="blinds(horizontal)">
                                      <p:cBhvr>
                                        <p:cTn id="27" dur="500"/>
                                        <p:tgtEl>
                                          <p:spTgt spid="102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04288AC-921B-4DA7-AE15-8563987BC31F}" type="slidenum">
              <a:rPr kumimoji="0" lang="ja-JP" altLang="en-US" sz="1800">
                <a:solidFill>
                  <a:srgbClr val="A50021"/>
                </a:solidFill>
                <a:latin typeface="Arial" panose="020B0604020202020204" pitchFamily="34" charset="0"/>
                <a:ea typeface="ＭＳ Ｐゴシック" panose="020B0600070205080204" pitchFamily="34" charset="-128"/>
              </a:rPr>
              <a:pPr/>
              <a:t>58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041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类比学习</a:t>
            </a:r>
          </a:p>
        </p:txBody>
      </p:sp>
      <p:sp>
        <p:nvSpPr>
          <p:cNvPr id="103427" name="Rectangle 3"/>
          <p:cNvSpPr>
            <a:spLocks noGrp="1" noChangeArrowheads="1"/>
          </p:cNvSpPr>
          <p:nvPr>
            <p:ph type="body" idx="1"/>
          </p:nvPr>
        </p:nvSpPr>
        <p:spPr>
          <a:xfrm>
            <a:off x="623392" y="2524414"/>
            <a:ext cx="11017224" cy="3733800"/>
          </a:xfrm>
          <a:gradFill rotWithShape="0">
            <a:gsLst>
              <a:gs pos="0">
                <a:srgbClr val="D9FFD9"/>
              </a:gs>
              <a:gs pos="100000">
                <a:schemeClr val="bg1"/>
              </a:gs>
            </a:gsLst>
            <a:path path="rect">
              <a:fillToRect l="100000" b="100000"/>
            </a:path>
          </a:gradFill>
          <a:ln>
            <a:noFill/>
            <a:miter lim="800000"/>
            <a:headEnd/>
            <a:tailEnd/>
          </a:ln>
        </p:spPr>
        <p:txBody>
          <a:bodyPr/>
          <a:lstStyle/>
          <a:p>
            <a:pPr marL="0" indent="0" algn="just" eaLnBrk="1" hangingPunct="1">
              <a:lnSpc>
                <a:spcPct val="110000"/>
              </a:lnSpc>
            </a:pPr>
            <a:r>
              <a:rPr lang="en-US" altLang="zh-CN" sz="2600" b="1" dirty="0">
                <a:latin typeface="宋体" panose="02010600030101010101" pitchFamily="2" charset="-122"/>
              </a:rPr>
              <a:t> </a:t>
            </a:r>
            <a:r>
              <a:rPr lang="zh-CN" altLang="en-US" sz="2600" b="1" dirty="0">
                <a:latin typeface="宋体" panose="02010600030101010101" pitchFamily="2" charset="-122"/>
              </a:rPr>
              <a:t>回忆过程：</a:t>
            </a:r>
            <a:r>
              <a:rPr lang="zh-CN" altLang="en-US" sz="2600" dirty="0">
                <a:latin typeface="宋体" panose="02010600030101010101" pitchFamily="2" charset="-122"/>
              </a:rPr>
              <a:t>找出新、旧问题间的差别，包括：</a:t>
            </a:r>
          </a:p>
          <a:p>
            <a:pPr marL="0" indent="0" algn="just" eaLnBrk="1" hangingPunct="1">
              <a:lnSpc>
                <a:spcPct val="110000"/>
              </a:lnSpc>
              <a:spcBef>
                <a:spcPct val="20000"/>
              </a:spcBef>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）初始状态的差别。</a:t>
            </a:r>
          </a:p>
          <a:p>
            <a:pPr marL="0" indent="0" algn="just" eaLnBrk="1" hangingPunct="1">
              <a:lnSpc>
                <a:spcPct val="110000"/>
              </a:lnSpc>
              <a:spcBef>
                <a:spcPct val="20000"/>
              </a:spcBef>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2</a:t>
            </a:r>
            <a:r>
              <a:rPr lang="zh-CN" altLang="en-US" sz="2600" dirty="0">
                <a:latin typeface="Times New Roman" panose="02020603050405020304" pitchFamily="18" charset="0"/>
              </a:rPr>
              <a:t>）目标状态的差别。</a:t>
            </a:r>
          </a:p>
          <a:p>
            <a:pPr marL="0" indent="0" algn="just" eaLnBrk="1" hangingPunct="1">
              <a:lnSpc>
                <a:spcPct val="110000"/>
              </a:lnSpc>
              <a:spcBef>
                <a:spcPct val="20000"/>
              </a:spcBef>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3</a:t>
            </a:r>
            <a:r>
              <a:rPr lang="zh-CN" altLang="en-US" sz="2600" dirty="0">
                <a:latin typeface="Times New Roman" panose="02020603050405020304" pitchFamily="18" charset="0"/>
              </a:rPr>
              <a:t>）路径约束的差别。</a:t>
            </a:r>
          </a:p>
          <a:p>
            <a:pPr marL="0" indent="0" algn="just" eaLnBrk="1" hangingPunct="1">
              <a:lnSpc>
                <a:spcPct val="110000"/>
              </a:lnSpc>
              <a:spcBef>
                <a:spcPct val="20000"/>
              </a:spcBef>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4</a:t>
            </a:r>
            <a:r>
              <a:rPr lang="zh-CN" altLang="en-US" sz="2600" dirty="0">
                <a:latin typeface="Times New Roman" panose="02020603050405020304" pitchFamily="18" charset="0"/>
              </a:rPr>
              <a:t>）求解方法可应用度的差别。</a:t>
            </a:r>
            <a:endParaRPr lang="zh-CN" altLang="en-US" sz="2600" dirty="0">
              <a:latin typeface="宋体" panose="02010600030101010101" pitchFamily="2" charset="-122"/>
            </a:endParaRPr>
          </a:p>
          <a:p>
            <a:pPr marL="0" indent="0" algn="just" eaLnBrk="1" hangingPunct="1">
              <a:lnSpc>
                <a:spcPct val="110000"/>
              </a:lnSpc>
            </a:pPr>
            <a:r>
              <a:rPr lang="zh-CN" altLang="en-US" sz="2600" b="1" dirty="0">
                <a:latin typeface="宋体" panose="02010600030101010101" pitchFamily="2" charset="-122"/>
              </a:rPr>
              <a:t> 转换过程</a:t>
            </a:r>
            <a:r>
              <a:rPr lang="zh-CN" altLang="en-US" sz="2600" dirty="0">
                <a:latin typeface="宋体" panose="02010600030101010101" pitchFamily="2" charset="-122"/>
              </a:rPr>
              <a:t>：把旧问题的求解方法经适当变换使之成为求解新问题的方法。</a:t>
            </a:r>
            <a:r>
              <a:rPr lang="zh-CN" altLang="en-US" sz="2400" dirty="0">
                <a:latin typeface="宋体" panose="02010600030101010101" pitchFamily="2" charset="-122"/>
              </a:rPr>
              <a:t> </a:t>
            </a:r>
          </a:p>
        </p:txBody>
      </p:sp>
      <p:sp>
        <p:nvSpPr>
          <p:cNvPr id="103428" name="Text Box 4"/>
          <p:cNvSpPr txBox="1">
            <a:spLocks noChangeArrowheads="1"/>
          </p:cNvSpPr>
          <p:nvPr/>
        </p:nvSpPr>
        <p:spPr bwMode="auto">
          <a:xfrm>
            <a:off x="623392" y="994064"/>
            <a:ext cx="11017224" cy="1530350"/>
          </a:xfrm>
          <a:prstGeom prst="rect">
            <a:avLst/>
          </a:prstGeom>
          <a:solidFill>
            <a:srgbClr val="FFFFFF"/>
          </a:soli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40000"/>
              </a:spcBef>
              <a:buClr>
                <a:schemeClr val="accent2"/>
              </a:buClr>
              <a:buFont typeface="Wingdings" panose="05000000000000000000" pitchFamily="2" charset="2"/>
              <a:buBlip>
                <a:blip r:embed="rId2"/>
              </a:buBlip>
            </a:pPr>
            <a:r>
              <a:rPr kumimoji="0" lang="en-US" altLang="zh-CN" sz="2600" dirty="0">
                <a:latin typeface="宋体" panose="02010600030101010101" pitchFamily="2" charset="-122"/>
              </a:rPr>
              <a:t> </a:t>
            </a:r>
            <a:r>
              <a:rPr kumimoji="0" lang="zh-CN" altLang="en-US" sz="2600" b="1" dirty="0">
                <a:latin typeface="宋体" panose="02010600030101010101" pitchFamily="2" charset="-122"/>
              </a:rPr>
              <a:t>转换类比学习</a:t>
            </a:r>
            <a:r>
              <a:rPr kumimoji="0" lang="zh-CN" altLang="en-US" sz="2600" dirty="0">
                <a:latin typeface="宋体" panose="02010600030101010101" pitchFamily="2" charset="-122"/>
              </a:rPr>
              <a:t>：由外部环境获得与类比有关的信息，学习系统找出与新问题相似的旧问题的有关知识，把这些知识进行转换使之适用于新问题，从而获得新的知识。</a:t>
            </a:r>
            <a:endParaRPr lang="zh-CN" altLang="en-US" dirty="0"/>
          </a:p>
        </p:txBody>
      </p:sp>
    </p:spTree>
    <p:extLst>
      <p:ext uri="{BB962C8B-B14F-4D97-AF65-F5344CB8AC3E}">
        <p14:creationId xmlns:p14="http://schemas.microsoft.com/office/powerpoint/2010/main" val="70971846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428"/>
                                        </p:tgtEl>
                                        <p:attrNameLst>
                                          <p:attrName>style.visibility</p:attrName>
                                        </p:attrNameLst>
                                      </p:cBhvr>
                                      <p:to>
                                        <p:strVal val="visible"/>
                                      </p:to>
                                    </p:set>
                                    <p:anim calcmode="lin" valueType="num">
                                      <p:cBhvr additive="base">
                                        <p:cTn id="7" dur="500" fill="hold"/>
                                        <p:tgtEl>
                                          <p:spTgt spid="103428"/>
                                        </p:tgtEl>
                                        <p:attrNameLst>
                                          <p:attrName>ppt_x</p:attrName>
                                        </p:attrNameLst>
                                      </p:cBhvr>
                                      <p:tavLst>
                                        <p:tav tm="0">
                                          <p:val>
                                            <p:strVal val="0-#ppt_w/2"/>
                                          </p:val>
                                        </p:tav>
                                        <p:tav tm="100000">
                                          <p:val>
                                            <p:strVal val="#ppt_x"/>
                                          </p:val>
                                        </p:tav>
                                      </p:tavLst>
                                    </p:anim>
                                    <p:anim calcmode="lin" valueType="num">
                                      <p:cBhvr additive="base">
                                        <p:cTn id="8" dur="500" fill="hold"/>
                                        <p:tgtEl>
                                          <p:spTgt spid="10342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3427">
                                            <p:txEl>
                                              <p:pRg st="0" end="0"/>
                                            </p:txEl>
                                          </p:spTgt>
                                        </p:tgtEl>
                                        <p:attrNameLst>
                                          <p:attrName>style.visibility</p:attrName>
                                        </p:attrNameLst>
                                      </p:cBhvr>
                                      <p:to>
                                        <p:strVal val="visible"/>
                                      </p:to>
                                    </p:set>
                                    <p:animEffect transition="in" filter="dissolve">
                                      <p:cBhvr>
                                        <p:cTn id="13" dur="500"/>
                                        <p:tgtEl>
                                          <p:spTgt spid="103427">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3427">
                                            <p:txEl>
                                              <p:pRg st="1" end="1"/>
                                            </p:txEl>
                                          </p:spTgt>
                                        </p:tgtEl>
                                        <p:attrNameLst>
                                          <p:attrName>style.visibility</p:attrName>
                                        </p:attrNameLst>
                                      </p:cBhvr>
                                      <p:to>
                                        <p:strVal val="visible"/>
                                      </p:to>
                                    </p:set>
                                    <p:animEffect transition="in" filter="dissolve">
                                      <p:cBhvr>
                                        <p:cTn id="18" dur="500"/>
                                        <p:tgtEl>
                                          <p:spTgt spid="103427">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3427">
                                            <p:txEl>
                                              <p:pRg st="2" end="2"/>
                                            </p:txEl>
                                          </p:spTgt>
                                        </p:tgtEl>
                                        <p:attrNameLst>
                                          <p:attrName>style.visibility</p:attrName>
                                        </p:attrNameLst>
                                      </p:cBhvr>
                                      <p:to>
                                        <p:strVal val="visible"/>
                                      </p:to>
                                    </p:set>
                                    <p:animEffect transition="in" filter="dissolve">
                                      <p:cBhvr>
                                        <p:cTn id="23" dur="500"/>
                                        <p:tgtEl>
                                          <p:spTgt spid="103427">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3427">
                                            <p:txEl>
                                              <p:pRg st="3" end="3"/>
                                            </p:txEl>
                                          </p:spTgt>
                                        </p:tgtEl>
                                        <p:attrNameLst>
                                          <p:attrName>style.visibility</p:attrName>
                                        </p:attrNameLst>
                                      </p:cBhvr>
                                      <p:to>
                                        <p:strVal val="visible"/>
                                      </p:to>
                                    </p:set>
                                    <p:animEffect transition="in" filter="dissolve">
                                      <p:cBhvr>
                                        <p:cTn id="28" dur="500"/>
                                        <p:tgtEl>
                                          <p:spTgt spid="103427">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3427">
                                            <p:txEl>
                                              <p:pRg st="4" end="4"/>
                                            </p:txEl>
                                          </p:spTgt>
                                        </p:tgtEl>
                                        <p:attrNameLst>
                                          <p:attrName>style.visibility</p:attrName>
                                        </p:attrNameLst>
                                      </p:cBhvr>
                                      <p:to>
                                        <p:strVal val="visible"/>
                                      </p:to>
                                    </p:set>
                                    <p:animEffect transition="in" filter="dissolve">
                                      <p:cBhvr>
                                        <p:cTn id="33" dur="500"/>
                                        <p:tgtEl>
                                          <p:spTgt spid="103427">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3427">
                                            <p:txEl>
                                              <p:pRg st="5" end="5"/>
                                            </p:txEl>
                                          </p:spTgt>
                                        </p:tgtEl>
                                        <p:attrNameLst>
                                          <p:attrName>style.visibility</p:attrName>
                                        </p:attrNameLst>
                                      </p:cBhvr>
                                      <p:to>
                                        <p:strVal val="visible"/>
                                      </p:to>
                                    </p:set>
                                    <p:animEffect transition="in" filter="dissolve">
                                      <p:cBhvr>
                                        <p:cTn id="38" dur="500"/>
                                        <p:tgtEl>
                                          <p:spTgt spid="1034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autoUpdateAnimBg="0"/>
      <p:bldP spid="103428"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9BCC23B-0BD4-492B-98F0-3330C08EEE14}" type="slidenum">
              <a:rPr kumimoji="0" lang="ja-JP" altLang="en-US" sz="1800">
                <a:solidFill>
                  <a:srgbClr val="A50021"/>
                </a:solidFill>
                <a:latin typeface="Arial" panose="020B0604020202020204" pitchFamily="34" charset="0"/>
                <a:ea typeface="ＭＳ Ｐゴシック" panose="020B0600070205080204" pitchFamily="34" charset="-128"/>
              </a:rPr>
              <a:pPr/>
              <a:t>59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43"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解释学习</a:t>
            </a:r>
            <a:r>
              <a:rPr lang="zh-CN" altLang="en-US" dirty="0" smtClean="0"/>
              <a:t> </a:t>
            </a:r>
          </a:p>
        </p:txBody>
      </p:sp>
      <p:sp>
        <p:nvSpPr>
          <p:cNvPr id="104451" name="Rectangle 3"/>
          <p:cNvSpPr>
            <a:spLocks noGrp="1" noChangeArrowheads="1"/>
          </p:cNvSpPr>
          <p:nvPr>
            <p:ph type="body" idx="1"/>
          </p:nvPr>
        </p:nvSpPr>
        <p:spPr>
          <a:xfrm>
            <a:off x="767408" y="1052736"/>
            <a:ext cx="10801200" cy="5400675"/>
          </a:xfrm>
          <a:ln>
            <a:noFill/>
          </a:ln>
        </p:spPr>
        <p:txBody>
          <a:bodyPr/>
          <a:lstStyle/>
          <a:p>
            <a:pPr marL="0" indent="0" algn="just" eaLnBrk="1" hangingPunct="1"/>
            <a:r>
              <a:rPr lang="en-US" altLang="zh-CN" dirty="0" smtClean="0">
                <a:latin typeface="宋体" panose="02010600030101010101" pitchFamily="2" charset="-122"/>
              </a:rPr>
              <a:t> </a:t>
            </a:r>
            <a:r>
              <a:rPr lang="zh-CN" altLang="en-US" b="1" dirty="0" smtClean="0">
                <a:solidFill>
                  <a:srgbClr val="0000FF"/>
                </a:solidFill>
                <a:latin typeface="Times New Roman" panose="02020603050405020304" pitchFamily="18" charset="0"/>
              </a:rPr>
              <a:t>解释学习</a:t>
            </a:r>
            <a:r>
              <a:rPr lang="zh-CN" altLang="en-US" dirty="0" smtClean="0">
                <a:solidFill>
                  <a:srgbClr val="0000FF"/>
                </a:solidFill>
                <a:latin typeface="Times New Roman" panose="02020603050405020304" pitchFamily="18" charset="0"/>
              </a:rPr>
              <a:t>：</a:t>
            </a:r>
            <a:r>
              <a:rPr lang="zh-CN" altLang="en-US" dirty="0" smtClean="0">
                <a:latin typeface="Times New Roman" panose="02020603050405020304" pitchFamily="18" charset="0"/>
              </a:rPr>
              <a:t>演绎学习方法。</a:t>
            </a:r>
          </a:p>
          <a:p>
            <a:pPr marL="0" indent="0" algn="just" eaLnBrk="1" hangingPunct="1"/>
            <a:r>
              <a:rPr lang="zh-CN" altLang="en-US" dirty="0" smtClean="0">
                <a:latin typeface="Times New Roman" panose="02020603050405020304" pitchFamily="18" charset="0"/>
              </a:rPr>
              <a:t>  它是通过运用相关的领域知识，对当前提供的单个问题求解实例进行分析，从而构造解释并产生相应知识的。</a:t>
            </a:r>
          </a:p>
          <a:p>
            <a:pPr marL="0" indent="0" algn="just" eaLnBrk="1" hangingPunct="1"/>
            <a:r>
              <a:rPr lang="zh-CN" altLang="en-US" dirty="0" smtClean="0">
                <a:latin typeface="Times New Roman" panose="02020603050405020304" pitchFamily="18" charset="0"/>
              </a:rPr>
              <a:t>  </a:t>
            </a:r>
            <a:r>
              <a:rPr lang="zh-CN" altLang="en-US" b="1" dirty="0" smtClean="0">
                <a:solidFill>
                  <a:srgbClr val="0000FF"/>
                </a:solidFill>
                <a:latin typeface="Times New Roman" panose="02020603050405020304" pitchFamily="18" charset="0"/>
              </a:rPr>
              <a:t>解释学习系统</a:t>
            </a:r>
            <a:r>
              <a:rPr lang="zh-CN" altLang="en-US" dirty="0" smtClean="0">
                <a:solidFill>
                  <a:srgbClr val="0000FF"/>
                </a:solidFill>
                <a:latin typeface="Times New Roman" panose="02020603050405020304" pitchFamily="18" charset="0"/>
              </a:rPr>
              <a:t>：</a:t>
            </a:r>
            <a:r>
              <a:rPr lang="zh-CN" altLang="en-US" dirty="0" smtClean="0">
                <a:latin typeface="Times New Roman" panose="02020603050405020304" pitchFamily="18" charset="0"/>
              </a:rPr>
              <a:t>米切尔等人研制的</a:t>
            </a:r>
            <a:r>
              <a:rPr lang="en-US" altLang="zh-CN" dirty="0" smtClean="0">
                <a:latin typeface="Times New Roman" panose="02020603050405020304" pitchFamily="18" charset="0"/>
                <a:cs typeface="Times New Roman" panose="02020603050405020304" pitchFamily="18" charset="0"/>
              </a:rPr>
              <a:t>LEX</a:t>
            </a:r>
            <a:r>
              <a:rPr lang="zh-CN" altLang="en-US" dirty="0" smtClean="0">
                <a:latin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LEAP</a:t>
            </a:r>
            <a:r>
              <a:rPr lang="zh-CN" altLang="en-US" dirty="0" smtClean="0">
                <a:latin typeface="Times New Roman" panose="02020603050405020304" pitchFamily="18" charset="0"/>
              </a:rPr>
              <a:t>系统、明顿（</a:t>
            </a:r>
            <a:r>
              <a:rPr lang="en-US" altLang="zh-CN" dirty="0" smtClean="0">
                <a:latin typeface="Times New Roman" panose="02020603050405020304" pitchFamily="18" charset="0"/>
                <a:cs typeface="Times New Roman" panose="02020603050405020304" pitchFamily="18" charset="0"/>
              </a:rPr>
              <a:t>S. Minton</a:t>
            </a:r>
            <a:r>
              <a:rPr lang="zh-CN" altLang="en-US" dirty="0" smtClean="0">
                <a:latin typeface="Times New Roman" panose="02020603050405020304" pitchFamily="18" charset="0"/>
              </a:rPr>
              <a:t>）等人研制的</a:t>
            </a:r>
            <a:r>
              <a:rPr lang="en-US" altLang="zh-CN" dirty="0" smtClean="0">
                <a:latin typeface="Times New Roman" panose="02020603050405020304" pitchFamily="18" charset="0"/>
                <a:cs typeface="Times New Roman" panose="02020603050405020304" pitchFamily="18" charset="0"/>
              </a:rPr>
              <a:t>PRODIGY</a:t>
            </a:r>
            <a:r>
              <a:rPr lang="zh-CN" altLang="en-US" dirty="0" smtClean="0">
                <a:latin typeface="Times New Roman" panose="02020603050405020304" pitchFamily="18" charset="0"/>
              </a:rPr>
              <a:t>系统等。</a:t>
            </a:r>
            <a:r>
              <a:rPr lang="zh-CN" altLang="en-US" dirty="0" smtClean="0"/>
              <a:t> </a:t>
            </a:r>
          </a:p>
        </p:txBody>
      </p:sp>
    </p:spTree>
    <p:extLst>
      <p:ext uri="{BB962C8B-B14F-4D97-AF65-F5344CB8AC3E}">
        <p14:creationId xmlns:p14="http://schemas.microsoft.com/office/powerpoint/2010/main" val="95072844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slide(fromBottom)">
                                      <p:cBhvr>
                                        <p:cTn id="7" dur="500"/>
                                        <p:tgtEl>
                                          <p:spTgt spid="1044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04451">
                                            <p:txEl>
                                              <p:pRg st="1" end="1"/>
                                            </p:txEl>
                                          </p:spTgt>
                                        </p:tgtEl>
                                        <p:attrNameLst>
                                          <p:attrName>style.visibility</p:attrName>
                                        </p:attrNameLst>
                                      </p:cBhvr>
                                      <p:to>
                                        <p:strVal val="visible"/>
                                      </p:to>
                                    </p:set>
                                    <p:animEffect transition="in" filter="slide(fromBottom)">
                                      <p:cBhvr>
                                        <p:cTn id="12" dur="500"/>
                                        <p:tgtEl>
                                          <p:spTgt spid="1044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4451">
                                            <p:txEl>
                                              <p:pRg st="2" end="2"/>
                                            </p:txEl>
                                          </p:spTgt>
                                        </p:tgtEl>
                                        <p:attrNameLst>
                                          <p:attrName>style.visibility</p:attrName>
                                        </p:attrNameLst>
                                      </p:cBhvr>
                                      <p:to>
                                        <p:strVal val="visible"/>
                                      </p:to>
                                    </p:set>
                                    <p:animEffect transition="in" filter="slide(fromBottom)">
                                      <p:cBhvr>
                                        <p:cTn id="17" dur="500"/>
                                        <p:tgtEl>
                                          <p:spTgt spid="1044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EC2489F-7D76-4C73-896E-E9213FEFED71}" type="slidenum">
              <a:rPr kumimoji="0" lang="ja-JP" altLang="en-US" sz="1800">
                <a:solidFill>
                  <a:srgbClr val="A50021"/>
                </a:solidFill>
                <a:latin typeface="Arial" panose="020B0604020202020204" pitchFamily="34" charset="0"/>
                <a:ea typeface="ＭＳ Ｐゴシック" panose="020B0600070205080204" pitchFamily="34" charset="-128"/>
              </a:rPr>
              <a:pPr/>
              <a:t>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5602" name="Rectangle 2"/>
          <p:cNvSpPr>
            <a:spLocks noGrp="1" noChangeArrowheads="1"/>
          </p:cNvSpPr>
          <p:nvPr>
            <p:ph/>
          </p:nvPr>
        </p:nvSpPr>
        <p:spPr>
          <a:xfrm>
            <a:off x="623392" y="990600"/>
            <a:ext cx="11089232" cy="5486400"/>
          </a:xfrm>
        </p:spPr>
        <p:txBody>
          <a:bodyPr/>
          <a:lstStyle/>
          <a:p>
            <a:pPr eaLnBrk="1" hangingPunct="1">
              <a:buFont typeface="Wingdings" panose="05000000000000000000" pitchFamily="2" charset="2"/>
              <a:buNone/>
            </a:pPr>
            <a:r>
              <a:rPr lang="en-US" altLang="zh-CN" b="1" dirty="0" smtClean="0">
                <a:solidFill>
                  <a:srgbClr val="0000FF"/>
                </a:solidFill>
                <a:latin typeface="Times New Roman" panose="02020603050405020304" pitchFamily="18" charset="0"/>
              </a:rPr>
              <a:t>  2. </a:t>
            </a:r>
            <a:r>
              <a:rPr lang="zh-CN" altLang="en-US" b="1" dirty="0" smtClean="0">
                <a:solidFill>
                  <a:srgbClr val="0000FF"/>
                </a:solidFill>
                <a:latin typeface="Times New Roman" panose="02020603050405020304" pitchFamily="18" charset="0"/>
              </a:rPr>
              <a:t>机器学习系统的条件和能力 </a:t>
            </a:r>
          </a:p>
          <a:p>
            <a:pPr eaLnBrk="1" hangingPunct="1">
              <a:buFont typeface="Wingdings" panose="05000000000000000000" pitchFamily="2" charset="2"/>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1</a:t>
            </a:r>
            <a:r>
              <a:rPr lang="zh-CN" altLang="en-US" sz="2600" b="1" dirty="0">
                <a:latin typeface="Times New Roman" panose="02020603050405020304" pitchFamily="18" charset="0"/>
              </a:rPr>
              <a:t>）具有适当的学习环境</a:t>
            </a:r>
          </a:p>
          <a:p>
            <a:pPr eaLnBrk="1" hangingPunct="1">
              <a:buFont typeface="Wingdings" panose="05000000000000000000" pitchFamily="2" charset="2"/>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）具有一定的学习能力 </a:t>
            </a:r>
          </a:p>
          <a:p>
            <a:pPr eaLnBrk="1" hangingPunct="1">
              <a:buFont typeface="Wingdings" panose="05000000000000000000" pitchFamily="2" charset="2"/>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3</a:t>
            </a:r>
            <a:r>
              <a:rPr lang="zh-CN" altLang="en-US" sz="2600" b="1" dirty="0">
                <a:latin typeface="Times New Roman" panose="02020603050405020304" pitchFamily="18" charset="0"/>
              </a:rPr>
              <a:t>）能应用学到的知识求解问题 </a:t>
            </a:r>
          </a:p>
          <a:p>
            <a:pPr eaLnBrk="1" hangingPunct="1">
              <a:buFont typeface="Wingdings" panose="05000000000000000000" pitchFamily="2" charset="2"/>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4</a:t>
            </a:r>
            <a:r>
              <a:rPr lang="zh-CN" altLang="en-US" sz="2600" b="1" dirty="0">
                <a:latin typeface="Times New Roman" panose="02020603050405020304" pitchFamily="18" charset="0"/>
              </a:rPr>
              <a:t>）能提高系统的性能</a:t>
            </a:r>
          </a:p>
        </p:txBody>
      </p:sp>
      <p:sp>
        <p:nvSpPr>
          <p:cNvPr id="10244" name="Rectangle 4"/>
          <p:cNvSpPr>
            <a:spLocks noGrp="1" noChangeArrowheads="1"/>
          </p:cNvSpPr>
          <p:nvPr>
            <p:ph type="title" idx="4294967295"/>
          </p:nvPr>
        </p:nvSpPr>
        <p:spPr/>
        <p:txBody>
          <a:bodyPr/>
          <a:lstStyle/>
          <a:p>
            <a:pPr eaLnBrk="1" hangingPunct="1"/>
            <a:r>
              <a:rPr lang="zh-CN" altLang="en-US" dirty="0" smtClean="0">
                <a:latin typeface="Times New Roman" panose="02020603050405020304" pitchFamily="18" charset="0"/>
              </a:rPr>
              <a:t>机器学习系统</a:t>
            </a:r>
          </a:p>
        </p:txBody>
      </p:sp>
    </p:spTree>
    <p:extLst>
      <p:ext uri="{BB962C8B-B14F-4D97-AF65-F5344CB8AC3E}">
        <p14:creationId xmlns:p14="http://schemas.microsoft.com/office/powerpoint/2010/main" val="164094108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Effect transition="in" filter="slide(fromBottom)">
                                      <p:cBhvr>
                                        <p:cTn id="7" dur="500"/>
                                        <p:tgtEl>
                                          <p:spTgt spid="256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5602">
                                            <p:txEl>
                                              <p:pRg st="1" end="1"/>
                                            </p:txEl>
                                          </p:spTgt>
                                        </p:tgtEl>
                                        <p:attrNameLst>
                                          <p:attrName>style.visibility</p:attrName>
                                        </p:attrNameLst>
                                      </p:cBhvr>
                                      <p:to>
                                        <p:strVal val="visible"/>
                                      </p:to>
                                    </p:set>
                                    <p:animEffect transition="in" filter="slide(fromBottom)">
                                      <p:cBhvr>
                                        <p:cTn id="12" dur="500"/>
                                        <p:tgtEl>
                                          <p:spTgt spid="256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5602">
                                            <p:txEl>
                                              <p:pRg st="2" end="2"/>
                                            </p:txEl>
                                          </p:spTgt>
                                        </p:tgtEl>
                                        <p:attrNameLst>
                                          <p:attrName>style.visibility</p:attrName>
                                        </p:attrNameLst>
                                      </p:cBhvr>
                                      <p:to>
                                        <p:strVal val="visible"/>
                                      </p:to>
                                    </p:set>
                                    <p:animEffect transition="in" filter="slide(fromBottom)">
                                      <p:cBhvr>
                                        <p:cTn id="17" dur="500"/>
                                        <p:tgtEl>
                                          <p:spTgt spid="2560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5602">
                                            <p:txEl>
                                              <p:pRg st="3" end="3"/>
                                            </p:txEl>
                                          </p:spTgt>
                                        </p:tgtEl>
                                        <p:attrNameLst>
                                          <p:attrName>style.visibility</p:attrName>
                                        </p:attrNameLst>
                                      </p:cBhvr>
                                      <p:to>
                                        <p:strVal val="visible"/>
                                      </p:to>
                                    </p:set>
                                    <p:animEffect transition="in" filter="slide(fromBottom)">
                                      <p:cBhvr>
                                        <p:cTn id="22" dur="500"/>
                                        <p:tgtEl>
                                          <p:spTgt spid="2560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5602">
                                            <p:txEl>
                                              <p:pRg st="4" end="4"/>
                                            </p:txEl>
                                          </p:spTgt>
                                        </p:tgtEl>
                                        <p:attrNameLst>
                                          <p:attrName>style.visibility</p:attrName>
                                        </p:attrNameLst>
                                      </p:cBhvr>
                                      <p:to>
                                        <p:strVal val="visible"/>
                                      </p:to>
                                    </p:set>
                                    <p:animEffect transition="in" filter="slide(fromBottom)">
                                      <p:cBhvr>
                                        <p:cTn id="27" dur="500"/>
                                        <p:tgtEl>
                                          <p:spTgt spid="256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376F827-5302-4724-BAF8-216E6A3BBAFA}" type="slidenum">
              <a:rPr kumimoji="0" lang="ja-JP" altLang="en-US" sz="1800">
                <a:solidFill>
                  <a:srgbClr val="A50021"/>
                </a:solidFill>
                <a:latin typeface="Arial" panose="020B0604020202020204" pitchFamily="34" charset="0"/>
                <a:ea typeface="ＭＳ Ｐゴシック" panose="020B0600070205080204" pitchFamily="34" charset="-128"/>
              </a:rPr>
              <a:pPr/>
              <a:t>60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246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1.  </a:t>
            </a:r>
            <a:r>
              <a:rPr lang="zh-CN" altLang="en-US" smtClean="0">
                <a:latin typeface="Times New Roman" panose="02020603050405020304" pitchFamily="18" charset="0"/>
              </a:rPr>
              <a:t>解释学习的概念</a:t>
            </a:r>
          </a:p>
        </p:txBody>
      </p:sp>
      <p:sp>
        <p:nvSpPr>
          <p:cNvPr id="107523" name="Rectangle 3"/>
          <p:cNvSpPr>
            <a:spLocks noGrp="1" noChangeArrowheads="1"/>
          </p:cNvSpPr>
          <p:nvPr>
            <p:ph type="body" idx="1"/>
          </p:nvPr>
        </p:nvSpPr>
        <p:spPr>
          <a:xfrm>
            <a:off x="911424" y="908051"/>
            <a:ext cx="10585176" cy="5400675"/>
          </a:xfrm>
          <a:ln>
            <a:noFill/>
          </a:ln>
        </p:spPr>
        <p:txBody>
          <a:bodyPr/>
          <a:lstStyle/>
          <a:p>
            <a:pPr marL="0" indent="0" eaLnBrk="1" hangingPunct="1"/>
            <a:r>
              <a:rPr lang="en-US" altLang="zh-CN" dirty="0" smtClean="0">
                <a:latin typeface="宋体" panose="02010600030101010101" pitchFamily="2" charset="-122"/>
              </a:rPr>
              <a:t> </a:t>
            </a:r>
            <a:r>
              <a:rPr lang="zh-CN" altLang="en-US" b="1" dirty="0" smtClean="0">
                <a:latin typeface="宋体" panose="02010600030101010101" pitchFamily="2" charset="-122"/>
              </a:rPr>
              <a:t>解释学习：</a:t>
            </a:r>
            <a:r>
              <a:rPr lang="zh-CN" altLang="en-US" dirty="0" smtClean="0">
                <a:latin typeface="宋体" panose="02010600030101010101" pitchFamily="2" charset="-122"/>
              </a:rPr>
              <a:t>通过运用相关的领域知识及一个训练实例来对某一目标概念进行学习，并最终生成这个目标概念的一般性描述。</a:t>
            </a:r>
          </a:p>
          <a:p>
            <a:pPr marL="0" indent="0" eaLnBrk="1" hangingPunct="1"/>
            <a:r>
              <a:rPr lang="zh-CN" altLang="en-US" dirty="0" smtClean="0">
                <a:latin typeface="宋体" panose="02010600030101010101" pitchFamily="2" charset="-122"/>
              </a:rPr>
              <a:t> </a:t>
            </a:r>
            <a:r>
              <a:rPr lang="zh-CN" altLang="en-US" b="1" dirty="0" smtClean="0">
                <a:latin typeface="宋体" panose="02010600030101010101" pitchFamily="2" charset="-122"/>
              </a:rPr>
              <a:t>解释学习的一般性描述</a:t>
            </a:r>
            <a:r>
              <a:rPr lang="zh-CN" altLang="en-US" dirty="0" smtClean="0">
                <a:latin typeface="Times New Roman" panose="02020603050405020304" pitchFamily="18" charset="0"/>
              </a:rPr>
              <a:t>（米切尔，</a:t>
            </a:r>
            <a:r>
              <a:rPr lang="en-US" altLang="zh-CN" dirty="0" smtClean="0">
                <a:latin typeface="Times New Roman" panose="02020603050405020304" pitchFamily="18" charset="0"/>
              </a:rPr>
              <a:t>1986</a:t>
            </a:r>
            <a:r>
              <a:rPr lang="zh-CN" altLang="en-US" dirty="0" smtClean="0">
                <a:latin typeface="Times New Roman" panose="02020603050405020304" pitchFamily="18" charset="0"/>
              </a:rPr>
              <a:t>）</a:t>
            </a:r>
            <a:r>
              <a:rPr lang="zh-CN" altLang="en-US" dirty="0" smtClean="0">
                <a:latin typeface="宋体" panose="02010600030101010101" pitchFamily="2" charset="-122"/>
              </a:rPr>
              <a:t>： </a:t>
            </a:r>
            <a:r>
              <a:rPr lang="zh-CN" altLang="en-US" dirty="0" smtClean="0"/>
              <a:t> </a:t>
            </a:r>
          </a:p>
        </p:txBody>
      </p:sp>
      <p:sp>
        <p:nvSpPr>
          <p:cNvPr id="107524" name="Text Box 4"/>
          <p:cNvSpPr txBox="1">
            <a:spLocks noChangeArrowheads="1"/>
          </p:cNvSpPr>
          <p:nvPr/>
        </p:nvSpPr>
        <p:spPr bwMode="auto">
          <a:xfrm>
            <a:off x="1487488" y="2924944"/>
            <a:ext cx="9793088" cy="2879725"/>
          </a:xfrm>
          <a:prstGeom prst="rect">
            <a:avLst/>
          </a:prstGeom>
          <a:gradFill rotWithShape="0">
            <a:gsLst>
              <a:gs pos="0">
                <a:srgbClr val="CCFFFF"/>
              </a:gs>
              <a:gs pos="50000">
                <a:schemeClr val="bg1"/>
              </a:gs>
              <a:gs pos="100000">
                <a:srgbClr val="CCFFFF"/>
              </a:gs>
            </a:gsLst>
            <a:lin ang="0" scaled="1"/>
          </a:gradFill>
          <a:ln w="9525">
            <a:noFill/>
            <a:miter lim="800000"/>
            <a:headEnd/>
            <a:tailEnd/>
          </a:ln>
          <a:effectLst/>
        </p:spPr>
        <p:txBody>
          <a:bodyPr wrap="square">
            <a:spAutoFit/>
          </a:bodyPr>
          <a:lstStyle/>
          <a:p>
            <a:pPr algn="just" eaLnBrk="1" hangingPunct="1">
              <a:spcBef>
                <a:spcPct val="50000"/>
              </a:spcBef>
              <a:defRPr/>
            </a:pPr>
            <a:r>
              <a:rPr lang="zh-CN" altLang="en-US" sz="2600"/>
              <a:t>给定： 领域知识。</a:t>
            </a:r>
          </a:p>
          <a:p>
            <a:pPr algn="just" eaLnBrk="1" hangingPunct="1">
              <a:spcBef>
                <a:spcPct val="50000"/>
              </a:spcBef>
              <a:defRPr/>
            </a:pPr>
            <a:r>
              <a:rPr lang="zh-CN" altLang="en-US" sz="2600"/>
              <a:t>             目标概念。</a:t>
            </a:r>
          </a:p>
          <a:p>
            <a:pPr algn="just" eaLnBrk="1" hangingPunct="1">
              <a:spcBef>
                <a:spcPct val="50000"/>
              </a:spcBef>
              <a:defRPr/>
            </a:pPr>
            <a:r>
              <a:rPr lang="zh-CN" altLang="en-US" sz="2600"/>
              <a:t>             训练实例。</a:t>
            </a:r>
          </a:p>
          <a:p>
            <a:pPr algn="just" eaLnBrk="1" hangingPunct="1">
              <a:spcBef>
                <a:spcPct val="50000"/>
              </a:spcBef>
              <a:defRPr/>
            </a:pPr>
            <a:r>
              <a:rPr lang="zh-CN" altLang="en-US" sz="2600"/>
              <a:t>             操作性准则。</a:t>
            </a:r>
          </a:p>
          <a:p>
            <a:pPr eaLnBrk="1" hangingPunct="1">
              <a:spcBef>
                <a:spcPct val="50000"/>
              </a:spcBef>
              <a:defRPr/>
            </a:pPr>
            <a:r>
              <a:rPr lang="zh-CN" altLang="en-US" sz="2600">
                <a:latin typeface="宋体" pitchFamily="2" charset="-122"/>
              </a:rPr>
              <a:t>找出：</a:t>
            </a:r>
            <a:r>
              <a:rPr lang="zh-CN" altLang="en-US" sz="2600"/>
              <a:t> </a:t>
            </a:r>
            <a:r>
              <a:rPr lang="zh-CN" altLang="en-US" sz="2600">
                <a:latin typeface="宋体" pitchFamily="2" charset="-122"/>
              </a:rPr>
              <a:t>满足的关于的充分条件。</a:t>
            </a:r>
            <a:r>
              <a:rPr lang="zh-CN" altLang="en-US" sz="2600"/>
              <a:t> </a:t>
            </a:r>
          </a:p>
        </p:txBody>
      </p:sp>
    </p:spTree>
    <p:extLst>
      <p:ext uri="{BB962C8B-B14F-4D97-AF65-F5344CB8AC3E}">
        <p14:creationId xmlns:p14="http://schemas.microsoft.com/office/powerpoint/2010/main" val="36230345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500" fill="hold"/>
                                        <p:tgtEl>
                                          <p:spTgt spid="1075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75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7523">
                                            <p:txEl>
                                              <p:pRg st="1" end="1"/>
                                            </p:txEl>
                                          </p:spTgt>
                                        </p:tgtEl>
                                        <p:attrNameLst>
                                          <p:attrName>style.visibility</p:attrName>
                                        </p:attrNameLst>
                                      </p:cBhvr>
                                      <p:to>
                                        <p:strVal val="visible"/>
                                      </p:to>
                                    </p:set>
                                    <p:anim calcmode="lin" valueType="num">
                                      <p:cBhvr additive="base">
                                        <p:cTn id="13" dur="500" fill="hold"/>
                                        <p:tgtEl>
                                          <p:spTgt spid="1075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75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07524"/>
                                        </p:tgtEl>
                                        <p:attrNameLst>
                                          <p:attrName>style.visibility</p:attrName>
                                        </p:attrNameLst>
                                      </p:cBhvr>
                                      <p:to>
                                        <p:strVal val="visible"/>
                                      </p:to>
                                    </p:set>
                                    <p:animEffect transition="in" filter="box(in)">
                                      <p:cBhvr>
                                        <p:cTn id="19" dur="500"/>
                                        <p:tgtEl>
                                          <p:spTgt spid="107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autoUpdateAnimBg="0"/>
      <p:bldP spid="107524"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C7C6CDF-AEAF-4436-95DD-D675F598140A}" type="slidenum">
              <a:rPr kumimoji="0" lang="ja-JP" altLang="en-US" sz="1800">
                <a:solidFill>
                  <a:srgbClr val="A50021"/>
                </a:solidFill>
                <a:latin typeface="Arial" panose="020B0604020202020204" pitchFamily="34" charset="0"/>
                <a:ea typeface="ＭＳ Ｐゴシック" panose="020B0600070205080204" pitchFamily="34" charset="-128"/>
              </a:rPr>
              <a:pPr/>
              <a:t>61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3491"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1. </a:t>
            </a:r>
            <a:r>
              <a:rPr lang="zh-CN" altLang="en-US" smtClean="0">
                <a:latin typeface="Times New Roman" panose="02020603050405020304" pitchFamily="18" charset="0"/>
              </a:rPr>
              <a:t>解释学习的概念</a:t>
            </a:r>
          </a:p>
        </p:txBody>
      </p:sp>
      <p:sp>
        <p:nvSpPr>
          <p:cNvPr id="108547" name="Rectangle 3"/>
          <p:cNvSpPr>
            <a:spLocks noGrp="1" noChangeArrowheads="1"/>
          </p:cNvSpPr>
          <p:nvPr>
            <p:ph type="body" idx="1"/>
          </p:nvPr>
        </p:nvSpPr>
        <p:spPr>
          <a:xfrm>
            <a:off x="911424" y="1152526"/>
            <a:ext cx="10369152" cy="4562475"/>
          </a:xfrm>
          <a:gradFill rotWithShape="0">
            <a:gsLst>
              <a:gs pos="0">
                <a:srgbClr val="CCFFCC"/>
              </a:gs>
              <a:gs pos="100000">
                <a:schemeClr val="bg1"/>
              </a:gs>
            </a:gsLst>
            <a:path path="rect">
              <a:fillToRect l="100000" b="100000"/>
            </a:path>
          </a:gradFill>
          <a:ln>
            <a:solidFill>
              <a:srgbClr val="808080"/>
            </a:solidFill>
            <a:miter lim="800000"/>
            <a:headEnd/>
            <a:tailEnd/>
          </a:ln>
        </p:spPr>
        <p:txBody>
          <a:bodyPr/>
          <a:lstStyle/>
          <a:p>
            <a:pPr marL="0" indent="0" algn="just" eaLnBrk="1" hangingPunct="1"/>
            <a:r>
              <a:rPr lang="en-US" altLang="zh-CN" dirty="0" smtClean="0">
                <a:latin typeface="宋体" panose="02010600030101010101" pitchFamily="2" charset="-122"/>
              </a:rPr>
              <a:t> </a:t>
            </a:r>
            <a:r>
              <a:rPr lang="zh-CN" altLang="en-US" b="1" dirty="0" smtClean="0">
                <a:latin typeface="宋体" panose="02010600030101010101" pitchFamily="2" charset="-122"/>
              </a:rPr>
              <a:t>解释学习与示例学习的主要区别</a:t>
            </a:r>
            <a:r>
              <a:rPr lang="zh-CN" altLang="en-US" dirty="0" smtClean="0">
                <a:latin typeface="宋体" panose="02010600030101010101" pitchFamily="2" charset="-122"/>
              </a:rPr>
              <a:t>：</a:t>
            </a:r>
            <a:endParaRPr lang="zh-CN" altLang="en-US" dirty="0" smtClean="0">
              <a:latin typeface="Times New Roman" panose="02020603050405020304" pitchFamily="18" charset="0"/>
              <a:cs typeface="Times New Roman" panose="02020603050405020304" pitchFamily="18" charset="0"/>
            </a:endParaRPr>
          </a:p>
          <a:p>
            <a:pPr marL="0" indent="0" algn="just" eaLnBrk="1" hangingPunct="1">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）示例学习：系统要求输入一组实例。</a:t>
            </a:r>
          </a:p>
          <a:p>
            <a:pPr marL="0" indent="0" algn="just" eaLnBrk="1" hangingPunct="1">
              <a:buNone/>
            </a:pPr>
            <a:r>
              <a:rPr lang="zh-CN" altLang="en-US" sz="2600" dirty="0">
                <a:latin typeface="Times New Roman" panose="02020603050405020304" pitchFamily="18" charset="0"/>
              </a:rPr>
              <a:t>          解释学习：输入一个实例。</a:t>
            </a:r>
            <a:endParaRPr lang="zh-CN" altLang="en-US" sz="2600" dirty="0">
              <a:latin typeface="Times New Roman" panose="02020603050405020304" pitchFamily="18" charset="0"/>
              <a:cs typeface="Times New Roman" panose="02020603050405020304" pitchFamily="18" charset="0"/>
            </a:endParaRPr>
          </a:p>
          <a:p>
            <a:pPr marL="0" indent="0" algn="just" eaLnBrk="1" hangingPunct="1">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2</a:t>
            </a:r>
            <a:r>
              <a:rPr lang="zh-CN" altLang="en-US" sz="2600" dirty="0">
                <a:latin typeface="Times New Roman" panose="02020603050405020304" pitchFamily="18" charset="0"/>
              </a:rPr>
              <a:t>）示例学习：归纳学习，不要求提供领域知识。</a:t>
            </a:r>
          </a:p>
          <a:p>
            <a:pPr marL="0" indent="0" algn="just" eaLnBrk="1" hangingPunct="1">
              <a:buNone/>
            </a:pPr>
            <a:r>
              <a:rPr lang="zh-CN" altLang="en-US" sz="2600" dirty="0">
                <a:latin typeface="Times New Roman" panose="02020603050405020304" pitchFamily="18" charset="0"/>
              </a:rPr>
              <a:t>          解释学习：演绎学习，要求提供完善的领域知识。</a:t>
            </a:r>
            <a:endParaRPr lang="zh-CN" altLang="en-US" sz="2600" dirty="0">
              <a:latin typeface="Times New Roman" panose="02020603050405020304" pitchFamily="18" charset="0"/>
              <a:cs typeface="Times New Roman" panose="02020603050405020304" pitchFamily="18" charset="0"/>
            </a:endParaRPr>
          </a:p>
          <a:p>
            <a:pPr marL="0" indent="0" algn="just" eaLnBrk="1" hangingPunct="1">
              <a:buNone/>
            </a:pPr>
            <a:r>
              <a:rPr lang="zh-CN" altLang="en-US" sz="2600" dirty="0">
                <a:latin typeface="Times New Roman" panose="02020603050405020304" pitchFamily="18" charset="0"/>
              </a:rPr>
              <a:t>（</a:t>
            </a:r>
            <a:r>
              <a:rPr lang="en-US" altLang="zh-CN" sz="2600" dirty="0">
                <a:latin typeface="Times New Roman" panose="02020603050405020304" pitchFamily="18" charset="0"/>
              </a:rPr>
              <a:t>3</a:t>
            </a:r>
            <a:r>
              <a:rPr lang="zh-CN" altLang="en-US" sz="2600" dirty="0">
                <a:latin typeface="Times New Roman" panose="02020603050405020304" pitchFamily="18" charset="0"/>
              </a:rPr>
              <a:t>）示例学习：概念的获取，即知识增加的一面。</a:t>
            </a:r>
          </a:p>
          <a:p>
            <a:pPr marL="0" indent="0" algn="just" eaLnBrk="1" hangingPunct="1">
              <a:buNone/>
            </a:pPr>
            <a:r>
              <a:rPr lang="zh-CN" altLang="en-US" sz="2600" dirty="0">
                <a:latin typeface="Times New Roman" panose="02020603050405020304" pitchFamily="18" charset="0"/>
              </a:rPr>
              <a:t>          解释学习：</a:t>
            </a:r>
            <a:r>
              <a:rPr lang="zh-CN" altLang="en-US" sz="2600" dirty="0">
                <a:latin typeface="宋体" panose="02010600030101010101" pitchFamily="2" charset="-122"/>
              </a:rPr>
              <a:t>技能提高的一面。</a:t>
            </a:r>
          </a:p>
        </p:txBody>
      </p:sp>
    </p:spTree>
    <p:extLst>
      <p:ext uri="{BB962C8B-B14F-4D97-AF65-F5344CB8AC3E}">
        <p14:creationId xmlns:p14="http://schemas.microsoft.com/office/powerpoint/2010/main" val="167268421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547">
                                            <p:bg/>
                                          </p:spTgt>
                                        </p:tgtEl>
                                        <p:attrNameLst>
                                          <p:attrName>style.visibility</p:attrName>
                                        </p:attrNameLst>
                                      </p:cBhvr>
                                      <p:to>
                                        <p:strVal val="visible"/>
                                      </p:to>
                                    </p:set>
                                    <p:anim calcmode="lin" valueType="num">
                                      <p:cBhvr additive="base">
                                        <p:cTn id="7" dur="500" fill="hold"/>
                                        <p:tgtEl>
                                          <p:spTgt spid="108547">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547">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8547">
                                            <p:txEl>
                                              <p:pRg st="0" end="0"/>
                                            </p:txEl>
                                          </p:spTgt>
                                        </p:tgtEl>
                                        <p:attrNameLst>
                                          <p:attrName>style.visibility</p:attrName>
                                        </p:attrNameLst>
                                      </p:cBhvr>
                                      <p:to>
                                        <p:strVal val="visible"/>
                                      </p:to>
                                    </p:set>
                                    <p:anim calcmode="lin" valueType="num">
                                      <p:cBhvr additive="base">
                                        <p:cTn id="13" dur="500" fill="hold"/>
                                        <p:tgtEl>
                                          <p:spTgt spid="10854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8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8547">
                                            <p:txEl>
                                              <p:pRg st="1" end="1"/>
                                            </p:txEl>
                                          </p:spTgt>
                                        </p:tgtEl>
                                        <p:attrNameLst>
                                          <p:attrName>style.visibility</p:attrName>
                                        </p:attrNameLst>
                                      </p:cBhvr>
                                      <p:to>
                                        <p:strVal val="visible"/>
                                      </p:to>
                                    </p:set>
                                    <p:anim calcmode="lin" valueType="num">
                                      <p:cBhvr additive="base">
                                        <p:cTn id="19" dur="500" fill="hold"/>
                                        <p:tgtEl>
                                          <p:spTgt spid="10854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8547">
                                            <p:txEl>
                                              <p:pRg st="1" end="1"/>
                                            </p:txEl>
                                          </p:spTgt>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108547">
                                            <p:txEl>
                                              <p:pRg st="2" end="2"/>
                                            </p:txEl>
                                          </p:spTgt>
                                        </p:tgtEl>
                                        <p:attrNameLst>
                                          <p:attrName>style.visibility</p:attrName>
                                        </p:attrNameLst>
                                      </p:cBhvr>
                                      <p:to>
                                        <p:strVal val="visible"/>
                                      </p:to>
                                    </p:set>
                                    <p:anim calcmode="lin" valueType="num">
                                      <p:cBhvr additive="base">
                                        <p:cTn id="24" dur="500" fill="hold"/>
                                        <p:tgtEl>
                                          <p:spTgt spid="108547">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85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8547">
                                            <p:txEl>
                                              <p:pRg st="3" end="3"/>
                                            </p:txEl>
                                          </p:spTgt>
                                        </p:tgtEl>
                                        <p:attrNameLst>
                                          <p:attrName>style.visibility</p:attrName>
                                        </p:attrNameLst>
                                      </p:cBhvr>
                                      <p:to>
                                        <p:strVal val="visible"/>
                                      </p:to>
                                    </p:set>
                                    <p:anim calcmode="lin" valueType="num">
                                      <p:cBhvr additive="base">
                                        <p:cTn id="30" dur="500" fill="hold"/>
                                        <p:tgtEl>
                                          <p:spTgt spid="108547">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8547">
                                            <p:txEl>
                                              <p:pRg st="3" end="3"/>
                                            </p:txEl>
                                          </p:spTgt>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
                            </p:stCondLst>
                            <p:childTnLst>
                              <p:par>
                                <p:cTn id="33" presetID="2" presetClass="entr" presetSubtype="8" fill="hold" grpId="0" nodeType="afterEffect">
                                  <p:stCondLst>
                                    <p:cond delay="0"/>
                                  </p:stCondLst>
                                  <p:childTnLst>
                                    <p:set>
                                      <p:cBhvr>
                                        <p:cTn id="34" dur="1" fill="hold">
                                          <p:stCondLst>
                                            <p:cond delay="0"/>
                                          </p:stCondLst>
                                        </p:cTn>
                                        <p:tgtEl>
                                          <p:spTgt spid="108547">
                                            <p:txEl>
                                              <p:pRg st="4" end="4"/>
                                            </p:txEl>
                                          </p:spTgt>
                                        </p:tgtEl>
                                        <p:attrNameLst>
                                          <p:attrName>style.visibility</p:attrName>
                                        </p:attrNameLst>
                                      </p:cBhvr>
                                      <p:to>
                                        <p:strVal val="visible"/>
                                      </p:to>
                                    </p:set>
                                    <p:anim calcmode="lin" valueType="num">
                                      <p:cBhvr additive="base">
                                        <p:cTn id="35" dur="500" fill="hold"/>
                                        <p:tgtEl>
                                          <p:spTgt spid="108547">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085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08547">
                                            <p:txEl>
                                              <p:pRg st="5" end="5"/>
                                            </p:txEl>
                                          </p:spTgt>
                                        </p:tgtEl>
                                        <p:attrNameLst>
                                          <p:attrName>style.visibility</p:attrName>
                                        </p:attrNameLst>
                                      </p:cBhvr>
                                      <p:to>
                                        <p:strVal val="visible"/>
                                      </p:to>
                                    </p:set>
                                    <p:anim calcmode="lin" valueType="num">
                                      <p:cBhvr additive="base">
                                        <p:cTn id="41" dur="500" fill="hold"/>
                                        <p:tgtEl>
                                          <p:spTgt spid="108547">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8547">
                                            <p:txEl>
                                              <p:pRg st="5" end="5"/>
                                            </p:txEl>
                                          </p:spTgt>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 presetClass="entr" presetSubtype="8" fill="hold" grpId="0" nodeType="afterEffect">
                                  <p:stCondLst>
                                    <p:cond delay="0"/>
                                  </p:stCondLst>
                                  <p:childTnLst>
                                    <p:set>
                                      <p:cBhvr>
                                        <p:cTn id="45" dur="1" fill="hold">
                                          <p:stCondLst>
                                            <p:cond delay="0"/>
                                          </p:stCondLst>
                                        </p:cTn>
                                        <p:tgtEl>
                                          <p:spTgt spid="108547">
                                            <p:txEl>
                                              <p:pRg st="6" end="6"/>
                                            </p:txEl>
                                          </p:spTgt>
                                        </p:tgtEl>
                                        <p:attrNameLst>
                                          <p:attrName>style.visibility</p:attrName>
                                        </p:attrNameLst>
                                      </p:cBhvr>
                                      <p:to>
                                        <p:strVal val="visible"/>
                                      </p:to>
                                    </p:set>
                                    <p:anim calcmode="lin" valueType="num">
                                      <p:cBhvr additive="base">
                                        <p:cTn id="46" dur="500" fill="hold"/>
                                        <p:tgtEl>
                                          <p:spTgt spid="108547">
                                            <p:txEl>
                                              <p:pRg st="6" end="6"/>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0854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F5592C5-748C-45AD-BD58-885B87521348}" type="slidenum">
              <a:rPr kumimoji="0" lang="ja-JP" altLang="en-US" sz="1800">
                <a:solidFill>
                  <a:srgbClr val="A50021"/>
                </a:solidFill>
                <a:latin typeface="Arial" panose="020B0604020202020204" pitchFamily="34" charset="0"/>
                <a:ea typeface="ＭＳ Ｐゴシック" panose="020B0600070205080204" pitchFamily="34" charset="-128"/>
              </a:rPr>
              <a:pPr/>
              <a:t>62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451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109571" name="Rectangle 3"/>
          <p:cNvSpPr>
            <a:spLocks noGrp="1" noChangeArrowheads="1"/>
          </p:cNvSpPr>
          <p:nvPr>
            <p:ph type="body" idx="1"/>
          </p:nvPr>
        </p:nvSpPr>
        <p:spPr>
          <a:xfrm>
            <a:off x="1127448" y="1454150"/>
            <a:ext cx="10009111" cy="4495800"/>
          </a:xfrm>
        </p:spPr>
        <p:txBody>
          <a:bodyPr/>
          <a:lstStyle/>
          <a:p>
            <a:pPr marL="0" indent="0" eaLnBrk="1" hangingPunct="1"/>
            <a:r>
              <a:rPr lang="en-US" altLang="zh-CN" sz="2600" dirty="0">
                <a:latin typeface="宋体" panose="02010600030101010101" pitchFamily="2" charset="-122"/>
              </a:rPr>
              <a:t> </a:t>
            </a:r>
            <a:r>
              <a:rPr lang="zh-CN" altLang="en-US" sz="2600" b="1" dirty="0">
                <a:latin typeface="宋体" panose="02010600030101010101" pitchFamily="2" charset="-122"/>
              </a:rPr>
              <a:t>构造解释的任务：</a:t>
            </a:r>
            <a:r>
              <a:rPr lang="zh-CN" altLang="en-US" sz="2600" dirty="0">
                <a:latin typeface="宋体" panose="02010600030101010101" pitchFamily="2" charset="-122"/>
              </a:rPr>
              <a:t>证明提供给系统的训练实例为什么是满足目标概念的一个实例。</a:t>
            </a:r>
          </a:p>
          <a:p>
            <a:pPr marL="0" indent="0" eaLnBrk="1" hangingPunct="1"/>
            <a:r>
              <a:rPr lang="zh-CN" altLang="en-US" sz="2600" dirty="0">
                <a:latin typeface="宋体" panose="02010600030101010101" pitchFamily="2" charset="-122"/>
              </a:rPr>
              <a:t> </a:t>
            </a:r>
            <a:r>
              <a:rPr lang="zh-CN" altLang="en-US" sz="2600" b="1" dirty="0">
                <a:latin typeface="宋体" panose="02010600030101010101" pitchFamily="2" charset="-122"/>
              </a:rPr>
              <a:t>证明过程：</a:t>
            </a:r>
            <a:r>
              <a:rPr lang="zh-CN" altLang="en-US" sz="2600" dirty="0">
                <a:latin typeface="宋体" panose="02010600030101010101" pitchFamily="2" charset="-122"/>
              </a:rPr>
              <a:t>通过运用领域知识进行演绎实现的，证明的结果是得到一个解释结构。</a:t>
            </a:r>
            <a:r>
              <a:rPr lang="zh-CN" altLang="en-US" dirty="0" smtClean="0"/>
              <a:t> </a:t>
            </a:r>
          </a:p>
        </p:txBody>
      </p:sp>
      <p:sp>
        <p:nvSpPr>
          <p:cNvPr id="64517" name="Text Box 4"/>
          <p:cNvSpPr txBox="1">
            <a:spLocks noChangeArrowheads="1"/>
          </p:cNvSpPr>
          <p:nvPr/>
        </p:nvSpPr>
        <p:spPr bwMode="auto">
          <a:xfrm>
            <a:off x="1199456" y="955966"/>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 </a:t>
            </a:r>
            <a:r>
              <a:rPr lang="zh-CN" altLang="en-US" sz="2800" b="1" dirty="0"/>
              <a:t>（</a:t>
            </a:r>
            <a:r>
              <a:rPr lang="en-US" altLang="zh-CN" sz="2800" b="1" dirty="0"/>
              <a:t>1</a:t>
            </a:r>
            <a:r>
              <a:rPr lang="zh-CN" altLang="en-US" sz="2800" b="1" dirty="0"/>
              <a:t>）</a:t>
            </a:r>
            <a:r>
              <a:rPr lang="en-US" altLang="zh-CN" sz="2800" b="1" dirty="0"/>
              <a:t> </a:t>
            </a:r>
            <a:r>
              <a:rPr lang="zh-CN" altLang="en-US" sz="2800" b="1" dirty="0">
                <a:latin typeface="宋体" panose="02010600030101010101" pitchFamily="2" charset="-122"/>
              </a:rPr>
              <a:t>构造解释</a:t>
            </a:r>
            <a:r>
              <a:rPr lang="zh-CN" altLang="en-US" sz="2800" dirty="0"/>
              <a:t> </a:t>
            </a:r>
          </a:p>
        </p:txBody>
      </p:sp>
    </p:spTree>
    <p:extLst>
      <p:ext uri="{BB962C8B-B14F-4D97-AF65-F5344CB8AC3E}">
        <p14:creationId xmlns:p14="http://schemas.microsoft.com/office/powerpoint/2010/main" val="72239418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 calcmode="lin" valueType="num">
                                      <p:cBhvr additive="base">
                                        <p:cTn id="7" dur="500" fill="hold"/>
                                        <p:tgtEl>
                                          <p:spTgt spid="1095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5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571">
                                            <p:txEl>
                                              <p:pRg st="1" end="1"/>
                                            </p:txEl>
                                          </p:spTgt>
                                        </p:tgtEl>
                                        <p:attrNameLst>
                                          <p:attrName>style.visibility</p:attrName>
                                        </p:attrNameLst>
                                      </p:cBhvr>
                                      <p:to>
                                        <p:strVal val="visible"/>
                                      </p:to>
                                    </p:set>
                                    <p:anim calcmode="lin" valueType="num">
                                      <p:cBhvr additive="base">
                                        <p:cTn id="13" dur="500" fill="hold"/>
                                        <p:tgtEl>
                                          <p:spTgt spid="1095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57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5779AB7-0FC4-4C3F-8851-0797652278FD}" type="slidenum">
              <a:rPr kumimoji="0" lang="ja-JP" altLang="en-US" sz="1800">
                <a:solidFill>
                  <a:srgbClr val="A50021"/>
                </a:solidFill>
                <a:latin typeface="Arial" panose="020B0604020202020204" pitchFamily="34" charset="0"/>
                <a:ea typeface="ＭＳ Ｐゴシック" panose="020B0600070205080204" pitchFamily="34" charset="-128"/>
              </a:rPr>
              <a:pPr/>
              <a:t>63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5539" name="Rectangle 6"/>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65540" name="Rectangle 7"/>
          <p:cNvSpPr>
            <a:spLocks noGrp="1" noChangeArrowheads="1"/>
          </p:cNvSpPr>
          <p:nvPr>
            <p:ph type="body" idx="1"/>
          </p:nvPr>
        </p:nvSpPr>
        <p:spPr>
          <a:xfrm>
            <a:off x="1055440" y="1600200"/>
            <a:ext cx="10153128" cy="4953000"/>
          </a:xfrm>
          <a:solidFill>
            <a:srgbClr val="FFFFFF"/>
          </a:solidFill>
          <a:ln>
            <a:noFill/>
            <a:miter lim="800000"/>
            <a:headEnd/>
            <a:tailEnd/>
          </a:ln>
        </p:spPr>
        <p:txBody>
          <a:bodyPr/>
          <a:lstStyle/>
          <a:p>
            <a:pPr marL="187325" indent="-187325" eaLnBrk="1" hangingPunct="1"/>
            <a:r>
              <a:rPr lang="en-US" altLang="zh-CN" sz="2600" dirty="0"/>
              <a:t> </a:t>
            </a:r>
            <a:r>
              <a:rPr lang="zh-CN" altLang="en-US" sz="2400" dirty="0"/>
              <a:t>例如，</a:t>
            </a:r>
            <a:r>
              <a:rPr lang="zh-CN" altLang="en-US" sz="2400" b="1" dirty="0"/>
              <a:t>学习目标</a:t>
            </a:r>
            <a:r>
              <a:rPr lang="zh-CN" altLang="en-US" sz="2400" dirty="0"/>
              <a:t>：</a:t>
            </a:r>
          </a:p>
          <a:p>
            <a:pPr marL="187325" indent="-187325" eaLnBrk="1" hangingPunct="1">
              <a:buNone/>
            </a:pPr>
            <a:r>
              <a:rPr lang="zh-CN" altLang="en-US" sz="2400" b="1" dirty="0"/>
              <a:t>训练实例</a:t>
            </a:r>
            <a:r>
              <a:rPr lang="zh-CN" altLang="en-US" sz="2400" dirty="0"/>
              <a:t>：</a:t>
            </a:r>
          </a:p>
          <a:p>
            <a:pPr marL="187325" indent="-187325" eaLnBrk="1" hangingPunct="1">
              <a:buNone/>
            </a:pPr>
            <a:endParaRPr lang="zh-CN" altLang="en-US" sz="2400" dirty="0"/>
          </a:p>
          <a:p>
            <a:pPr marL="187325" indent="-187325" eaLnBrk="1" hangingPunct="1">
              <a:buNone/>
            </a:pPr>
            <a:endParaRPr lang="zh-CN" altLang="en-US" sz="2400" dirty="0"/>
          </a:p>
          <a:p>
            <a:pPr marL="187325" indent="-187325" eaLnBrk="1" hangingPunct="1">
              <a:buNone/>
            </a:pPr>
            <a:r>
              <a:rPr lang="zh-CN" altLang="en-US" sz="2400" b="1" dirty="0">
                <a:latin typeface="宋体" panose="02010600030101010101" pitchFamily="2" charset="-122"/>
              </a:rPr>
              <a:t>领域知识</a:t>
            </a:r>
            <a:r>
              <a:rPr lang="zh-CN" altLang="en-US" sz="2400" dirty="0">
                <a:latin typeface="宋体" panose="02010600030101010101" pitchFamily="2" charset="-122"/>
              </a:rPr>
              <a:t>：</a:t>
            </a:r>
            <a:r>
              <a:rPr lang="zh-CN" altLang="en-US" dirty="0" smtClean="0"/>
              <a:t> </a:t>
            </a:r>
          </a:p>
        </p:txBody>
      </p:sp>
      <p:sp>
        <p:nvSpPr>
          <p:cNvPr id="65541" name="Text Box 3"/>
          <p:cNvSpPr txBox="1">
            <a:spLocks noChangeArrowheads="1"/>
          </p:cNvSpPr>
          <p:nvPr/>
        </p:nvSpPr>
        <p:spPr bwMode="auto">
          <a:xfrm>
            <a:off x="985838" y="965201"/>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 </a:t>
            </a:r>
            <a:r>
              <a:rPr lang="zh-CN" altLang="en-US" sz="2800" b="1" dirty="0"/>
              <a:t>（</a:t>
            </a:r>
            <a:r>
              <a:rPr lang="en-US" altLang="zh-CN" sz="2800" b="1" dirty="0"/>
              <a:t>1</a:t>
            </a:r>
            <a:r>
              <a:rPr lang="zh-CN" altLang="en-US" sz="2800" b="1" dirty="0"/>
              <a:t>）</a:t>
            </a:r>
            <a:r>
              <a:rPr lang="en-US" altLang="zh-CN" sz="2800" b="1" dirty="0"/>
              <a:t> </a:t>
            </a:r>
            <a:r>
              <a:rPr lang="zh-CN" altLang="en-US" sz="2800" b="1" dirty="0">
                <a:latin typeface="宋体" panose="02010600030101010101" pitchFamily="2" charset="-122"/>
              </a:rPr>
              <a:t>构造解释</a:t>
            </a:r>
            <a:r>
              <a:rPr lang="zh-CN" altLang="en-US" sz="2800" dirty="0"/>
              <a:t> </a:t>
            </a:r>
          </a:p>
        </p:txBody>
      </p:sp>
      <p:sp>
        <p:nvSpPr>
          <p:cNvPr id="65542" name="Rectangle 4"/>
          <p:cNvSpPr>
            <a:spLocks noChangeArrowheads="1"/>
          </p:cNvSpPr>
          <p:nvPr/>
        </p:nvSpPr>
        <p:spPr bwMode="auto">
          <a:xfrm>
            <a:off x="4176713" y="18954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543" name="Rectangle 9"/>
          <p:cNvSpPr>
            <a:spLocks noChangeArrowheads="1"/>
          </p:cNvSpPr>
          <p:nvPr/>
        </p:nvSpPr>
        <p:spPr bwMode="auto">
          <a:xfrm>
            <a:off x="5176838"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4" name="Object 8"/>
          <p:cNvGraphicFramePr>
            <a:graphicFrameLocks noChangeAspect="1"/>
          </p:cNvGraphicFramePr>
          <p:nvPr/>
        </p:nvGraphicFramePr>
        <p:xfrm>
          <a:off x="4572000" y="1752600"/>
          <a:ext cx="3505200" cy="381000"/>
        </p:xfrm>
        <a:graphic>
          <a:graphicData uri="http://schemas.openxmlformats.org/presentationml/2006/ole">
            <mc:AlternateContent xmlns:mc="http://schemas.openxmlformats.org/markup-compatibility/2006">
              <mc:Choice xmlns:v="urn:schemas-microsoft-com:vml" Requires="v">
                <p:oleObj spid="_x0000_s135345" r:id="rId3" imgW="1841500" imgH="215900" progId="Equation.DSMT4">
                  <p:embed/>
                </p:oleObj>
              </mc:Choice>
              <mc:Fallback>
                <p:oleObj r:id="rId3" imgW="1841500" imgH="215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52600"/>
                        <a:ext cx="3505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5" name="Rectangle 11"/>
          <p:cNvSpPr>
            <a:spLocks noChangeArrowheads="1"/>
          </p:cNvSpPr>
          <p:nvPr/>
        </p:nvSpPr>
        <p:spPr bwMode="auto">
          <a:xfrm>
            <a:off x="5614988"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6" name="Object 10"/>
          <p:cNvGraphicFramePr>
            <a:graphicFrameLocks noChangeAspect="1"/>
          </p:cNvGraphicFramePr>
          <p:nvPr/>
        </p:nvGraphicFramePr>
        <p:xfrm>
          <a:off x="3429000" y="2286000"/>
          <a:ext cx="2895600" cy="1905000"/>
        </p:xfrm>
        <a:graphic>
          <a:graphicData uri="http://schemas.openxmlformats.org/presentationml/2006/ole">
            <mc:AlternateContent xmlns:mc="http://schemas.openxmlformats.org/markup-compatibility/2006">
              <mc:Choice xmlns:v="urn:schemas-microsoft-com:vml" Requires="v">
                <p:oleObj spid="_x0000_s135346" name="Equation" r:id="rId5" imgW="1079500" imgH="876300" progId="Equation.DSMT4">
                  <p:embed/>
                </p:oleObj>
              </mc:Choice>
              <mc:Fallback>
                <p:oleObj name="Equation" r:id="rId5" imgW="1079500" imgH="876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286000"/>
                        <a:ext cx="2895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7" name="Rectangle 13"/>
          <p:cNvSpPr>
            <a:spLocks noChangeArrowheads="1"/>
          </p:cNvSpPr>
          <p:nvPr/>
        </p:nvSpPr>
        <p:spPr bwMode="auto">
          <a:xfrm>
            <a:off x="4891088" y="332898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8" name="Object 18"/>
          <p:cNvGraphicFramePr>
            <a:graphicFrameLocks noChangeAspect="1"/>
          </p:cNvGraphicFramePr>
          <p:nvPr/>
        </p:nvGraphicFramePr>
        <p:xfrm>
          <a:off x="1905001" y="4572001"/>
          <a:ext cx="4581525" cy="347663"/>
        </p:xfrm>
        <a:graphic>
          <a:graphicData uri="http://schemas.openxmlformats.org/presentationml/2006/ole">
            <mc:AlternateContent xmlns:mc="http://schemas.openxmlformats.org/markup-compatibility/2006">
              <mc:Choice xmlns:v="urn:schemas-microsoft-com:vml" Requires="v">
                <p:oleObj spid="_x0000_s135347" r:id="rId7" imgW="2413000" imgH="203200" progId="Equation.3">
                  <p:embed/>
                </p:oleObj>
              </mc:Choice>
              <mc:Fallback>
                <p:oleObj r:id="rId7" imgW="24130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1" y="4572001"/>
                        <a:ext cx="458152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9" name="Object 17"/>
          <p:cNvGraphicFramePr>
            <a:graphicFrameLocks noChangeAspect="1"/>
          </p:cNvGraphicFramePr>
          <p:nvPr/>
        </p:nvGraphicFramePr>
        <p:xfrm>
          <a:off x="1828801" y="4910138"/>
          <a:ext cx="4651375" cy="347662"/>
        </p:xfrm>
        <a:graphic>
          <a:graphicData uri="http://schemas.openxmlformats.org/presentationml/2006/ole">
            <mc:AlternateContent xmlns:mc="http://schemas.openxmlformats.org/markup-compatibility/2006">
              <mc:Choice xmlns:v="urn:schemas-microsoft-com:vml" Requires="v">
                <p:oleObj spid="_x0000_s135348" r:id="rId9" imgW="2451100" imgH="203200" progId="Equation.3">
                  <p:embed/>
                </p:oleObj>
              </mc:Choice>
              <mc:Fallback>
                <p:oleObj r:id="rId9" imgW="2451100" imgH="203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1" y="4910138"/>
                        <a:ext cx="46513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0" name="Object 16"/>
          <p:cNvGraphicFramePr>
            <a:graphicFrameLocks noChangeAspect="1"/>
          </p:cNvGraphicFramePr>
          <p:nvPr/>
        </p:nvGraphicFramePr>
        <p:xfrm>
          <a:off x="1905000" y="5291138"/>
          <a:ext cx="6718300" cy="347662"/>
        </p:xfrm>
        <a:graphic>
          <a:graphicData uri="http://schemas.openxmlformats.org/presentationml/2006/ole">
            <mc:AlternateContent xmlns:mc="http://schemas.openxmlformats.org/markup-compatibility/2006">
              <mc:Choice xmlns:v="urn:schemas-microsoft-com:vml" Requires="v">
                <p:oleObj spid="_x0000_s135349" r:id="rId11" imgW="3530600" imgH="203200" progId="Equation.3">
                  <p:embed/>
                </p:oleObj>
              </mc:Choice>
              <mc:Fallback>
                <p:oleObj r:id="rId11" imgW="35306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5291138"/>
                        <a:ext cx="67183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1" name="Object 15"/>
          <p:cNvGraphicFramePr>
            <a:graphicFrameLocks noChangeAspect="1"/>
          </p:cNvGraphicFramePr>
          <p:nvPr/>
        </p:nvGraphicFramePr>
        <p:xfrm>
          <a:off x="1828800" y="5672138"/>
          <a:ext cx="4724400" cy="347662"/>
        </p:xfrm>
        <a:graphic>
          <a:graphicData uri="http://schemas.openxmlformats.org/presentationml/2006/ole">
            <mc:AlternateContent xmlns:mc="http://schemas.openxmlformats.org/markup-compatibility/2006">
              <mc:Choice xmlns:v="urn:schemas-microsoft-com:vml" Requires="v">
                <p:oleObj spid="_x0000_s135350" r:id="rId13" imgW="2286000" imgH="203200" progId="Equation.3">
                  <p:embed/>
                </p:oleObj>
              </mc:Choice>
              <mc:Fallback>
                <p:oleObj r:id="rId13" imgW="2286000" imgH="203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8800" y="5672138"/>
                        <a:ext cx="47244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2" name="Object 14"/>
          <p:cNvGraphicFramePr>
            <a:graphicFrameLocks noChangeAspect="1"/>
          </p:cNvGraphicFramePr>
          <p:nvPr/>
        </p:nvGraphicFramePr>
        <p:xfrm>
          <a:off x="1855788" y="6096000"/>
          <a:ext cx="8202612" cy="381000"/>
        </p:xfrm>
        <a:graphic>
          <a:graphicData uri="http://schemas.openxmlformats.org/presentationml/2006/ole">
            <mc:AlternateContent xmlns:mc="http://schemas.openxmlformats.org/markup-compatibility/2006">
              <mc:Choice xmlns:v="urn:schemas-microsoft-com:vml" Requires="v">
                <p:oleObj spid="_x0000_s135351" r:id="rId15" imgW="4318000" imgH="215900" progId="Equation.3">
                  <p:embed/>
                </p:oleObj>
              </mc:Choice>
              <mc:Fallback>
                <p:oleObj r:id="rId15" imgW="4318000" imgH="2159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55788" y="6096000"/>
                        <a:ext cx="82026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08523120"/>
      </p:ext>
    </p:extLst>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61C97A3-E878-4685-B386-0F34AC0B9167}" type="slidenum">
              <a:rPr kumimoji="0" lang="ja-JP" altLang="en-US" sz="1800">
                <a:solidFill>
                  <a:srgbClr val="A50021"/>
                </a:solidFill>
                <a:latin typeface="Arial" panose="020B0604020202020204" pitchFamily="34" charset="0"/>
                <a:ea typeface="ＭＳ Ｐゴシック" panose="020B0600070205080204" pitchFamily="34" charset="-128"/>
              </a:rPr>
              <a:pPr/>
              <a:t>64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6563"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66564" name="Text Box 4"/>
          <p:cNvSpPr txBox="1">
            <a:spLocks noChangeArrowheads="1"/>
          </p:cNvSpPr>
          <p:nvPr/>
        </p:nvSpPr>
        <p:spPr bwMode="auto">
          <a:xfrm>
            <a:off x="1006476" y="989880"/>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 </a:t>
            </a:r>
            <a:r>
              <a:rPr lang="zh-CN" altLang="en-US" sz="2800" b="1" dirty="0"/>
              <a:t>（</a:t>
            </a:r>
            <a:r>
              <a:rPr lang="en-US" altLang="zh-CN" sz="2800" b="1" dirty="0"/>
              <a:t>1</a:t>
            </a:r>
            <a:r>
              <a:rPr lang="zh-CN" altLang="en-US" sz="2800" b="1" dirty="0"/>
              <a:t>）</a:t>
            </a:r>
            <a:r>
              <a:rPr lang="en-US" altLang="zh-CN" sz="2800" b="1" dirty="0"/>
              <a:t> </a:t>
            </a:r>
            <a:r>
              <a:rPr lang="zh-CN" altLang="en-US" sz="2800" b="1" dirty="0">
                <a:latin typeface="宋体" panose="02010600030101010101" pitchFamily="2" charset="-122"/>
              </a:rPr>
              <a:t>构造解释</a:t>
            </a:r>
            <a:r>
              <a:rPr lang="zh-CN" altLang="en-US" sz="2800" dirty="0"/>
              <a:t> </a:t>
            </a:r>
          </a:p>
        </p:txBody>
      </p:sp>
      <p:sp>
        <p:nvSpPr>
          <p:cNvPr id="66565" name="Rectangle 7"/>
          <p:cNvSpPr>
            <a:spLocks noChangeArrowheads="1"/>
          </p:cNvSpPr>
          <p:nvPr/>
        </p:nvSpPr>
        <p:spPr bwMode="auto">
          <a:xfrm>
            <a:off x="4176713" y="18954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66" name="AutoShape 8"/>
          <p:cNvSpPr>
            <a:spLocks noChangeAspect="1" noChangeArrowheads="1" noTextEdit="1"/>
          </p:cNvSpPr>
          <p:nvPr/>
        </p:nvSpPr>
        <p:spPr bwMode="auto">
          <a:xfrm>
            <a:off x="2667000" y="1447800"/>
            <a:ext cx="7086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6567" name="Rectangle 10"/>
          <p:cNvSpPr>
            <a:spLocks noChangeArrowheads="1"/>
          </p:cNvSpPr>
          <p:nvPr/>
        </p:nvSpPr>
        <p:spPr bwMode="auto">
          <a:xfrm>
            <a:off x="4572001" y="1455739"/>
            <a:ext cx="3255963"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68" name="Group 23"/>
          <p:cNvGrpSpPr>
            <a:grpSpLocks/>
          </p:cNvGrpSpPr>
          <p:nvPr/>
        </p:nvGrpSpPr>
        <p:grpSpPr bwMode="auto">
          <a:xfrm>
            <a:off x="4618039" y="1471614"/>
            <a:ext cx="3081337" cy="319087"/>
            <a:chOff x="1949" y="927"/>
            <a:chExt cx="1941" cy="201"/>
          </a:xfrm>
        </p:grpSpPr>
        <p:sp>
          <p:nvSpPr>
            <p:cNvPr id="66690" name="Rectangle 11"/>
            <p:cNvSpPr>
              <a:spLocks noChangeArrowheads="1"/>
            </p:cNvSpPr>
            <p:nvPr/>
          </p:nvSpPr>
          <p:spPr bwMode="auto">
            <a:xfrm>
              <a:off x="3839" y="944"/>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91" name="Rectangle 12"/>
            <p:cNvSpPr>
              <a:spLocks noChangeArrowheads="1"/>
            </p:cNvSpPr>
            <p:nvPr/>
          </p:nvSpPr>
          <p:spPr bwMode="auto">
            <a:xfrm>
              <a:off x="3460" y="944"/>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92" name="Rectangle 13"/>
            <p:cNvSpPr>
              <a:spLocks noChangeArrowheads="1"/>
            </p:cNvSpPr>
            <p:nvPr/>
          </p:nvSpPr>
          <p:spPr bwMode="auto">
            <a:xfrm>
              <a:off x="3104" y="944"/>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93" name="Rectangle 14"/>
            <p:cNvSpPr>
              <a:spLocks noChangeArrowheads="1"/>
            </p:cNvSpPr>
            <p:nvPr/>
          </p:nvSpPr>
          <p:spPr bwMode="auto">
            <a:xfrm>
              <a:off x="3786" y="1000"/>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94" name="Rectangle 15"/>
            <p:cNvSpPr>
              <a:spLocks noChangeArrowheads="1"/>
            </p:cNvSpPr>
            <p:nvPr/>
          </p:nvSpPr>
          <p:spPr bwMode="auto">
            <a:xfrm>
              <a:off x="3417" y="1000"/>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95" name="Rectangle 16"/>
            <p:cNvSpPr>
              <a:spLocks noChangeArrowheads="1"/>
            </p:cNvSpPr>
            <p:nvPr/>
          </p:nvSpPr>
          <p:spPr bwMode="auto">
            <a:xfrm>
              <a:off x="3518" y="944"/>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96" name="Rectangle 17"/>
            <p:cNvSpPr>
              <a:spLocks noChangeArrowheads="1"/>
            </p:cNvSpPr>
            <p:nvPr/>
          </p:nvSpPr>
          <p:spPr bwMode="auto">
            <a:xfrm>
              <a:off x="3160" y="944"/>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97" name="Rectangle 18"/>
            <p:cNvSpPr>
              <a:spLocks noChangeArrowheads="1"/>
            </p:cNvSpPr>
            <p:nvPr/>
          </p:nvSpPr>
          <p:spPr bwMode="auto">
            <a:xfrm>
              <a:off x="2720" y="944"/>
              <a:ext cx="33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Stack</a:t>
              </a:r>
              <a:endParaRPr lang="en-US" altLang="zh-CN"/>
            </a:p>
          </p:txBody>
        </p:sp>
        <p:sp>
          <p:nvSpPr>
            <p:cNvPr id="66698" name="Rectangle 19"/>
            <p:cNvSpPr>
              <a:spLocks noChangeArrowheads="1"/>
            </p:cNvSpPr>
            <p:nvPr/>
          </p:nvSpPr>
          <p:spPr bwMode="auto">
            <a:xfrm>
              <a:off x="2384" y="944"/>
              <a:ext cx="1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To</a:t>
              </a:r>
              <a:endParaRPr lang="en-US" altLang="zh-CN"/>
            </a:p>
          </p:txBody>
        </p:sp>
        <p:sp>
          <p:nvSpPr>
            <p:cNvPr id="66699" name="Rectangle 20"/>
            <p:cNvSpPr>
              <a:spLocks noChangeArrowheads="1"/>
            </p:cNvSpPr>
            <p:nvPr/>
          </p:nvSpPr>
          <p:spPr bwMode="auto">
            <a:xfrm>
              <a:off x="1949" y="944"/>
              <a:ext cx="26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Safe</a:t>
              </a:r>
              <a:endParaRPr lang="en-US" altLang="zh-CN"/>
            </a:p>
          </p:txBody>
        </p:sp>
        <p:sp>
          <p:nvSpPr>
            <p:cNvPr id="66700" name="Rectangle 21"/>
            <p:cNvSpPr>
              <a:spLocks noChangeArrowheads="1"/>
            </p:cNvSpPr>
            <p:nvPr/>
          </p:nvSpPr>
          <p:spPr bwMode="auto">
            <a:xfrm>
              <a:off x="2594" y="927"/>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sp>
          <p:nvSpPr>
            <p:cNvPr id="66701" name="Rectangle 22"/>
            <p:cNvSpPr>
              <a:spLocks noChangeArrowheads="1"/>
            </p:cNvSpPr>
            <p:nvPr/>
          </p:nvSpPr>
          <p:spPr bwMode="auto">
            <a:xfrm>
              <a:off x="2272" y="927"/>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6569" name="Rectangle 24"/>
          <p:cNvSpPr>
            <a:spLocks noChangeArrowheads="1"/>
          </p:cNvSpPr>
          <p:nvPr/>
        </p:nvSpPr>
        <p:spPr bwMode="auto">
          <a:xfrm>
            <a:off x="4572001" y="2298700"/>
            <a:ext cx="3255963"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70" name="Group 33"/>
          <p:cNvGrpSpPr>
            <a:grpSpLocks/>
          </p:cNvGrpSpPr>
          <p:nvPr/>
        </p:nvGrpSpPr>
        <p:grpSpPr bwMode="auto">
          <a:xfrm>
            <a:off x="5029200" y="2341563"/>
            <a:ext cx="2065338" cy="292100"/>
            <a:chOff x="2208" y="1475"/>
            <a:chExt cx="1301" cy="184"/>
          </a:xfrm>
        </p:grpSpPr>
        <p:sp>
          <p:nvSpPr>
            <p:cNvPr id="66682" name="Rectangle 25"/>
            <p:cNvSpPr>
              <a:spLocks noChangeArrowheads="1"/>
            </p:cNvSpPr>
            <p:nvPr/>
          </p:nvSpPr>
          <p:spPr bwMode="auto">
            <a:xfrm>
              <a:off x="3458" y="147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83" name="Rectangle 26"/>
            <p:cNvSpPr>
              <a:spLocks noChangeArrowheads="1"/>
            </p:cNvSpPr>
            <p:nvPr/>
          </p:nvSpPr>
          <p:spPr bwMode="auto">
            <a:xfrm>
              <a:off x="3078" y="147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84" name="Rectangle 27"/>
            <p:cNvSpPr>
              <a:spLocks noChangeArrowheads="1"/>
            </p:cNvSpPr>
            <p:nvPr/>
          </p:nvSpPr>
          <p:spPr bwMode="auto">
            <a:xfrm>
              <a:off x="2723" y="147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85" name="Rectangle 28"/>
            <p:cNvSpPr>
              <a:spLocks noChangeArrowheads="1"/>
            </p:cNvSpPr>
            <p:nvPr/>
          </p:nvSpPr>
          <p:spPr bwMode="auto">
            <a:xfrm>
              <a:off x="3405" y="153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86" name="Rectangle 29"/>
            <p:cNvSpPr>
              <a:spLocks noChangeArrowheads="1"/>
            </p:cNvSpPr>
            <p:nvPr/>
          </p:nvSpPr>
          <p:spPr bwMode="auto">
            <a:xfrm>
              <a:off x="3036" y="153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87" name="Rectangle 30"/>
            <p:cNvSpPr>
              <a:spLocks noChangeArrowheads="1"/>
            </p:cNvSpPr>
            <p:nvPr/>
          </p:nvSpPr>
          <p:spPr bwMode="auto">
            <a:xfrm>
              <a:off x="3137" y="147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88" name="Rectangle 31"/>
            <p:cNvSpPr>
              <a:spLocks noChangeArrowheads="1"/>
            </p:cNvSpPr>
            <p:nvPr/>
          </p:nvSpPr>
          <p:spPr bwMode="auto">
            <a:xfrm>
              <a:off x="2779" y="147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89" name="Rectangle 32"/>
            <p:cNvSpPr>
              <a:spLocks noChangeArrowheads="1"/>
            </p:cNvSpPr>
            <p:nvPr/>
          </p:nvSpPr>
          <p:spPr bwMode="auto">
            <a:xfrm>
              <a:off x="2208" y="1475"/>
              <a:ext cx="4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Lighter</a:t>
              </a:r>
              <a:endParaRPr lang="en-US" altLang="zh-CN"/>
            </a:p>
          </p:txBody>
        </p:sp>
      </p:grpSp>
      <p:sp>
        <p:nvSpPr>
          <p:cNvPr id="66571" name="Rectangle 34"/>
          <p:cNvSpPr>
            <a:spLocks noChangeArrowheads="1"/>
          </p:cNvSpPr>
          <p:nvPr/>
        </p:nvSpPr>
        <p:spPr bwMode="auto">
          <a:xfrm>
            <a:off x="2674939" y="3128964"/>
            <a:ext cx="1900237"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72" name="Rectangle 35"/>
          <p:cNvSpPr>
            <a:spLocks noChangeArrowheads="1"/>
          </p:cNvSpPr>
          <p:nvPr/>
        </p:nvSpPr>
        <p:spPr bwMode="auto">
          <a:xfrm>
            <a:off x="5249864" y="3128964"/>
            <a:ext cx="1900237"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73" name="Group 45"/>
          <p:cNvGrpSpPr>
            <a:grpSpLocks/>
          </p:cNvGrpSpPr>
          <p:nvPr/>
        </p:nvGrpSpPr>
        <p:grpSpPr bwMode="auto">
          <a:xfrm>
            <a:off x="2690813" y="3182938"/>
            <a:ext cx="1814512" cy="292100"/>
            <a:chOff x="735" y="2005"/>
            <a:chExt cx="1143" cy="184"/>
          </a:xfrm>
        </p:grpSpPr>
        <p:sp>
          <p:nvSpPr>
            <p:cNvPr id="66673" name="Rectangle 36"/>
            <p:cNvSpPr>
              <a:spLocks noChangeArrowheads="1"/>
            </p:cNvSpPr>
            <p:nvPr/>
          </p:nvSpPr>
          <p:spPr bwMode="auto">
            <a:xfrm>
              <a:off x="1827"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4" name="Rectangle 37"/>
            <p:cNvSpPr>
              <a:spLocks noChangeArrowheads="1"/>
            </p:cNvSpPr>
            <p:nvPr/>
          </p:nvSpPr>
          <p:spPr bwMode="auto">
            <a:xfrm>
              <a:off x="1755"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75" name="Rectangle 38"/>
            <p:cNvSpPr>
              <a:spLocks noChangeArrowheads="1"/>
            </p:cNvSpPr>
            <p:nvPr/>
          </p:nvSpPr>
          <p:spPr bwMode="auto">
            <a:xfrm>
              <a:off x="1712"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6" name="Rectangle 39"/>
            <p:cNvSpPr>
              <a:spLocks noChangeArrowheads="1"/>
            </p:cNvSpPr>
            <p:nvPr/>
          </p:nvSpPr>
          <p:spPr bwMode="auto">
            <a:xfrm>
              <a:off x="1627"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77" name="Rectangle 40"/>
            <p:cNvSpPr>
              <a:spLocks noChangeArrowheads="1"/>
            </p:cNvSpPr>
            <p:nvPr/>
          </p:nvSpPr>
          <p:spPr bwMode="auto">
            <a:xfrm>
              <a:off x="1584"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8" name="Rectangle 41"/>
            <p:cNvSpPr>
              <a:spLocks noChangeArrowheads="1"/>
            </p:cNvSpPr>
            <p:nvPr/>
          </p:nvSpPr>
          <p:spPr bwMode="auto">
            <a:xfrm>
              <a:off x="1229"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9" name="Rectangle 42"/>
            <p:cNvSpPr>
              <a:spLocks noChangeArrowheads="1"/>
            </p:cNvSpPr>
            <p:nvPr/>
          </p:nvSpPr>
          <p:spPr bwMode="auto">
            <a:xfrm>
              <a:off x="1542" y="206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80" name="Rectangle 43"/>
            <p:cNvSpPr>
              <a:spLocks noChangeArrowheads="1"/>
            </p:cNvSpPr>
            <p:nvPr/>
          </p:nvSpPr>
          <p:spPr bwMode="auto">
            <a:xfrm>
              <a:off x="1285" y="200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81" name="Rectangle 44"/>
            <p:cNvSpPr>
              <a:spLocks noChangeArrowheads="1"/>
            </p:cNvSpPr>
            <p:nvPr/>
          </p:nvSpPr>
          <p:spPr bwMode="auto">
            <a:xfrm>
              <a:off x="735" y="2005"/>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6574" name="Group 53"/>
          <p:cNvGrpSpPr>
            <a:grpSpLocks/>
          </p:cNvGrpSpPr>
          <p:nvPr/>
        </p:nvGrpSpPr>
        <p:grpSpPr bwMode="auto">
          <a:xfrm>
            <a:off x="5264151" y="3182938"/>
            <a:ext cx="1768475" cy="292100"/>
            <a:chOff x="2356" y="2005"/>
            <a:chExt cx="1114" cy="184"/>
          </a:xfrm>
        </p:grpSpPr>
        <p:sp>
          <p:nvSpPr>
            <p:cNvPr id="66666" name="Rectangle 46"/>
            <p:cNvSpPr>
              <a:spLocks noChangeArrowheads="1"/>
            </p:cNvSpPr>
            <p:nvPr/>
          </p:nvSpPr>
          <p:spPr bwMode="auto">
            <a:xfrm>
              <a:off x="3419"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7" name="Rectangle 47"/>
            <p:cNvSpPr>
              <a:spLocks noChangeArrowheads="1"/>
            </p:cNvSpPr>
            <p:nvPr/>
          </p:nvSpPr>
          <p:spPr bwMode="auto">
            <a:xfrm>
              <a:off x="3251" y="2005"/>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6668" name="Rectangle 48"/>
            <p:cNvSpPr>
              <a:spLocks noChangeArrowheads="1"/>
            </p:cNvSpPr>
            <p:nvPr/>
          </p:nvSpPr>
          <p:spPr bwMode="auto">
            <a:xfrm>
              <a:off x="3224"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9" name="Rectangle 49"/>
            <p:cNvSpPr>
              <a:spLocks noChangeArrowheads="1"/>
            </p:cNvSpPr>
            <p:nvPr/>
          </p:nvSpPr>
          <p:spPr bwMode="auto">
            <a:xfrm>
              <a:off x="2850"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0" name="Rectangle 50"/>
            <p:cNvSpPr>
              <a:spLocks noChangeArrowheads="1"/>
            </p:cNvSpPr>
            <p:nvPr/>
          </p:nvSpPr>
          <p:spPr bwMode="auto">
            <a:xfrm>
              <a:off x="3174" y="206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71" name="Rectangle 51"/>
            <p:cNvSpPr>
              <a:spLocks noChangeArrowheads="1"/>
            </p:cNvSpPr>
            <p:nvPr/>
          </p:nvSpPr>
          <p:spPr bwMode="auto">
            <a:xfrm>
              <a:off x="2906" y="200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72" name="Rectangle 52"/>
            <p:cNvSpPr>
              <a:spLocks noChangeArrowheads="1"/>
            </p:cNvSpPr>
            <p:nvPr/>
          </p:nvSpPr>
          <p:spPr bwMode="auto">
            <a:xfrm>
              <a:off x="2356" y="2005"/>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6575" name="Group 62"/>
          <p:cNvGrpSpPr>
            <a:grpSpLocks/>
          </p:cNvGrpSpPr>
          <p:nvPr/>
        </p:nvGrpSpPr>
        <p:grpSpPr bwMode="auto">
          <a:xfrm>
            <a:off x="8007351" y="3182938"/>
            <a:ext cx="1655763" cy="292100"/>
            <a:chOff x="4084" y="2005"/>
            <a:chExt cx="1043" cy="184"/>
          </a:xfrm>
        </p:grpSpPr>
        <p:sp>
          <p:nvSpPr>
            <p:cNvPr id="66658" name="Rectangle 54"/>
            <p:cNvSpPr>
              <a:spLocks noChangeArrowheads="1"/>
            </p:cNvSpPr>
            <p:nvPr/>
          </p:nvSpPr>
          <p:spPr bwMode="auto">
            <a:xfrm>
              <a:off x="5076"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9" name="Rectangle 55"/>
            <p:cNvSpPr>
              <a:spLocks noChangeArrowheads="1"/>
            </p:cNvSpPr>
            <p:nvPr/>
          </p:nvSpPr>
          <p:spPr bwMode="auto">
            <a:xfrm>
              <a:off x="4908" y="2005"/>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6660" name="Rectangle 56"/>
            <p:cNvSpPr>
              <a:spLocks noChangeArrowheads="1"/>
            </p:cNvSpPr>
            <p:nvPr/>
          </p:nvSpPr>
          <p:spPr bwMode="auto">
            <a:xfrm>
              <a:off x="4882"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1" name="Rectangle 57"/>
            <p:cNvSpPr>
              <a:spLocks noChangeArrowheads="1"/>
            </p:cNvSpPr>
            <p:nvPr/>
          </p:nvSpPr>
          <p:spPr bwMode="auto">
            <a:xfrm>
              <a:off x="4812"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62" name="Rectangle 58"/>
            <p:cNvSpPr>
              <a:spLocks noChangeArrowheads="1"/>
            </p:cNvSpPr>
            <p:nvPr/>
          </p:nvSpPr>
          <p:spPr bwMode="auto">
            <a:xfrm>
              <a:off x="4770"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3" name="Rectangle 59"/>
            <p:cNvSpPr>
              <a:spLocks noChangeArrowheads="1"/>
            </p:cNvSpPr>
            <p:nvPr/>
          </p:nvSpPr>
          <p:spPr bwMode="auto">
            <a:xfrm>
              <a:off x="4684"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64" name="Rectangle 60"/>
            <p:cNvSpPr>
              <a:spLocks noChangeArrowheads="1"/>
            </p:cNvSpPr>
            <p:nvPr/>
          </p:nvSpPr>
          <p:spPr bwMode="auto">
            <a:xfrm>
              <a:off x="4625"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5" name="Rectangle 61"/>
            <p:cNvSpPr>
              <a:spLocks noChangeArrowheads="1"/>
            </p:cNvSpPr>
            <p:nvPr/>
          </p:nvSpPr>
          <p:spPr bwMode="auto">
            <a:xfrm>
              <a:off x="4084" y="2005"/>
              <a:ext cx="4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Smaller</a:t>
              </a:r>
              <a:endParaRPr lang="en-US" altLang="zh-CN"/>
            </a:p>
          </p:txBody>
        </p:sp>
      </p:grpSp>
      <p:sp>
        <p:nvSpPr>
          <p:cNvPr id="66576" name="Rectangle 63"/>
          <p:cNvSpPr>
            <a:spLocks noChangeArrowheads="1"/>
          </p:cNvSpPr>
          <p:nvPr/>
        </p:nvSpPr>
        <p:spPr bwMode="auto">
          <a:xfrm>
            <a:off x="7824789" y="3111500"/>
            <a:ext cx="1900237"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77" name="Rectangle 64"/>
          <p:cNvSpPr>
            <a:spLocks noChangeArrowheads="1"/>
          </p:cNvSpPr>
          <p:nvPr/>
        </p:nvSpPr>
        <p:spPr bwMode="auto">
          <a:xfrm>
            <a:off x="4979988" y="4095750"/>
            <a:ext cx="2576512"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78" name="Group 74"/>
          <p:cNvGrpSpPr>
            <a:grpSpLocks/>
          </p:cNvGrpSpPr>
          <p:nvPr/>
        </p:nvGrpSpPr>
        <p:grpSpPr bwMode="auto">
          <a:xfrm>
            <a:off x="5029200" y="4117975"/>
            <a:ext cx="2433638" cy="319088"/>
            <a:chOff x="2208" y="2594"/>
            <a:chExt cx="1533" cy="201"/>
          </a:xfrm>
        </p:grpSpPr>
        <p:sp>
          <p:nvSpPr>
            <p:cNvPr id="66649" name="Rectangle 65"/>
            <p:cNvSpPr>
              <a:spLocks noChangeArrowheads="1"/>
            </p:cNvSpPr>
            <p:nvPr/>
          </p:nvSpPr>
          <p:spPr bwMode="auto">
            <a:xfrm>
              <a:off x="3690" y="261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0" name="Rectangle 66"/>
            <p:cNvSpPr>
              <a:spLocks noChangeArrowheads="1"/>
            </p:cNvSpPr>
            <p:nvPr/>
          </p:nvSpPr>
          <p:spPr bwMode="auto">
            <a:xfrm>
              <a:off x="2796" y="261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1" name="Rectangle 67"/>
            <p:cNvSpPr>
              <a:spLocks noChangeArrowheads="1"/>
            </p:cNvSpPr>
            <p:nvPr/>
          </p:nvSpPr>
          <p:spPr bwMode="auto">
            <a:xfrm>
              <a:off x="2422" y="261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2" name="Rectangle 68"/>
            <p:cNvSpPr>
              <a:spLocks noChangeArrowheads="1"/>
            </p:cNvSpPr>
            <p:nvPr/>
          </p:nvSpPr>
          <p:spPr bwMode="auto">
            <a:xfrm>
              <a:off x="2746" y="266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53" name="Rectangle 69"/>
            <p:cNvSpPr>
              <a:spLocks noChangeArrowheads="1"/>
            </p:cNvSpPr>
            <p:nvPr/>
          </p:nvSpPr>
          <p:spPr bwMode="auto">
            <a:xfrm>
              <a:off x="3343" y="2611"/>
              <a:ext cx="29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book</a:t>
              </a:r>
              <a:endParaRPr lang="en-US" altLang="zh-CN"/>
            </a:p>
          </p:txBody>
        </p:sp>
        <p:sp>
          <p:nvSpPr>
            <p:cNvPr id="66654" name="Rectangle 70"/>
            <p:cNvSpPr>
              <a:spLocks noChangeArrowheads="1"/>
            </p:cNvSpPr>
            <p:nvPr/>
          </p:nvSpPr>
          <p:spPr bwMode="auto">
            <a:xfrm>
              <a:off x="2855" y="2611"/>
              <a:ext cx="30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table</a:t>
              </a:r>
              <a:endParaRPr lang="en-US" altLang="zh-CN"/>
            </a:p>
          </p:txBody>
        </p:sp>
        <p:sp>
          <p:nvSpPr>
            <p:cNvPr id="66655" name="Rectangle 71"/>
            <p:cNvSpPr>
              <a:spLocks noChangeArrowheads="1"/>
            </p:cNvSpPr>
            <p:nvPr/>
          </p:nvSpPr>
          <p:spPr bwMode="auto">
            <a:xfrm>
              <a:off x="2478" y="2611"/>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56" name="Rectangle 72"/>
            <p:cNvSpPr>
              <a:spLocks noChangeArrowheads="1"/>
            </p:cNvSpPr>
            <p:nvPr/>
          </p:nvSpPr>
          <p:spPr bwMode="auto">
            <a:xfrm>
              <a:off x="2208" y="2611"/>
              <a:ext cx="1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Isa</a:t>
              </a:r>
              <a:endParaRPr lang="en-US" altLang="zh-CN"/>
            </a:p>
          </p:txBody>
        </p:sp>
        <p:sp>
          <p:nvSpPr>
            <p:cNvPr id="66657" name="Rectangle 73"/>
            <p:cNvSpPr>
              <a:spLocks noChangeArrowheads="1"/>
            </p:cNvSpPr>
            <p:nvPr/>
          </p:nvSpPr>
          <p:spPr bwMode="auto">
            <a:xfrm>
              <a:off x="3226" y="2594"/>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6579" name="Rectangle 75"/>
          <p:cNvSpPr>
            <a:spLocks noChangeArrowheads="1"/>
          </p:cNvSpPr>
          <p:nvPr/>
        </p:nvSpPr>
        <p:spPr bwMode="auto">
          <a:xfrm>
            <a:off x="7824789" y="5530850"/>
            <a:ext cx="1493837"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80" name="Rectangle 76"/>
          <p:cNvSpPr>
            <a:spLocks noChangeArrowheads="1"/>
          </p:cNvSpPr>
          <p:nvPr/>
        </p:nvSpPr>
        <p:spPr bwMode="auto">
          <a:xfrm>
            <a:off x="5114925" y="5530851"/>
            <a:ext cx="1987550" cy="36671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81" name="Rectangle 77"/>
          <p:cNvSpPr>
            <a:spLocks noChangeArrowheads="1"/>
          </p:cNvSpPr>
          <p:nvPr/>
        </p:nvSpPr>
        <p:spPr bwMode="auto">
          <a:xfrm>
            <a:off x="2811463" y="5530850"/>
            <a:ext cx="1784350"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82" name="Group 85"/>
          <p:cNvGrpSpPr>
            <a:grpSpLocks/>
          </p:cNvGrpSpPr>
          <p:nvPr/>
        </p:nvGrpSpPr>
        <p:grpSpPr bwMode="auto">
          <a:xfrm>
            <a:off x="2825750" y="5588000"/>
            <a:ext cx="1633538" cy="292100"/>
            <a:chOff x="820" y="3520"/>
            <a:chExt cx="1029" cy="184"/>
          </a:xfrm>
        </p:grpSpPr>
        <p:sp>
          <p:nvSpPr>
            <p:cNvPr id="66642" name="Rectangle 78"/>
            <p:cNvSpPr>
              <a:spLocks noChangeArrowheads="1"/>
            </p:cNvSpPr>
            <p:nvPr/>
          </p:nvSpPr>
          <p:spPr bwMode="auto">
            <a:xfrm>
              <a:off x="1798"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43" name="Rectangle 79"/>
            <p:cNvSpPr>
              <a:spLocks noChangeArrowheads="1"/>
            </p:cNvSpPr>
            <p:nvPr/>
          </p:nvSpPr>
          <p:spPr bwMode="auto">
            <a:xfrm>
              <a:off x="1726"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44" name="Rectangle 80"/>
            <p:cNvSpPr>
              <a:spLocks noChangeArrowheads="1"/>
            </p:cNvSpPr>
            <p:nvPr/>
          </p:nvSpPr>
          <p:spPr bwMode="auto">
            <a:xfrm>
              <a:off x="1699"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45" name="Rectangle 81"/>
            <p:cNvSpPr>
              <a:spLocks noChangeArrowheads="1"/>
            </p:cNvSpPr>
            <p:nvPr/>
          </p:nvSpPr>
          <p:spPr bwMode="auto">
            <a:xfrm>
              <a:off x="1343"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46" name="Rectangle 82"/>
            <p:cNvSpPr>
              <a:spLocks noChangeArrowheads="1"/>
            </p:cNvSpPr>
            <p:nvPr/>
          </p:nvSpPr>
          <p:spPr bwMode="auto">
            <a:xfrm>
              <a:off x="1656" y="357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47" name="Rectangle 83"/>
            <p:cNvSpPr>
              <a:spLocks noChangeArrowheads="1"/>
            </p:cNvSpPr>
            <p:nvPr/>
          </p:nvSpPr>
          <p:spPr bwMode="auto">
            <a:xfrm>
              <a:off x="1399" y="3520"/>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48" name="Rectangle 84"/>
            <p:cNvSpPr>
              <a:spLocks noChangeArrowheads="1"/>
            </p:cNvSpPr>
            <p:nvPr/>
          </p:nvSpPr>
          <p:spPr bwMode="auto">
            <a:xfrm>
              <a:off x="820" y="3520"/>
              <a:ext cx="4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Volume</a:t>
              </a:r>
              <a:endParaRPr lang="en-US" altLang="zh-CN"/>
            </a:p>
          </p:txBody>
        </p:sp>
      </p:grpSp>
      <p:grpSp>
        <p:nvGrpSpPr>
          <p:cNvPr id="66583" name="Group 95"/>
          <p:cNvGrpSpPr>
            <a:grpSpLocks/>
          </p:cNvGrpSpPr>
          <p:nvPr/>
        </p:nvGrpSpPr>
        <p:grpSpPr bwMode="auto">
          <a:xfrm>
            <a:off x="5164139" y="5588000"/>
            <a:ext cx="1870075" cy="292100"/>
            <a:chOff x="2293" y="3520"/>
            <a:chExt cx="1178" cy="184"/>
          </a:xfrm>
        </p:grpSpPr>
        <p:sp>
          <p:nvSpPr>
            <p:cNvPr id="66633" name="Rectangle 86"/>
            <p:cNvSpPr>
              <a:spLocks noChangeArrowheads="1"/>
            </p:cNvSpPr>
            <p:nvPr/>
          </p:nvSpPr>
          <p:spPr bwMode="auto">
            <a:xfrm>
              <a:off x="3420"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4" name="Rectangle 87"/>
            <p:cNvSpPr>
              <a:spLocks noChangeArrowheads="1"/>
            </p:cNvSpPr>
            <p:nvPr/>
          </p:nvSpPr>
          <p:spPr bwMode="auto">
            <a:xfrm>
              <a:off x="3348"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35" name="Rectangle 88"/>
            <p:cNvSpPr>
              <a:spLocks noChangeArrowheads="1"/>
            </p:cNvSpPr>
            <p:nvPr/>
          </p:nvSpPr>
          <p:spPr bwMode="auto">
            <a:xfrm>
              <a:off x="3305"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6" name="Rectangle 89"/>
            <p:cNvSpPr>
              <a:spLocks noChangeArrowheads="1"/>
            </p:cNvSpPr>
            <p:nvPr/>
          </p:nvSpPr>
          <p:spPr bwMode="auto">
            <a:xfrm>
              <a:off x="3220"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37" name="Rectangle 90"/>
            <p:cNvSpPr>
              <a:spLocks noChangeArrowheads="1"/>
            </p:cNvSpPr>
            <p:nvPr/>
          </p:nvSpPr>
          <p:spPr bwMode="auto">
            <a:xfrm>
              <a:off x="3177"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8" name="Rectangle 91"/>
            <p:cNvSpPr>
              <a:spLocks noChangeArrowheads="1"/>
            </p:cNvSpPr>
            <p:nvPr/>
          </p:nvSpPr>
          <p:spPr bwMode="auto">
            <a:xfrm>
              <a:off x="2822"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9" name="Rectangle 92"/>
            <p:cNvSpPr>
              <a:spLocks noChangeArrowheads="1"/>
            </p:cNvSpPr>
            <p:nvPr/>
          </p:nvSpPr>
          <p:spPr bwMode="auto">
            <a:xfrm>
              <a:off x="3135" y="357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40" name="Rectangle 93"/>
            <p:cNvSpPr>
              <a:spLocks noChangeArrowheads="1"/>
            </p:cNvSpPr>
            <p:nvPr/>
          </p:nvSpPr>
          <p:spPr bwMode="auto">
            <a:xfrm>
              <a:off x="2878" y="3520"/>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41" name="Rectangle 94"/>
            <p:cNvSpPr>
              <a:spLocks noChangeArrowheads="1"/>
            </p:cNvSpPr>
            <p:nvPr/>
          </p:nvSpPr>
          <p:spPr bwMode="auto">
            <a:xfrm>
              <a:off x="2293" y="3520"/>
              <a:ext cx="4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Density</a:t>
              </a:r>
              <a:endParaRPr lang="en-US" altLang="zh-CN"/>
            </a:p>
          </p:txBody>
        </p:sp>
      </p:grpSp>
      <p:grpSp>
        <p:nvGrpSpPr>
          <p:cNvPr id="66584" name="Group 108"/>
          <p:cNvGrpSpPr>
            <a:grpSpLocks/>
          </p:cNvGrpSpPr>
          <p:nvPr/>
        </p:nvGrpSpPr>
        <p:grpSpPr bwMode="auto">
          <a:xfrm>
            <a:off x="7986713" y="5588000"/>
            <a:ext cx="1185862" cy="292100"/>
            <a:chOff x="4071" y="3520"/>
            <a:chExt cx="747" cy="184"/>
          </a:xfrm>
        </p:grpSpPr>
        <p:sp>
          <p:nvSpPr>
            <p:cNvPr id="66621" name="Rectangle 96"/>
            <p:cNvSpPr>
              <a:spLocks noChangeArrowheads="1"/>
            </p:cNvSpPr>
            <p:nvPr/>
          </p:nvSpPr>
          <p:spPr bwMode="auto">
            <a:xfrm>
              <a:off x="4767"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2" name="Rectangle 97"/>
            <p:cNvSpPr>
              <a:spLocks noChangeArrowheads="1"/>
            </p:cNvSpPr>
            <p:nvPr/>
          </p:nvSpPr>
          <p:spPr bwMode="auto">
            <a:xfrm>
              <a:off x="4695"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23" name="Rectangle 98"/>
            <p:cNvSpPr>
              <a:spLocks noChangeArrowheads="1"/>
            </p:cNvSpPr>
            <p:nvPr/>
          </p:nvSpPr>
          <p:spPr bwMode="auto">
            <a:xfrm>
              <a:off x="4653"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4" name="Rectangle 99"/>
            <p:cNvSpPr>
              <a:spLocks noChangeArrowheads="1"/>
            </p:cNvSpPr>
            <p:nvPr/>
          </p:nvSpPr>
          <p:spPr bwMode="auto">
            <a:xfrm>
              <a:off x="4567"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25" name="Rectangle 100"/>
            <p:cNvSpPr>
              <a:spLocks noChangeArrowheads="1"/>
            </p:cNvSpPr>
            <p:nvPr/>
          </p:nvSpPr>
          <p:spPr bwMode="auto">
            <a:xfrm>
              <a:off x="4524"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6" name="Rectangle 101"/>
            <p:cNvSpPr>
              <a:spLocks noChangeArrowheads="1"/>
            </p:cNvSpPr>
            <p:nvPr/>
          </p:nvSpPr>
          <p:spPr bwMode="auto">
            <a:xfrm>
              <a:off x="4455"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27" name="Rectangle 102"/>
            <p:cNvSpPr>
              <a:spLocks noChangeArrowheads="1"/>
            </p:cNvSpPr>
            <p:nvPr/>
          </p:nvSpPr>
          <p:spPr bwMode="auto">
            <a:xfrm>
              <a:off x="4412"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8" name="Rectangle 103"/>
            <p:cNvSpPr>
              <a:spLocks noChangeArrowheads="1"/>
            </p:cNvSpPr>
            <p:nvPr/>
          </p:nvSpPr>
          <p:spPr bwMode="auto">
            <a:xfrm>
              <a:off x="4327"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29" name="Rectangle 104"/>
            <p:cNvSpPr>
              <a:spLocks noChangeArrowheads="1"/>
            </p:cNvSpPr>
            <p:nvPr/>
          </p:nvSpPr>
          <p:spPr bwMode="auto">
            <a:xfrm>
              <a:off x="4284"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0" name="Rectangle 105"/>
            <p:cNvSpPr>
              <a:spLocks noChangeArrowheads="1"/>
            </p:cNvSpPr>
            <p:nvPr/>
          </p:nvSpPr>
          <p:spPr bwMode="auto">
            <a:xfrm>
              <a:off x="4215"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31" name="Rectangle 106"/>
            <p:cNvSpPr>
              <a:spLocks noChangeArrowheads="1"/>
            </p:cNvSpPr>
            <p:nvPr/>
          </p:nvSpPr>
          <p:spPr bwMode="auto">
            <a:xfrm>
              <a:off x="4172"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2" name="Rectangle 107"/>
            <p:cNvSpPr>
              <a:spLocks noChangeArrowheads="1"/>
            </p:cNvSpPr>
            <p:nvPr/>
          </p:nvSpPr>
          <p:spPr bwMode="auto">
            <a:xfrm>
              <a:off x="4071"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grpSp>
      <p:grpSp>
        <p:nvGrpSpPr>
          <p:cNvPr id="66585" name="Group 111"/>
          <p:cNvGrpSpPr>
            <a:grpSpLocks/>
          </p:cNvGrpSpPr>
          <p:nvPr/>
        </p:nvGrpSpPr>
        <p:grpSpPr bwMode="auto">
          <a:xfrm>
            <a:off x="6007100" y="1822450"/>
            <a:ext cx="115888" cy="484188"/>
            <a:chOff x="2824" y="1148"/>
            <a:chExt cx="73" cy="305"/>
          </a:xfrm>
        </p:grpSpPr>
        <p:sp>
          <p:nvSpPr>
            <p:cNvPr id="66619" name="Line 109"/>
            <p:cNvSpPr>
              <a:spLocks noChangeShapeType="1"/>
            </p:cNvSpPr>
            <p:nvPr/>
          </p:nvSpPr>
          <p:spPr bwMode="auto">
            <a:xfrm>
              <a:off x="2860" y="1148"/>
              <a:ext cx="1" cy="16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0" name="Freeform 110"/>
            <p:cNvSpPr>
              <a:spLocks/>
            </p:cNvSpPr>
            <p:nvPr/>
          </p:nvSpPr>
          <p:spPr bwMode="auto">
            <a:xfrm>
              <a:off x="2824" y="1309"/>
              <a:ext cx="73" cy="144"/>
            </a:xfrm>
            <a:custGeom>
              <a:avLst/>
              <a:gdLst>
                <a:gd name="T0" fmla="*/ 0 w 73"/>
                <a:gd name="T1" fmla="*/ 0 h 144"/>
                <a:gd name="T2" fmla="*/ 36 w 73"/>
                <a:gd name="T3" fmla="*/ 144 h 144"/>
                <a:gd name="T4" fmla="*/ 73 w 73"/>
                <a:gd name="T5" fmla="*/ 0 h 144"/>
                <a:gd name="T6" fmla="*/ 0 w 73"/>
                <a:gd name="T7" fmla="*/ 0 h 144"/>
                <a:gd name="T8" fmla="*/ 0 60000 65536"/>
                <a:gd name="T9" fmla="*/ 0 60000 65536"/>
                <a:gd name="T10" fmla="*/ 0 60000 65536"/>
                <a:gd name="T11" fmla="*/ 0 60000 65536"/>
                <a:gd name="T12" fmla="*/ 0 w 73"/>
                <a:gd name="T13" fmla="*/ 0 h 144"/>
                <a:gd name="T14" fmla="*/ 73 w 73"/>
                <a:gd name="T15" fmla="*/ 144 h 144"/>
              </a:gdLst>
              <a:ahLst/>
              <a:cxnLst>
                <a:cxn ang="T8">
                  <a:pos x="T0" y="T1"/>
                </a:cxn>
                <a:cxn ang="T9">
                  <a:pos x="T2" y="T3"/>
                </a:cxn>
                <a:cxn ang="T10">
                  <a:pos x="T4" y="T5"/>
                </a:cxn>
                <a:cxn ang="T11">
                  <a:pos x="T6" y="T7"/>
                </a:cxn>
              </a:cxnLst>
              <a:rect l="T12" t="T13" r="T14" b="T15"/>
              <a:pathLst>
                <a:path w="73" h="144">
                  <a:moveTo>
                    <a:pt x="0" y="0"/>
                  </a:moveTo>
                  <a:lnTo>
                    <a:pt x="36" y="144"/>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86" name="Group 114"/>
          <p:cNvGrpSpPr>
            <a:grpSpLocks/>
          </p:cNvGrpSpPr>
          <p:nvPr/>
        </p:nvGrpSpPr>
        <p:grpSpPr bwMode="auto">
          <a:xfrm>
            <a:off x="6007100" y="2667001"/>
            <a:ext cx="115888" cy="466725"/>
            <a:chOff x="2824" y="1680"/>
            <a:chExt cx="73" cy="294"/>
          </a:xfrm>
        </p:grpSpPr>
        <p:sp>
          <p:nvSpPr>
            <p:cNvPr id="66617" name="Line 112"/>
            <p:cNvSpPr>
              <a:spLocks noChangeShapeType="1"/>
            </p:cNvSpPr>
            <p:nvPr/>
          </p:nvSpPr>
          <p:spPr bwMode="auto">
            <a:xfrm>
              <a:off x="2860" y="1680"/>
              <a:ext cx="1" cy="15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8" name="Freeform 113"/>
            <p:cNvSpPr>
              <a:spLocks/>
            </p:cNvSpPr>
            <p:nvPr/>
          </p:nvSpPr>
          <p:spPr bwMode="auto">
            <a:xfrm>
              <a:off x="2824" y="1832"/>
              <a:ext cx="73" cy="142"/>
            </a:xfrm>
            <a:custGeom>
              <a:avLst/>
              <a:gdLst>
                <a:gd name="T0" fmla="*/ 0 w 73"/>
                <a:gd name="T1" fmla="*/ 0 h 142"/>
                <a:gd name="T2" fmla="*/ 36 w 73"/>
                <a:gd name="T3" fmla="*/ 142 h 142"/>
                <a:gd name="T4" fmla="*/ 73 w 73"/>
                <a:gd name="T5" fmla="*/ 0 h 142"/>
                <a:gd name="T6" fmla="*/ 0 w 73"/>
                <a:gd name="T7" fmla="*/ 0 h 142"/>
                <a:gd name="T8" fmla="*/ 0 60000 65536"/>
                <a:gd name="T9" fmla="*/ 0 60000 65536"/>
                <a:gd name="T10" fmla="*/ 0 60000 65536"/>
                <a:gd name="T11" fmla="*/ 0 60000 65536"/>
                <a:gd name="T12" fmla="*/ 0 w 73"/>
                <a:gd name="T13" fmla="*/ 0 h 142"/>
                <a:gd name="T14" fmla="*/ 73 w 73"/>
                <a:gd name="T15" fmla="*/ 142 h 142"/>
              </a:gdLst>
              <a:ahLst/>
              <a:cxnLst>
                <a:cxn ang="T8">
                  <a:pos x="T0" y="T1"/>
                </a:cxn>
                <a:cxn ang="T9">
                  <a:pos x="T2" y="T3"/>
                </a:cxn>
                <a:cxn ang="T10">
                  <a:pos x="T4" y="T5"/>
                </a:cxn>
                <a:cxn ang="T11">
                  <a:pos x="T6" y="T7"/>
                </a:cxn>
              </a:cxnLst>
              <a:rect l="T12" t="T13" r="T14" b="T15"/>
              <a:pathLst>
                <a:path w="73" h="142">
                  <a:moveTo>
                    <a:pt x="0" y="0"/>
                  </a:moveTo>
                  <a:lnTo>
                    <a:pt x="36" y="142"/>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87" name="Group 117"/>
          <p:cNvGrpSpPr>
            <a:grpSpLocks/>
          </p:cNvGrpSpPr>
          <p:nvPr/>
        </p:nvGrpSpPr>
        <p:grpSpPr bwMode="auto">
          <a:xfrm>
            <a:off x="6007100" y="3492501"/>
            <a:ext cx="115888" cy="600075"/>
            <a:chOff x="2824" y="2200"/>
            <a:chExt cx="73" cy="378"/>
          </a:xfrm>
        </p:grpSpPr>
        <p:sp>
          <p:nvSpPr>
            <p:cNvPr id="66615" name="Line 115"/>
            <p:cNvSpPr>
              <a:spLocks noChangeShapeType="1"/>
            </p:cNvSpPr>
            <p:nvPr/>
          </p:nvSpPr>
          <p:spPr bwMode="auto">
            <a:xfrm>
              <a:off x="2860" y="2200"/>
              <a:ext cx="1" cy="23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6" name="Freeform 116"/>
            <p:cNvSpPr>
              <a:spLocks/>
            </p:cNvSpPr>
            <p:nvPr/>
          </p:nvSpPr>
          <p:spPr bwMode="auto">
            <a:xfrm>
              <a:off x="2824" y="2434"/>
              <a:ext cx="73" cy="144"/>
            </a:xfrm>
            <a:custGeom>
              <a:avLst/>
              <a:gdLst>
                <a:gd name="T0" fmla="*/ 0 w 73"/>
                <a:gd name="T1" fmla="*/ 0 h 144"/>
                <a:gd name="T2" fmla="*/ 36 w 73"/>
                <a:gd name="T3" fmla="*/ 144 h 144"/>
                <a:gd name="T4" fmla="*/ 73 w 73"/>
                <a:gd name="T5" fmla="*/ 0 h 144"/>
                <a:gd name="T6" fmla="*/ 0 w 73"/>
                <a:gd name="T7" fmla="*/ 0 h 144"/>
                <a:gd name="T8" fmla="*/ 0 60000 65536"/>
                <a:gd name="T9" fmla="*/ 0 60000 65536"/>
                <a:gd name="T10" fmla="*/ 0 60000 65536"/>
                <a:gd name="T11" fmla="*/ 0 60000 65536"/>
                <a:gd name="T12" fmla="*/ 0 w 73"/>
                <a:gd name="T13" fmla="*/ 0 h 144"/>
                <a:gd name="T14" fmla="*/ 73 w 73"/>
                <a:gd name="T15" fmla="*/ 144 h 144"/>
              </a:gdLst>
              <a:ahLst/>
              <a:cxnLst>
                <a:cxn ang="T8">
                  <a:pos x="T0" y="T1"/>
                </a:cxn>
                <a:cxn ang="T9">
                  <a:pos x="T2" y="T3"/>
                </a:cxn>
                <a:cxn ang="T10">
                  <a:pos x="T4" y="T5"/>
                </a:cxn>
                <a:cxn ang="T11">
                  <a:pos x="T6" y="T7"/>
                </a:cxn>
              </a:cxnLst>
              <a:rect l="T12" t="T13" r="T14" b="T15"/>
              <a:pathLst>
                <a:path w="73" h="144">
                  <a:moveTo>
                    <a:pt x="0" y="0"/>
                  </a:moveTo>
                  <a:lnTo>
                    <a:pt x="36" y="144"/>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88" name="Group 120"/>
          <p:cNvGrpSpPr>
            <a:grpSpLocks/>
          </p:cNvGrpSpPr>
          <p:nvPr/>
        </p:nvGrpSpPr>
        <p:grpSpPr bwMode="auto">
          <a:xfrm>
            <a:off x="3432175" y="3492500"/>
            <a:ext cx="115888" cy="2046288"/>
            <a:chOff x="1202" y="2200"/>
            <a:chExt cx="73" cy="1289"/>
          </a:xfrm>
        </p:grpSpPr>
        <p:sp>
          <p:nvSpPr>
            <p:cNvPr id="66613" name="Line 118"/>
            <p:cNvSpPr>
              <a:spLocks noChangeShapeType="1"/>
            </p:cNvSpPr>
            <p:nvPr/>
          </p:nvSpPr>
          <p:spPr bwMode="auto">
            <a:xfrm>
              <a:off x="1238" y="2200"/>
              <a:ext cx="1" cy="11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4" name="Freeform 119"/>
            <p:cNvSpPr>
              <a:spLocks/>
            </p:cNvSpPr>
            <p:nvPr/>
          </p:nvSpPr>
          <p:spPr bwMode="auto">
            <a:xfrm>
              <a:off x="1202" y="3345"/>
              <a:ext cx="73" cy="144"/>
            </a:xfrm>
            <a:custGeom>
              <a:avLst/>
              <a:gdLst>
                <a:gd name="T0" fmla="*/ 0 w 73"/>
                <a:gd name="T1" fmla="*/ 0 h 144"/>
                <a:gd name="T2" fmla="*/ 36 w 73"/>
                <a:gd name="T3" fmla="*/ 144 h 144"/>
                <a:gd name="T4" fmla="*/ 73 w 73"/>
                <a:gd name="T5" fmla="*/ 0 h 144"/>
                <a:gd name="T6" fmla="*/ 0 w 73"/>
                <a:gd name="T7" fmla="*/ 0 h 144"/>
                <a:gd name="T8" fmla="*/ 0 60000 65536"/>
                <a:gd name="T9" fmla="*/ 0 60000 65536"/>
                <a:gd name="T10" fmla="*/ 0 60000 65536"/>
                <a:gd name="T11" fmla="*/ 0 60000 65536"/>
                <a:gd name="T12" fmla="*/ 0 w 73"/>
                <a:gd name="T13" fmla="*/ 0 h 144"/>
                <a:gd name="T14" fmla="*/ 73 w 73"/>
                <a:gd name="T15" fmla="*/ 144 h 144"/>
              </a:gdLst>
              <a:ahLst/>
              <a:cxnLst>
                <a:cxn ang="T8">
                  <a:pos x="T0" y="T1"/>
                </a:cxn>
                <a:cxn ang="T9">
                  <a:pos x="T2" y="T3"/>
                </a:cxn>
                <a:cxn ang="T10">
                  <a:pos x="T4" y="T5"/>
                </a:cxn>
                <a:cxn ang="T11">
                  <a:pos x="T6" y="T7"/>
                </a:cxn>
              </a:cxnLst>
              <a:rect l="T12" t="T13" r="T14" b="T15"/>
              <a:pathLst>
                <a:path w="73" h="144">
                  <a:moveTo>
                    <a:pt x="0" y="0"/>
                  </a:moveTo>
                  <a:lnTo>
                    <a:pt x="36" y="144"/>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6589" name="Line 121"/>
          <p:cNvSpPr>
            <a:spLocks noChangeShapeType="1"/>
          </p:cNvSpPr>
          <p:nvPr/>
        </p:nvSpPr>
        <p:spPr bwMode="auto">
          <a:xfrm>
            <a:off x="3489326" y="4986339"/>
            <a:ext cx="501332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590" name="Group 124"/>
          <p:cNvGrpSpPr>
            <a:grpSpLocks/>
          </p:cNvGrpSpPr>
          <p:nvPr/>
        </p:nvGrpSpPr>
        <p:grpSpPr bwMode="auto">
          <a:xfrm>
            <a:off x="6007100" y="4986339"/>
            <a:ext cx="115888" cy="541337"/>
            <a:chOff x="2824" y="3141"/>
            <a:chExt cx="73" cy="341"/>
          </a:xfrm>
        </p:grpSpPr>
        <p:sp>
          <p:nvSpPr>
            <p:cNvPr id="66611" name="Line 122"/>
            <p:cNvSpPr>
              <a:spLocks noChangeShapeType="1"/>
            </p:cNvSpPr>
            <p:nvPr/>
          </p:nvSpPr>
          <p:spPr bwMode="auto">
            <a:xfrm>
              <a:off x="2860" y="3141"/>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2" name="Freeform 123"/>
            <p:cNvSpPr>
              <a:spLocks/>
            </p:cNvSpPr>
            <p:nvPr/>
          </p:nvSpPr>
          <p:spPr bwMode="auto">
            <a:xfrm>
              <a:off x="2824" y="3339"/>
              <a:ext cx="73" cy="143"/>
            </a:xfrm>
            <a:custGeom>
              <a:avLst/>
              <a:gdLst>
                <a:gd name="T0" fmla="*/ 0 w 73"/>
                <a:gd name="T1" fmla="*/ 0 h 143"/>
                <a:gd name="T2" fmla="*/ 36 w 73"/>
                <a:gd name="T3" fmla="*/ 143 h 143"/>
                <a:gd name="T4" fmla="*/ 73 w 73"/>
                <a:gd name="T5" fmla="*/ 0 h 143"/>
                <a:gd name="T6" fmla="*/ 0 w 73"/>
                <a:gd name="T7" fmla="*/ 0 h 143"/>
                <a:gd name="T8" fmla="*/ 0 60000 65536"/>
                <a:gd name="T9" fmla="*/ 0 60000 65536"/>
                <a:gd name="T10" fmla="*/ 0 60000 65536"/>
                <a:gd name="T11" fmla="*/ 0 60000 65536"/>
                <a:gd name="T12" fmla="*/ 0 w 73"/>
                <a:gd name="T13" fmla="*/ 0 h 143"/>
                <a:gd name="T14" fmla="*/ 73 w 73"/>
                <a:gd name="T15" fmla="*/ 143 h 143"/>
              </a:gdLst>
              <a:ahLst/>
              <a:cxnLst>
                <a:cxn ang="T8">
                  <a:pos x="T0" y="T1"/>
                </a:cxn>
                <a:cxn ang="T9">
                  <a:pos x="T2" y="T3"/>
                </a:cxn>
                <a:cxn ang="T10">
                  <a:pos x="T4" y="T5"/>
                </a:cxn>
                <a:cxn ang="T11">
                  <a:pos x="T6" y="T7"/>
                </a:cxn>
              </a:cxnLst>
              <a:rect l="T12" t="T13" r="T14" b="T15"/>
              <a:pathLst>
                <a:path w="73" h="143">
                  <a:moveTo>
                    <a:pt x="0" y="0"/>
                  </a:moveTo>
                  <a:lnTo>
                    <a:pt x="36" y="143"/>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91" name="Group 127"/>
          <p:cNvGrpSpPr>
            <a:grpSpLocks/>
          </p:cNvGrpSpPr>
          <p:nvPr/>
        </p:nvGrpSpPr>
        <p:grpSpPr bwMode="auto">
          <a:xfrm>
            <a:off x="8447088" y="4986339"/>
            <a:ext cx="114300" cy="541337"/>
            <a:chOff x="4361" y="3141"/>
            <a:chExt cx="72" cy="341"/>
          </a:xfrm>
        </p:grpSpPr>
        <p:sp>
          <p:nvSpPr>
            <p:cNvPr id="66609" name="Line 125"/>
            <p:cNvSpPr>
              <a:spLocks noChangeShapeType="1"/>
            </p:cNvSpPr>
            <p:nvPr/>
          </p:nvSpPr>
          <p:spPr bwMode="auto">
            <a:xfrm>
              <a:off x="4396" y="3141"/>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0" name="Freeform 126"/>
            <p:cNvSpPr>
              <a:spLocks/>
            </p:cNvSpPr>
            <p:nvPr/>
          </p:nvSpPr>
          <p:spPr bwMode="auto">
            <a:xfrm>
              <a:off x="4361" y="3339"/>
              <a:ext cx="72" cy="143"/>
            </a:xfrm>
            <a:custGeom>
              <a:avLst/>
              <a:gdLst>
                <a:gd name="T0" fmla="*/ 0 w 72"/>
                <a:gd name="T1" fmla="*/ 0 h 143"/>
                <a:gd name="T2" fmla="*/ 35 w 72"/>
                <a:gd name="T3" fmla="*/ 143 h 143"/>
                <a:gd name="T4" fmla="*/ 72 w 72"/>
                <a:gd name="T5" fmla="*/ 0 h 143"/>
                <a:gd name="T6" fmla="*/ 0 w 72"/>
                <a:gd name="T7" fmla="*/ 0 h 143"/>
                <a:gd name="T8" fmla="*/ 0 60000 65536"/>
                <a:gd name="T9" fmla="*/ 0 60000 65536"/>
                <a:gd name="T10" fmla="*/ 0 60000 65536"/>
                <a:gd name="T11" fmla="*/ 0 60000 65536"/>
                <a:gd name="T12" fmla="*/ 0 w 72"/>
                <a:gd name="T13" fmla="*/ 0 h 143"/>
                <a:gd name="T14" fmla="*/ 72 w 72"/>
                <a:gd name="T15" fmla="*/ 143 h 143"/>
              </a:gdLst>
              <a:ahLst/>
              <a:cxnLst>
                <a:cxn ang="T8">
                  <a:pos x="T0" y="T1"/>
                </a:cxn>
                <a:cxn ang="T9">
                  <a:pos x="T2" y="T3"/>
                </a:cxn>
                <a:cxn ang="T10">
                  <a:pos x="T4" y="T5"/>
                </a:cxn>
                <a:cxn ang="T11">
                  <a:pos x="T6" y="T7"/>
                </a:cxn>
              </a:cxnLst>
              <a:rect l="T12" t="T13" r="T14" b="T15"/>
              <a:pathLst>
                <a:path w="72" h="143">
                  <a:moveTo>
                    <a:pt x="0" y="0"/>
                  </a:moveTo>
                  <a:lnTo>
                    <a:pt x="35" y="143"/>
                  </a:lnTo>
                  <a:lnTo>
                    <a:pt x="7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92" name="Group 130"/>
          <p:cNvGrpSpPr>
            <a:grpSpLocks/>
          </p:cNvGrpSpPr>
          <p:nvPr/>
        </p:nvGrpSpPr>
        <p:grpSpPr bwMode="auto">
          <a:xfrm>
            <a:off x="3895726" y="2667000"/>
            <a:ext cx="2168525" cy="482600"/>
            <a:chOff x="1494" y="1680"/>
            <a:chExt cx="1366" cy="304"/>
          </a:xfrm>
        </p:grpSpPr>
        <p:sp>
          <p:nvSpPr>
            <p:cNvPr id="66607" name="Line 128"/>
            <p:cNvSpPr>
              <a:spLocks noChangeShapeType="1"/>
            </p:cNvSpPr>
            <p:nvPr/>
          </p:nvSpPr>
          <p:spPr bwMode="auto">
            <a:xfrm flipH="1">
              <a:off x="1645" y="1680"/>
              <a:ext cx="1215" cy="26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8" name="Freeform 129"/>
            <p:cNvSpPr>
              <a:spLocks/>
            </p:cNvSpPr>
            <p:nvPr/>
          </p:nvSpPr>
          <p:spPr bwMode="auto">
            <a:xfrm>
              <a:off x="1494" y="1917"/>
              <a:ext cx="167" cy="67"/>
            </a:xfrm>
            <a:custGeom>
              <a:avLst/>
              <a:gdLst>
                <a:gd name="T0" fmla="*/ 149 w 167"/>
                <a:gd name="T1" fmla="*/ 0 h 67"/>
                <a:gd name="T2" fmla="*/ 0 w 167"/>
                <a:gd name="T3" fmla="*/ 67 h 67"/>
                <a:gd name="T4" fmla="*/ 167 w 167"/>
                <a:gd name="T5" fmla="*/ 64 h 67"/>
                <a:gd name="T6" fmla="*/ 149 w 167"/>
                <a:gd name="T7" fmla="*/ 0 h 67"/>
                <a:gd name="T8" fmla="*/ 0 60000 65536"/>
                <a:gd name="T9" fmla="*/ 0 60000 65536"/>
                <a:gd name="T10" fmla="*/ 0 60000 65536"/>
                <a:gd name="T11" fmla="*/ 0 60000 65536"/>
                <a:gd name="T12" fmla="*/ 0 w 167"/>
                <a:gd name="T13" fmla="*/ 0 h 67"/>
                <a:gd name="T14" fmla="*/ 167 w 167"/>
                <a:gd name="T15" fmla="*/ 67 h 67"/>
              </a:gdLst>
              <a:ahLst/>
              <a:cxnLst>
                <a:cxn ang="T8">
                  <a:pos x="T0" y="T1"/>
                </a:cxn>
                <a:cxn ang="T9">
                  <a:pos x="T2" y="T3"/>
                </a:cxn>
                <a:cxn ang="T10">
                  <a:pos x="T4" y="T5"/>
                </a:cxn>
                <a:cxn ang="T11">
                  <a:pos x="T6" y="T7"/>
                </a:cxn>
              </a:cxnLst>
              <a:rect l="T12" t="T13" r="T14" b="T15"/>
              <a:pathLst>
                <a:path w="167" h="67">
                  <a:moveTo>
                    <a:pt x="149" y="0"/>
                  </a:moveTo>
                  <a:lnTo>
                    <a:pt x="0" y="67"/>
                  </a:lnTo>
                  <a:lnTo>
                    <a:pt x="167" y="64"/>
                  </a:lnTo>
                  <a:lnTo>
                    <a:pt x="1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93" name="Group 133"/>
          <p:cNvGrpSpPr>
            <a:grpSpLocks/>
          </p:cNvGrpSpPr>
          <p:nvPr/>
        </p:nvGrpSpPr>
        <p:grpSpPr bwMode="auto">
          <a:xfrm>
            <a:off x="6064250" y="2667001"/>
            <a:ext cx="2166938" cy="447675"/>
            <a:chOff x="2860" y="1680"/>
            <a:chExt cx="1365" cy="282"/>
          </a:xfrm>
        </p:grpSpPr>
        <p:sp>
          <p:nvSpPr>
            <p:cNvPr id="66605" name="Line 131"/>
            <p:cNvSpPr>
              <a:spLocks noChangeShapeType="1"/>
            </p:cNvSpPr>
            <p:nvPr/>
          </p:nvSpPr>
          <p:spPr bwMode="auto">
            <a:xfrm>
              <a:off x="2860" y="1680"/>
              <a:ext cx="1212" cy="2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6" name="Freeform 132"/>
            <p:cNvSpPr>
              <a:spLocks/>
            </p:cNvSpPr>
            <p:nvPr/>
          </p:nvSpPr>
          <p:spPr bwMode="auto">
            <a:xfrm>
              <a:off x="4060" y="1897"/>
              <a:ext cx="165" cy="65"/>
            </a:xfrm>
            <a:custGeom>
              <a:avLst/>
              <a:gdLst>
                <a:gd name="T0" fmla="*/ 0 w 165"/>
                <a:gd name="T1" fmla="*/ 63 h 65"/>
                <a:gd name="T2" fmla="*/ 165 w 165"/>
                <a:gd name="T3" fmla="*/ 65 h 65"/>
                <a:gd name="T4" fmla="*/ 16 w 165"/>
                <a:gd name="T5" fmla="*/ 0 h 65"/>
                <a:gd name="T6" fmla="*/ 0 w 165"/>
                <a:gd name="T7" fmla="*/ 63 h 65"/>
                <a:gd name="T8" fmla="*/ 0 60000 65536"/>
                <a:gd name="T9" fmla="*/ 0 60000 65536"/>
                <a:gd name="T10" fmla="*/ 0 60000 65536"/>
                <a:gd name="T11" fmla="*/ 0 60000 65536"/>
                <a:gd name="T12" fmla="*/ 0 w 165"/>
                <a:gd name="T13" fmla="*/ 0 h 65"/>
                <a:gd name="T14" fmla="*/ 165 w 165"/>
                <a:gd name="T15" fmla="*/ 65 h 65"/>
              </a:gdLst>
              <a:ahLst/>
              <a:cxnLst>
                <a:cxn ang="T8">
                  <a:pos x="T0" y="T1"/>
                </a:cxn>
                <a:cxn ang="T9">
                  <a:pos x="T2" y="T3"/>
                </a:cxn>
                <a:cxn ang="T10">
                  <a:pos x="T4" y="T5"/>
                </a:cxn>
                <a:cxn ang="T11">
                  <a:pos x="T6" y="T7"/>
                </a:cxn>
              </a:cxnLst>
              <a:rect l="T12" t="T13" r="T14" b="T15"/>
              <a:pathLst>
                <a:path w="165" h="65">
                  <a:moveTo>
                    <a:pt x="0" y="63"/>
                  </a:moveTo>
                  <a:lnTo>
                    <a:pt x="165" y="65"/>
                  </a:lnTo>
                  <a:lnTo>
                    <a:pt x="16" y="0"/>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6594" name="Rectangle 134"/>
          <p:cNvSpPr>
            <a:spLocks noChangeArrowheads="1"/>
          </p:cNvSpPr>
          <p:nvPr/>
        </p:nvSpPr>
        <p:spPr bwMode="auto">
          <a:xfrm>
            <a:off x="3759201" y="6070600"/>
            <a:ext cx="48815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95" name="Rectangle 139"/>
          <p:cNvSpPr>
            <a:spLocks noChangeArrowheads="1"/>
          </p:cNvSpPr>
          <p:nvPr/>
        </p:nvSpPr>
        <p:spPr bwMode="auto">
          <a:xfrm>
            <a:off x="4675188" y="6157914"/>
            <a:ext cx="3542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Safe</a:t>
            </a:r>
            <a:endParaRPr lang="en-US" altLang="zh-CN" i="1"/>
          </a:p>
        </p:txBody>
      </p:sp>
      <p:sp>
        <p:nvSpPr>
          <p:cNvPr id="66596" name="Rectangle 140"/>
          <p:cNvSpPr>
            <a:spLocks noChangeArrowheads="1"/>
          </p:cNvSpPr>
          <p:nvPr/>
        </p:nvSpPr>
        <p:spPr bwMode="auto">
          <a:xfrm>
            <a:off x="5081588" y="6157914"/>
            <a:ext cx="68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6597" name="Rectangle 141"/>
          <p:cNvSpPr>
            <a:spLocks noChangeArrowheads="1"/>
          </p:cNvSpPr>
          <p:nvPr/>
        </p:nvSpPr>
        <p:spPr bwMode="auto">
          <a:xfrm>
            <a:off x="5154614" y="6157914"/>
            <a:ext cx="197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To</a:t>
            </a:r>
            <a:endParaRPr lang="en-US" altLang="zh-CN" i="1"/>
          </a:p>
        </p:txBody>
      </p:sp>
      <p:sp>
        <p:nvSpPr>
          <p:cNvPr id="66598" name="Rectangle 142"/>
          <p:cNvSpPr>
            <a:spLocks noChangeArrowheads="1"/>
          </p:cNvSpPr>
          <p:nvPr/>
        </p:nvSpPr>
        <p:spPr bwMode="auto">
          <a:xfrm>
            <a:off x="5408613" y="6157914"/>
            <a:ext cx="68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6599" name="Rectangle 143"/>
          <p:cNvSpPr>
            <a:spLocks noChangeArrowheads="1"/>
          </p:cNvSpPr>
          <p:nvPr/>
        </p:nvSpPr>
        <p:spPr bwMode="auto">
          <a:xfrm>
            <a:off x="5481639" y="6157914"/>
            <a:ext cx="9249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Stack</a:t>
            </a:r>
            <a:r>
              <a:rPr lang="en-US" altLang="zh-CN" sz="1600">
                <a:solidFill>
                  <a:srgbClr val="000000"/>
                </a:solidFill>
              </a:rPr>
              <a:t> ( </a:t>
            </a:r>
            <a:r>
              <a:rPr lang="en-US" altLang="zh-CN" sz="1600" i="1">
                <a:solidFill>
                  <a:srgbClr val="000000"/>
                </a:solidFill>
              </a:rPr>
              <a:t>Obj</a:t>
            </a:r>
            <a:endParaRPr lang="en-US" altLang="zh-CN" i="1"/>
          </a:p>
        </p:txBody>
      </p:sp>
      <p:sp>
        <p:nvSpPr>
          <p:cNvPr id="66600" name="Rectangle 144"/>
          <p:cNvSpPr>
            <a:spLocks noChangeArrowheads="1"/>
          </p:cNvSpPr>
          <p:nvPr/>
        </p:nvSpPr>
        <p:spPr bwMode="auto">
          <a:xfrm>
            <a:off x="6383338" y="6270626"/>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01" name="Rectangle 145"/>
          <p:cNvSpPr>
            <a:spLocks noChangeArrowheads="1"/>
          </p:cNvSpPr>
          <p:nvPr/>
        </p:nvSpPr>
        <p:spPr bwMode="auto">
          <a:xfrm>
            <a:off x="6594475" y="6157914"/>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r>
              <a:rPr lang="en-US" altLang="zh-CN" sz="1600" i="1">
                <a:solidFill>
                  <a:srgbClr val="000000"/>
                </a:solidFill>
              </a:rPr>
              <a:t>Obj</a:t>
            </a:r>
            <a:endParaRPr lang="en-US" altLang="zh-CN" i="1"/>
          </a:p>
        </p:txBody>
      </p:sp>
      <p:sp>
        <p:nvSpPr>
          <p:cNvPr id="66602" name="Rectangle 146"/>
          <p:cNvSpPr>
            <a:spLocks noChangeArrowheads="1"/>
          </p:cNvSpPr>
          <p:nvPr/>
        </p:nvSpPr>
        <p:spPr bwMode="auto">
          <a:xfrm>
            <a:off x="6992939" y="6270626"/>
            <a:ext cx="1047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 </a:t>
            </a:r>
            <a:endParaRPr lang="en-US" altLang="zh-CN"/>
          </a:p>
        </p:txBody>
      </p:sp>
      <p:sp>
        <p:nvSpPr>
          <p:cNvPr id="66603" name="Rectangle 147"/>
          <p:cNvSpPr>
            <a:spLocks noChangeArrowheads="1"/>
          </p:cNvSpPr>
          <p:nvPr/>
        </p:nvSpPr>
        <p:spPr bwMode="auto">
          <a:xfrm>
            <a:off x="7110413" y="6157914"/>
            <a:ext cx="1202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endParaRPr lang="en-US" altLang="zh-CN"/>
          </a:p>
        </p:txBody>
      </p:sp>
      <p:sp>
        <p:nvSpPr>
          <p:cNvPr id="66604" name="Rectangle 148"/>
          <p:cNvSpPr>
            <a:spLocks noChangeArrowheads="1"/>
          </p:cNvSpPr>
          <p:nvPr/>
        </p:nvSpPr>
        <p:spPr bwMode="auto">
          <a:xfrm>
            <a:off x="7243764" y="6162676"/>
            <a:ext cx="10339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000000"/>
                </a:solidFill>
                <a:latin typeface="楷体_GB2312" pitchFamily="49" charset="-122"/>
              </a:rPr>
              <a:t>的解释结构</a:t>
            </a:r>
            <a:endParaRPr lang="zh-CN" altLang="en-US" b="1"/>
          </a:p>
        </p:txBody>
      </p:sp>
    </p:spTree>
    <p:extLst>
      <p:ext uri="{BB962C8B-B14F-4D97-AF65-F5344CB8AC3E}">
        <p14:creationId xmlns:p14="http://schemas.microsoft.com/office/powerpoint/2010/main" val="1412880565"/>
      </p:ext>
    </p:extLst>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4AB81E-E656-4A3A-B972-E0A9F8AEE5C2}" type="slidenum">
              <a:rPr kumimoji="0" lang="ja-JP" altLang="en-US" sz="1800">
                <a:solidFill>
                  <a:srgbClr val="A50021"/>
                </a:solidFill>
                <a:latin typeface="Arial" panose="020B0604020202020204" pitchFamily="34" charset="0"/>
                <a:ea typeface="ＭＳ Ｐゴシック" panose="020B0600070205080204" pitchFamily="34" charset="-128"/>
              </a:rPr>
              <a:pPr/>
              <a:t>65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758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111619" name="Rectangle 3"/>
          <p:cNvSpPr>
            <a:spLocks noGrp="1" noChangeArrowheads="1"/>
          </p:cNvSpPr>
          <p:nvPr>
            <p:ph type="body" idx="1"/>
          </p:nvPr>
        </p:nvSpPr>
        <p:spPr>
          <a:xfrm>
            <a:off x="911424" y="1454150"/>
            <a:ext cx="10441159" cy="4495800"/>
          </a:xfrm>
          <a:ln>
            <a:noFill/>
          </a:ln>
        </p:spPr>
        <p:txBody>
          <a:bodyPr/>
          <a:lstStyle/>
          <a:p>
            <a:pPr marL="0" indent="0" eaLnBrk="1" hangingPunct="1"/>
            <a:r>
              <a:rPr lang="en-US" altLang="zh-CN" sz="2600" dirty="0">
                <a:latin typeface="宋体" panose="02010600030101010101" pitchFamily="2" charset="-122"/>
              </a:rPr>
              <a:t> </a:t>
            </a:r>
            <a:r>
              <a:rPr lang="zh-CN" altLang="en-US" sz="2600" b="1" dirty="0">
                <a:latin typeface="宋体" panose="02010600030101010101" pitchFamily="2" charset="-122"/>
              </a:rPr>
              <a:t>构造解释的任务：</a:t>
            </a:r>
            <a:r>
              <a:rPr lang="zh-CN" altLang="en-US" sz="2600" dirty="0">
                <a:latin typeface="宋体" panose="02010600030101010101" pitchFamily="2" charset="-122"/>
              </a:rPr>
              <a:t>对上一步得到的解释结构进行一般化处理，从而得到关于目标概念的一般性知识。</a:t>
            </a:r>
          </a:p>
          <a:p>
            <a:pPr marL="0" indent="0" eaLnBrk="1" hangingPunct="1"/>
            <a:r>
              <a:rPr lang="zh-CN" altLang="en-US" sz="2600" dirty="0">
                <a:latin typeface="宋体" panose="02010600030101010101" pitchFamily="2" charset="-122"/>
              </a:rPr>
              <a:t> </a:t>
            </a:r>
            <a:r>
              <a:rPr lang="zh-CN" altLang="en-US" sz="2600" b="1" dirty="0">
                <a:latin typeface="宋体" panose="02010600030101010101" pitchFamily="2" charset="-122"/>
              </a:rPr>
              <a:t>处理的方法</a:t>
            </a:r>
            <a:r>
              <a:rPr lang="en-US" altLang="zh-CN" sz="2600" dirty="0">
                <a:latin typeface="宋体" panose="02010600030101010101" pitchFamily="2" charset="-122"/>
              </a:rPr>
              <a:t>: </a:t>
            </a:r>
            <a:r>
              <a:rPr lang="zh-CN" altLang="en-US" sz="2600" dirty="0">
                <a:latin typeface="宋体" panose="02010600030101010101" pitchFamily="2" charset="-122"/>
              </a:rPr>
              <a:t>把常量变换为变量，并把某些不重要的信息去掉，只保留那些对以后求解问题所必须的关键性信息。 </a:t>
            </a:r>
          </a:p>
          <a:p>
            <a:pPr marL="0" indent="0" eaLnBrk="1" hangingPunct="1">
              <a:buNone/>
            </a:pPr>
            <a:endParaRPr lang="en-US" altLang="zh-CN" dirty="0" smtClean="0"/>
          </a:p>
        </p:txBody>
      </p:sp>
      <p:sp>
        <p:nvSpPr>
          <p:cNvPr id="67589" name="Text Box 4"/>
          <p:cNvSpPr txBox="1">
            <a:spLocks noChangeArrowheads="1"/>
          </p:cNvSpPr>
          <p:nvPr/>
        </p:nvSpPr>
        <p:spPr bwMode="auto">
          <a:xfrm>
            <a:off x="911424" y="914401"/>
            <a:ext cx="419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 </a:t>
            </a:r>
            <a:r>
              <a:rPr lang="zh-CN" altLang="en-US" sz="2800" b="1" dirty="0"/>
              <a:t>（</a:t>
            </a:r>
            <a:r>
              <a:rPr lang="en-US" altLang="zh-CN" sz="2800" b="1" dirty="0"/>
              <a:t>2</a:t>
            </a:r>
            <a:r>
              <a:rPr lang="zh-CN" altLang="en-US" sz="2800" b="1" dirty="0"/>
              <a:t>）</a:t>
            </a:r>
            <a:r>
              <a:rPr lang="en-US" altLang="zh-CN" sz="2800" b="1" dirty="0"/>
              <a:t> </a:t>
            </a:r>
            <a:r>
              <a:rPr lang="zh-CN" altLang="en-US" sz="2800" b="1" dirty="0">
                <a:latin typeface="宋体" panose="02010600030101010101" pitchFamily="2" charset="-122"/>
              </a:rPr>
              <a:t>获取一般性的知识 </a:t>
            </a:r>
          </a:p>
        </p:txBody>
      </p:sp>
    </p:spTree>
    <p:extLst>
      <p:ext uri="{BB962C8B-B14F-4D97-AF65-F5344CB8AC3E}">
        <p14:creationId xmlns:p14="http://schemas.microsoft.com/office/powerpoint/2010/main" val="119432175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anim calcmode="lin" valueType="num">
                                      <p:cBhvr additive="base">
                                        <p:cTn id="7" dur="500" fill="hold"/>
                                        <p:tgtEl>
                                          <p:spTgt spid="1116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16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1619">
                                            <p:txEl>
                                              <p:pRg st="1" end="1"/>
                                            </p:txEl>
                                          </p:spTgt>
                                        </p:tgtEl>
                                        <p:attrNameLst>
                                          <p:attrName>style.visibility</p:attrName>
                                        </p:attrNameLst>
                                      </p:cBhvr>
                                      <p:to>
                                        <p:strVal val="visible"/>
                                      </p:to>
                                    </p:set>
                                    <p:anim calcmode="lin" valueType="num">
                                      <p:cBhvr additive="base">
                                        <p:cTn id="13" dur="500" fill="hold"/>
                                        <p:tgtEl>
                                          <p:spTgt spid="1116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161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6F3C12-7E25-4989-BAAA-7184B0F8E4DB}" type="slidenum">
              <a:rPr kumimoji="0" lang="ja-JP" altLang="en-US" sz="1800">
                <a:solidFill>
                  <a:srgbClr val="A50021"/>
                </a:solidFill>
                <a:latin typeface="Arial" panose="020B0604020202020204" pitchFamily="34" charset="0"/>
                <a:ea typeface="ＭＳ Ｐゴシック" panose="020B0600070205080204" pitchFamily="34" charset="-128"/>
              </a:rPr>
              <a:pPr/>
              <a:t>66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8611"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 </a:t>
            </a:r>
          </a:p>
        </p:txBody>
      </p:sp>
      <p:sp>
        <p:nvSpPr>
          <p:cNvPr id="68612" name="Text Box 3"/>
          <p:cNvSpPr txBox="1">
            <a:spLocks noChangeArrowheads="1"/>
          </p:cNvSpPr>
          <p:nvPr/>
        </p:nvSpPr>
        <p:spPr bwMode="auto">
          <a:xfrm>
            <a:off x="1003445" y="914402"/>
            <a:ext cx="419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 </a:t>
            </a:r>
            <a:r>
              <a:rPr lang="zh-CN" altLang="en-US" sz="2800" b="1" dirty="0"/>
              <a:t>（</a:t>
            </a:r>
            <a:r>
              <a:rPr lang="en-US" altLang="zh-CN" sz="2800" b="1" dirty="0"/>
              <a:t>2</a:t>
            </a:r>
            <a:r>
              <a:rPr lang="zh-CN" altLang="en-US" sz="2800" b="1" dirty="0"/>
              <a:t>）</a:t>
            </a:r>
            <a:r>
              <a:rPr lang="en-US" altLang="zh-CN" sz="2800" b="1" dirty="0"/>
              <a:t> </a:t>
            </a:r>
            <a:r>
              <a:rPr lang="zh-CN" altLang="en-US" sz="2800" b="1" dirty="0">
                <a:latin typeface="宋体" panose="02010600030101010101" pitchFamily="2" charset="-122"/>
              </a:rPr>
              <a:t>获取一般性的知识 </a:t>
            </a:r>
          </a:p>
        </p:txBody>
      </p:sp>
      <p:sp>
        <p:nvSpPr>
          <p:cNvPr id="68613" name="Rectangle 4"/>
          <p:cNvSpPr>
            <a:spLocks noChangeArrowheads="1"/>
          </p:cNvSpPr>
          <p:nvPr/>
        </p:nvSpPr>
        <p:spPr bwMode="auto">
          <a:xfrm>
            <a:off x="4176713" y="18954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14" name="Rectangle 7"/>
          <p:cNvSpPr>
            <a:spLocks noChangeArrowheads="1"/>
          </p:cNvSpPr>
          <p:nvPr/>
        </p:nvSpPr>
        <p:spPr bwMode="auto">
          <a:xfrm>
            <a:off x="3876675" y="18573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15" name="AutoShape 8"/>
          <p:cNvSpPr>
            <a:spLocks noChangeAspect="1" noChangeArrowheads="1" noTextEdit="1"/>
          </p:cNvSpPr>
          <p:nvPr/>
        </p:nvSpPr>
        <p:spPr bwMode="auto">
          <a:xfrm>
            <a:off x="2667000" y="1600200"/>
            <a:ext cx="7543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8616" name="Rectangle 10"/>
          <p:cNvSpPr>
            <a:spLocks noChangeArrowheads="1"/>
          </p:cNvSpPr>
          <p:nvPr/>
        </p:nvSpPr>
        <p:spPr bwMode="auto">
          <a:xfrm>
            <a:off x="4695826" y="1608139"/>
            <a:ext cx="3465513"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17" name="Group 23"/>
          <p:cNvGrpSpPr>
            <a:grpSpLocks/>
          </p:cNvGrpSpPr>
          <p:nvPr/>
        </p:nvGrpSpPr>
        <p:grpSpPr bwMode="auto">
          <a:xfrm>
            <a:off x="4972051" y="1624014"/>
            <a:ext cx="2816225" cy="319087"/>
            <a:chOff x="2172" y="1023"/>
            <a:chExt cx="1774" cy="201"/>
          </a:xfrm>
        </p:grpSpPr>
        <p:sp>
          <p:nvSpPr>
            <p:cNvPr id="68736" name="Rectangle 11"/>
            <p:cNvSpPr>
              <a:spLocks noChangeArrowheads="1"/>
            </p:cNvSpPr>
            <p:nvPr/>
          </p:nvSpPr>
          <p:spPr bwMode="auto">
            <a:xfrm>
              <a:off x="3895" y="104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7" name="Rectangle 12"/>
            <p:cNvSpPr>
              <a:spLocks noChangeArrowheads="1"/>
            </p:cNvSpPr>
            <p:nvPr/>
          </p:nvSpPr>
          <p:spPr bwMode="auto">
            <a:xfrm>
              <a:off x="3636" y="104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8" name="Rectangle 13"/>
            <p:cNvSpPr>
              <a:spLocks noChangeArrowheads="1"/>
            </p:cNvSpPr>
            <p:nvPr/>
          </p:nvSpPr>
          <p:spPr bwMode="auto">
            <a:xfrm>
              <a:off x="3402" y="104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9" name="Rectangle 14"/>
            <p:cNvSpPr>
              <a:spLocks noChangeArrowheads="1"/>
            </p:cNvSpPr>
            <p:nvPr/>
          </p:nvSpPr>
          <p:spPr bwMode="auto">
            <a:xfrm>
              <a:off x="3839" y="109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40" name="Rectangle 15"/>
            <p:cNvSpPr>
              <a:spLocks noChangeArrowheads="1"/>
            </p:cNvSpPr>
            <p:nvPr/>
          </p:nvSpPr>
          <p:spPr bwMode="auto">
            <a:xfrm>
              <a:off x="3590" y="109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41" name="Rectangle 16"/>
            <p:cNvSpPr>
              <a:spLocks noChangeArrowheads="1"/>
            </p:cNvSpPr>
            <p:nvPr/>
          </p:nvSpPr>
          <p:spPr bwMode="auto">
            <a:xfrm>
              <a:off x="3698" y="1040"/>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42" name="Rectangle 17"/>
            <p:cNvSpPr>
              <a:spLocks noChangeArrowheads="1"/>
            </p:cNvSpPr>
            <p:nvPr/>
          </p:nvSpPr>
          <p:spPr bwMode="auto">
            <a:xfrm>
              <a:off x="3462" y="1040"/>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43" name="Rectangle 18"/>
            <p:cNvSpPr>
              <a:spLocks noChangeArrowheads="1"/>
            </p:cNvSpPr>
            <p:nvPr/>
          </p:nvSpPr>
          <p:spPr bwMode="auto">
            <a:xfrm>
              <a:off x="2993" y="1040"/>
              <a:ext cx="33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Stack</a:t>
              </a:r>
              <a:endParaRPr lang="en-US" altLang="zh-CN"/>
            </a:p>
          </p:txBody>
        </p:sp>
        <p:sp>
          <p:nvSpPr>
            <p:cNvPr id="68744" name="Rectangle 19"/>
            <p:cNvSpPr>
              <a:spLocks noChangeArrowheads="1"/>
            </p:cNvSpPr>
            <p:nvPr/>
          </p:nvSpPr>
          <p:spPr bwMode="auto">
            <a:xfrm>
              <a:off x="2635" y="1040"/>
              <a:ext cx="1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To</a:t>
              </a:r>
              <a:endParaRPr lang="en-US" altLang="zh-CN"/>
            </a:p>
          </p:txBody>
        </p:sp>
        <p:sp>
          <p:nvSpPr>
            <p:cNvPr id="68745" name="Rectangle 20"/>
            <p:cNvSpPr>
              <a:spLocks noChangeArrowheads="1"/>
            </p:cNvSpPr>
            <p:nvPr/>
          </p:nvSpPr>
          <p:spPr bwMode="auto">
            <a:xfrm>
              <a:off x="2172" y="1040"/>
              <a:ext cx="26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Safe</a:t>
              </a:r>
              <a:endParaRPr lang="en-US" altLang="zh-CN"/>
            </a:p>
          </p:txBody>
        </p:sp>
        <p:sp>
          <p:nvSpPr>
            <p:cNvPr id="68746" name="Rectangle 21"/>
            <p:cNvSpPr>
              <a:spLocks noChangeArrowheads="1"/>
            </p:cNvSpPr>
            <p:nvPr/>
          </p:nvSpPr>
          <p:spPr bwMode="auto">
            <a:xfrm>
              <a:off x="2860" y="1023"/>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sp>
          <p:nvSpPr>
            <p:cNvPr id="68747" name="Rectangle 22"/>
            <p:cNvSpPr>
              <a:spLocks noChangeArrowheads="1"/>
            </p:cNvSpPr>
            <p:nvPr/>
          </p:nvSpPr>
          <p:spPr bwMode="auto">
            <a:xfrm>
              <a:off x="2516" y="1023"/>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8618" name="Rectangle 24"/>
          <p:cNvSpPr>
            <a:spLocks noChangeArrowheads="1"/>
          </p:cNvSpPr>
          <p:nvPr/>
        </p:nvSpPr>
        <p:spPr bwMode="auto">
          <a:xfrm>
            <a:off x="4695826" y="2451100"/>
            <a:ext cx="3465513"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19" name="Group 33"/>
          <p:cNvGrpSpPr>
            <a:grpSpLocks/>
          </p:cNvGrpSpPr>
          <p:nvPr/>
        </p:nvGrpSpPr>
        <p:grpSpPr bwMode="auto">
          <a:xfrm>
            <a:off x="5408613" y="2493963"/>
            <a:ext cx="1733550" cy="292100"/>
            <a:chOff x="2447" y="1571"/>
            <a:chExt cx="1092" cy="184"/>
          </a:xfrm>
        </p:grpSpPr>
        <p:sp>
          <p:nvSpPr>
            <p:cNvPr id="68728" name="Rectangle 25"/>
            <p:cNvSpPr>
              <a:spLocks noChangeArrowheads="1"/>
            </p:cNvSpPr>
            <p:nvPr/>
          </p:nvSpPr>
          <p:spPr bwMode="auto">
            <a:xfrm>
              <a:off x="3488" y="157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9" name="Rectangle 26"/>
            <p:cNvSpPr>
              <a:spLocks noChangeArrowheads="1"/>
            </p:cNvSpPr>
            <p:nvPr/>
          </p:nvSpPr>
          <p:spPr bwMode="auto">
            <a:xfrm>
              <a:off x="3229" y="157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0" name="Rectangle 27"/>
            <p:cNvSpPr>
              <a:spLocks noChangeArrowheads="1"/>
            </p:cNvSpPr>
            <p:nvPr/>
          </p:nvSpPr>
          <p:spPr bwMode="auto">
            <a:xfrm>
              <a:off x="2995" y="157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1" name="Rectangle 28"/>
            <p:cNvSpPr>
              <a:spLocks noChangeArrowheads="1"/>
            </p:cNvSpPr>
            <p:nvPr/>
          </p:nvSpPr>
          <p:spPr bwMode="auto">
            <a:xfrm>
              <a:off x="3432" y="162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32" name="Rectangle 29"/>
            <p:cNvSpPr>
              <a:spLocks noChangeArrowheads="1"/>
            </p:cNvSpPr>
            <p:nvPr/>
          </p:nvSpPr>
          <p:spPr bwMode="auto">
            <a:xfrm>
              <a:off x="3184" y="162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33" name="Rectangle 30"/>
            <p:cNvSpPr>
              <a:spLocks noChangeArrowheads="1"/>
            </p:cNvSpPr>
            <p:nvPr/>
          </p:nvSpPr>
          <p:spPr bwMode="auto">
            <a:xfrm>
              <a:off x="3291" y="157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34" name="Rectangle 31"/>
            <p:cNvSpPr>
              <a:spLocks noChangeArrowheads="1"/>
            </p:cNvSpPr>
            <p:nvPr/>
          </p:nvSpPr>
          <p:spPr bwMode="auto">
            <a:xfrm>
              <a:off x="3055" y="157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35" name="Rectangle 32"/>
            <p:cNvSpPr>
              <a:spLocks noChangeArrowheads="1"/>
            </p:cNvSpPr>
            <p:nvPr/>
          </p:nvSpPr>
          <p:spPr bwMode="auto">
            <a:xfrm>
              <a:off x="2447" y="1571"/>
              <a:ext cx="4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Lighter</a:t>
              </a:r>
              <a:endParaRPr lang="en-US" altLang="zh-CN"/>
            </a:p>
          </p:txBody>
        </p:sp>
      </p:grpSp>
      <p:sp>
        <p:nvSpPr>
          <p:cNvPr id="68620" name="Rectangle 34"/>
          <p:cNvSpPr>
            <a:spLocks noChangeArrowheads="1"/>
          </p:cNvSpPr>
          <p:nvPr/>
        </p:nvSpPr>
        <p:spPr bwMode="auto">
          <a:xfrm>
            <a:off x="2676526" y="3281364"/>
            <a:ext cx="2022475"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1" name="Rectangle 35"/>
          <p:cNvSpPr>
            <a:spLocks noChangeArrowheads="1"/>
          </p:cNvSpPr>
          <p:nvPr/>
        </p:nvSpPr>
        <p:spPr bwMode="auto">
          <a:xfrm>
            <a:off x="5416551" y="3281364"/>
            <a:ext cx="2022475"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22" name="Group 44"/>
          <p:cNvGrpSpPr>
            <a:grpSpLocks/>
          </p:cNvGrpSpPr>
          <p:nvPr/>
        </p:nvGrpSpPr>
        <p:grpSpPr bwMode="auto">
          <a:xfrm>
            <a:off x="2824164" y="3335338"/>
            <a:ext cx="1652587" cy="292100"/>
            <a:chOff x="819" y="2101"/>
            <a:chExt cx="1041" cy="184"/>
          </a:xfrm>
        </p:grpSpPr>
        <p:sp>
          <p:nvSpPr>
            <p:cNvPr id="68720" name="Rectangle 36"/>
            <p:cNvSpPr>
              <a:spLocks noChangeArrowheads="1"/>
            </p:cNvSpPr>
            <p:nvPr/>
          </p:nvSpPr>
          <p:spPr bwMode="auto">
            <a:xfrm>
              <a:off x="1809"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1" name="Rectangle 37"/>
            <p:cNvSpPr>
              <a:spLocks noChangeArrowheads="1"/>
            </p:cNvSpPr>
            <p:nvPr/>
          </p:nvSpPr>
          <p:spPr bwMode="auto">
            <a:xfrm>
              <a:off x="1578" y="210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2" name="Rectangle 38"/>
            <p:cNvSpPr>
              <a:spLocks noChangeArrowheads="1"/>
            </p:cNvSpPr>
            <p:nvPr/>
          </p:nvSpPr>
          <p:spPr bwMode="auto">
            <a:xfrm>
              <a:off x="1344"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3" name="Rectangle 39"/>
            <p:cNvSpPr>
              <a:spLocks noChangeArrowheads="1"/>
            </p:cNvSpPr>
            <p:nvPr/>
          </p:nvSpPr>
          <p:spPr bwMode="auto">
            <a:xfrm>
              <a:off x="1761"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24" name="Rectangle 40"/>
            <p:cNvSpPr>
              <a:spLocks noChangeArrowheads="1"/>
            </p:cNvSpPr>
            <p:nvPr/>
          </p:nvSpPr>
          <p:spPr bwMode="auto">
            <a:xfrm>
              <a:off x="1533"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25" name="Rectangle 41"/>
            <p:cNvSpPr>
              <a:spLocks noChangeArrowheads="1"/>
            </p:cNvSpPr>
            <p:nvPr/>
          </p:nvSpPr>
          <p:spPr bwMode="auto">
            <a:xfrm>
              <a:off x="1649" y="2101"/>
              <a:ext cx="10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a:t>
              </a:r>
              <a:endParaRPr lang="en-US" altLang="zh-CN"/>
            </a:p>
          </p:txBody>
        </p:sp>
        <p:sp>
          <p:nvSpPr>
            <p:cNvPr id="68726" name="Rectangle 42"/>
            <p:cNvSpPr>
              <a:spLocks noChangeArrowheads="1"/>
            </p:cNvSpPr>
            <p:nvPr/>
          </p:nvSpPr>
          <p:spPr bwMode="auto">
            <a:xfrm>
              <a:off x="1404" y="210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27" name="Rectangle 43"/>
            <p:cNvSpPr>
              <a:spLocks noChangeArrowheads="1"/>
            </p:cNvSpPr>
            <p:nvPr/>
          </p:nvSpPr>
          <p:spPr bwMode="auto">
            <a:xfrm>
              <a:off x="819" y="2101"/>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8623" name="Group 52"/>
          <p:cNvGrpSpPr>
            <a:grpSpLocks/>
          </p:cNvGrpSpPr>
          <p:nvPr/>
        </p:nvGrpSpPr>
        <p:grpSpPr bwMode="auto">
          <a:xfrm>
            <a:off x="5540375" y="3335338"/>
            <a:ext cx="1646238" cy="292100"/>
            <a:chOff x="2530" y="2101"/>
            <a:chExt cx="1037" cy="184"/>
          </a:xfrm>
        </p:grpSpPr>
        <p:sp>
          <p:nvSpPr>
            <p:cNvPr id="68713" name="Rectangle 45"/>
            <p:cNvSpPr>
              <a:spLocks noChangeArrowheads="1"/>
            </p:cNvSpPr>
            <p:nvPr/>
          </p:nvSpPr>
          <p:spPr bwMode="auto">
            <a:xfrm>
              <a:off x="3516"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4" name="Rectangle 46"/>
            <p:cNvSpPr>
              <a:spLocks noChangeArrowheads="1"/>
            </p:cNvSpPr>
            <p:nvPr/>
          </p:nvSpPr>
          <p:spPr bwMode="auto">
            <a:xfrm>
              <a:off x="3337" y="2101"/>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8715" name="Rectangle 47"/>
            <p:cNvSpPr>
              <a:spLocks noChangeArrowheads="1"/>
            </p:cNvSpPr>
            <p:nvPr/>
          </p:nvSpPr>
          <p:spPr bwMode="auto">
            <a:xfrm>
              <a:off x="3309" y="210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6" name="Rectangle 48"/>
            <p:cNvSpPr>
              <a:spLocks noChangeArrowheads="1"/>
            </p:cNvSpPr>
            <p:nvPr/>
          </p:nvSpPr>
          <p:spPr bwMode="auto">
            <a:xfrm>
              <a:off x="3055"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7" name="Rectangle 49"/>
            <p:cNvSpPr>
              <a:spLocks noChangeArrowheads="1"/>
            </p:cNvSpPr>
            <p:nvPr/>
          </p:nvSpPr>
          <p:spPr bwMode="auto">
            <a:xfrm>
              <a:off x="3255"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18" name="Rectangle 50"/>
            <p:cNvSpPr>
              <a:spLocks noChangeArrowheads="1"/>
            </p:cNvSpPr>
            <p:nvPr/>
          </p:nvSpPr>
          <p:spPr bwMode="auto">
            <a:xfrm>
              <a:off x="3115" y="210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19" name="Rectangle 51"/>
            <p:cNvSpPr>
              <a:spLocks noChangeArrowheads="1"/>
            </p:cNvSpPr>
            <p:nvPr/>
          </p:nvSpPr>
          <p:spPr bwMode="auto">
            <a:xfrm>
              <a:off x="2530" y="2101"/>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8624" name="Group 60"/>
          <p:cNvGrpSpPr>
            <a:grpSpLocks/>
          </p:cNvGrpSpPr>
          <p:nvPr/>
        </p:nvGrpSpPr>
        <p:grpSpPr bwMode="auto">
          <a:xfrm>
            <a:off x="8386763" y="3335338"/>
            <a:ext cx="1682750" cy="292100"/>
            <a:chOff x="4323" y="2101"/>
            <a:chExt cx="1060" cy="184"/>
          </a:xfrm>
        </p:grpSpPr>
        <p:sp>
          <p:nvSpPr>
            <p:cNvPr id="68706" name="Rectangle 53"/>
            <p:cNvSpPr>
              <a:spLocks noChangeArrowheads="1"/>
            </p:cNvSpPr>
            <p:nvPr/>
          </p:nvSpPr>
          <p:spPr bwMode="auto">
            <a:xfrm>
              <a:off x="5332"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07" name="Rectangle 54"/>
            <p:cNvSpPr>
              <a:spLocks noChangeArrowheads="1"/>
            </p:cNvSpPr>
            <p:nvPr/>
          </p:nvSpPr>
          <p:spPr bwMode="auto">
            <a:xfrm>
              <a:off x="5153" y="2101"/>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8708" name="Rectangle 55"/>
            <p:cNvSpPr>
              <a:spLocks noChangeArrowheads="1"/>
            </p:cNvSpPr>
            <p:nvPr/>
          </p:nvSpPr>
          <p:spPr bwMode="auto">
            <a:xfrm>
              <a:off x="5125" y="210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09" name="Rectangle 56"/>
            <p:cNvSpPr>
              <a:spLocks noChangeArrowheads="1"/>
            </p:cNvSpPr>
            <p:nvPr/>
          </p:nvSpPr>
          <p:spPr bwMode="auto">
            <a:xfrm>
              <a:off x="4900"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0" name="Rectangle 57"/>
            <p:cNvSpPr>
              <a:spLocks noChangeArrowheads="1"/>
            </p:cNvSpPr>
            <p:nvPr/>
          </p:nvSpPr>
          <p:spPr bwMode="auto">
            <a:xfrm>
              <a:off x="5079"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11" name="Rectangle 58"/>
            <p:cNvSpPr>
              <a:spLocks noChangeArrowheads="1"/>
            </p:cNvSpPr>
            <p:nvPr/>
          </p:nvSpPr>
          <p:spPr bwMode="auto">
            <a:xfrm>
              <a:off x="4968" y="2101"/>
              <a:ext cx="10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a:t>
              </a:r>
              <a:endParaRPr lang="en-US" altLang="zh-CN"/>
            </a:p>
          </p:txBody>
        </p:sp>
        <p:sp>
          <p:nvSpPr>
            <p:cNvPr id="68712" name="Rectangle 59"/>
            <p:cNvSpPr>
              <a:spLocks noChangeArrowheads="1"/>
            </p:cNvSpPr>
            <p:nvPr/>
          </p:nvSpPr>
          <p:spPr bwMode="auto">
            <a:xfrm>
              <a:off x="4323" y="2101"/>
              <a:ext cx="4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Smaller</a:t>
              </a:r>
              <a:endParaRPr lang="en-US" altLang="zh-CN"/>
            </a:p>
          </p:txBody>
        </p:sp>
      </p:grpSp>
      <p:sp>
        <p:nvSpPr>
          <p:cNvPr id="68625" name="Rectangle 61"/>
          <p:cNvSpPr>
            <a:spLocks noChangeArrowheads="1"/>
          </p:cNvSpPr>
          <p:nvPr/>
        </p:nvSpPr>
        <p:spPr bwMode="auto">
          <a:xfrm>
            <a:off x="8158164" y="3263900"/>
            <a:ext cx="2022475"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6" name="Rectangle 62"/>
          <p:cNvSpPr>
            <a:spLocks noChangeArrowheads="1"/>
          </p:cNvSpPr>
          <p:nvPr/>
        </p:nvSpPr>
        <p:spPr bwMode="auto">
          <a:xfrm>
            <a:off x="5129213" y="4248150"/>
            <a:ext cx="2743200"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27" name="Group 72"/>
          <p:cNvGrpSpPr>
            <a:grpSpLocks/>
          </p:cNvGrpSpPr>
          <p:nvPr/>
        </p:nvGrpSpPr>
        <p:grpSpPr bwMode="auto">
          <a:xfrm>
            <a:off x="5289551" y="4270375"/>
            <a:ext cx="2354263" cy="319088"/>
            <a:chOff x="2372" y="2690"/>
            <a:chExt cx="1483" cy="201"/>
          </a:xfrm>
        </p:grpSpPr>
        <p:sp>
          <p:nvSpPr>
            <p:cNvPr id="68697" name="Rectangle 63"/>
            <p:cNvSpPr>
              <a:spLocks noChangeArrowheads="1"/>
            </p:cNvSpPr>
            <p:nvPr/>
          </p:nvSpPr>
          <p:spPr bwMode="auto">
            <a:xfrm>
              <a:off x="3804" y="2707"/>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8" name="Rectangle 64"/>
            <p:cNvSpPr>
              <a:spLocks noChangeArrowheads="1"/>
            </p:cNvSpPr>
            <p:nvPr/>
          </p:nvSpPr>
          <p:spPr bwMode="auto">
            <a:xfrm>
              <a:off x="2853" y="2707"/>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9" name="Rectangle 65"/>
            <p:cNvSpPr>
              <a:spLocks noChangeArrowheads="1"/>
            </p:cNvSpPr>
            <p:nvPr/>
          </p:nvSpPr>
          <p:spPr bwMode="auto">
            <a:xfrm>
              <a:off x="2599" y="2707"/>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00" name="Rectangle 66"/>
            <p:cNvSpPr>
              <a:spLocks noChangeArrowheads="1"/>
            </p:cNvSpPr>
            <p:nvPr/>
          </p:nvSpPr>
          <p:spPr bwMode="auto">
            <a:xfrm>
              <a:off x="2799" y="2763"/>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01" name="Rectangle 67"/>
            <p:cNvSpPr>
              <a:spLocks noChangeArrowheads="1"/>
            </p:cNvSpPr>
            <p:nvPr/>
          </p:nvSpPr>
          <p:spPr bwMode="auto">
            <a:xfrm>
              <a:off x="3435" y="2707"/>
              <a:ext cx="29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book</a:t>
              </a:r>
              <a:endParaRPr lang="en-US" altLang="zh-CN"/>
            </a:p>
          </p:txBody>
        </p:sp>
        <p:sp>
          <p:nvSpPr>
            <p:cNvPr id="68702" name="Rectangle 68"/>
            <p:cNvSpPr>
              <a:spLocks noChangeArrowheads="1"/>
            </p:cNvSpPr>
            <p:nvPr/>
          </p:nvSpPr>
          <p:spPr bwMode="auto">
            <a:xfrm>
              <a:off x="2915" y="2707"/>
              <a:ext cx="30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table</a:t>
              </a:r>
              <a:endParaRPr lang="en-US" altLang="zh-CN"/>
            </a:p>
          </p:txBody>
        </p:sp>
        <p:sp>
          <p:nvSpPr>
            <p:cNvPr id="68703" name="Rectangle 69"/>
            <p:cNvSpPr>
              <a:spLocks noChangeArrowheads="1"/>
            </p:cNvSpPr>
            <p:nvPr/>
          </p:nvSpPr>
          <p:spPr bwMode="auto">
            <a:xfrm>
              <a:off x="2659" y="2707"/>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04" name="Rectangle 70"/>
            <p:cNvSpPr>
              <a:spLocks noChangeArrowheads="1"/>
            </p:cNvSpPr>
            <p:nvPr/>
          </p:nvSpPr>
          <p:spPr bwMode="auto">
            <a:xfrm>
              <a:off x="2372" y="2707"/>
              <a:ext cx="1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Isa</a:t>
              </a:r>
              <a:endParaRPr lang="en-US" altLang="zh-CN"/>
            </a:p>
          </p:txBody>
        </p:sp>
        <p:sp>
          <p:nvSpPr>
            <p:cNvPr id="68705" name="Rectangle 71"/>
            <p:cNvSpPr>
              <a:spLocks noChangeArrowheads="1"/>
            </p:cNvSpPr>
            <p:nvPr/>
          </p:nvSpPr>
          <p:spPr bwMode="auto">
            <a:xfrm>
              <a:off x="3310" y="2690"/>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8628" name="Rectangle 73"/>
          <p:cNvSpPr>
            <a:spLocks noChangeArrowheads="1"/>
          </p:cNvSpPr>
          <p:nvPr/>
        </p:nvSpPr>
        <p:spPr bwMode="auto">
          <a:xfrm>
            <a:off x="8158164" y="5683250"/>
            <a:ext cx="1589087"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9" name="Rectangle 74"/>
          <p:cNvSpPr>
            <a:spLocks noChangeArrowheads="1"/>
          </p:cNvSpPr>
          <p:nvPr/>
        </p:nvSpPr>
        <p:spPr bwMode="auto">
          <a:xfrm>
            <a:off x="5272089" y="5683251"/>
            <a:ext cx="2116137" cy="36671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30" name="Rectangle 75"/>
          <p:cNvSpPr>
            <a:spLocks noChangeArrowheads="1"/>
          </p:cNvSpPr>
          <p:nvPr/>
        </p:nvSpPr>
        <p:spPr bwMode="auto">
          <a:xfrm>
            <a:off x="2820988" y="5683250"/>
            <a:ext cx="1898650"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31" name="Group 84"/>
          <p:cNvGrpSpPr>
            <a:grpSpLocks/>
          </p:cNvGrpSpPr>
          <p:nvPr/>
        </p:nvGrpSpPr>
        <p:grpSpPr bwMode="auto">
          <a:xfrm>
            <a:off x="2873375" y="5740400"/>
            <a:ext cx="1638300" cy="292100"/>
            <a:chOff x="850" y="3616"/>
            <a:chExt cx="1032" cy="184"/>
          </a:xfrm>
        </p:grpSpPr>
        <p:sp>
          <p:nvSpPr>
            <p:cNvPr id="68689" name="Rectangle 76"/>
            <p:cNvSpPr>
              <a:spLocks noChangeArrowheads="1"/>
            </p:cNvSpPr>
            <p:nvPr/>
          </p:nvSpPr>
          <p:spPr bwMode="auto">
            <a:xfrm>
              <a:off x="1831"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0" name="Rectangle 77"/>
            <p:cNvSpPr>
              <a:spLocks noChangeArrowheads="1"/>
            </p:cNvSpPr>
            <p:nvPr/>
          </p:nvSpPr>
          <p:spPr bwMode="auto">
            <a:xfrm>
              <a:off x="1640"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1" name="Rectangle 78"/>
            <p:cNvSpPr>
              <a:spLocks noChangeArrowheads="1"/>
            </p:cNvSpPr>
            <p:nvPr/>
          </p:nvSpPr>
          <p:spPr bwMode="auto">
            <a:xfrm>
              <a:off x="1406"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2" name="Rectangle 79"/>
            <p:cNvSpPr>
              <a:spLocks noChangeArrowheads="1"/>
            </p:cNvSpPr>
            <p:nvPr/>
          </p:nvSpPr>
          <p:spPr bwMode="auto">
            <a:xfrm>
              <a:off x="1783"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93" name="Rectangle 80"/>
            <p:cNvSpPr>
              <a:spLocks noChangeArrowheads="1"/>
            </p:cNvSpPr>
            <p:nvPr/>
          </p:nvSpPr>
          <p:spPr bwMode="auto">
            <a:xfrm>
              <a:off x="1594"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94" name="Rectangle 81"/>
            <p:cNvSpPr>
              <a:spLocks noChangeArrowheads="1"/>
            </p:cNvSpPr>
            <p:nvPr/>
          </p:nvSpPr>
          <p:spPr bwMode="auto">
            <a:xfrm>
              <a:off x="1705" y="3616"/>
              <a:ext cx="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a:t>
              </a:r>
              <a:endParaRPr lang="en-US" altLang="zh-CN"/>
            </a:p>
          </p:txBody>
        </p:sp>
        <p:sp>
          <p:nvSpPr>
            <p:cNvPr id="68695" name="Rectangle 82"/>
            <p:cNvSpPr>
              <a:spLocks noChangeArrowheads="1"/>
            </p:cNvSpPr>
            <p:nvPr/>
          </p:nvSpPr>
          <p:spPr bwMode="auto">
            <a:xfrm>
              <a:off x="1466" y="3616"/>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696" name="Rectangle 83"/>
            <p:cNvSpPr>
              <a:spLocks noChangeArrowheads="1"/>
            </p:cNvSpPr>
            <p:nvPr/>
          </p:nvSpPr>
          <p:spPr bwMode="auto">
            <a:xfrm>
              <a:off x="850" y="3616"/>
              <a:ext cx="4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Volume</a:t>
              </a:r>
              <a:endParaRPr lang="en-US" altLang="zh-CN"/>
            </a:p>
          </p:txBody>
        </p:sp>
      </p:grpSp>
      <p:grpSp>
        <p:nvGrpSpPr>
          <p:cNvPr id="68632" name="Group 93"/>
          <p:cNvGrpSpPr>
            <a:grpSpLocks/>
          </p:cNvGrpSpPr>
          <p:nvPr/>
        </p:nvGrpSpPr>
        <p:grpSpPr bwMode="auto">
          <a:xfrm>
            <a:off x="5470526" y="5740400"/>
            <a:ext cx="1692275" cy="292100"/>
            <a:chOff x="2486" y="3616"/>
            <a:chExt cx="1066" cy="184"/>
          </a:xfrm>
        </p:grpSpPr>
        <p:sp>
          <p:nvSpPr>
            <p:cNvPr id="68681" name="Rectangle 85"/>
            <p:cNvSpPr>
              <a:spLocks noChangeArrowheads="1"/>
            </p:cNvSpPr>
            <p:nvPr/>
          </p:nvSpPr>
          <p:spPr bwMode="auto">
            <a:xfrm>
              <a:off x="3501"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82" name="Rectangle 86"/>
            <p:cNvSpPr>
              <a:spLocks noChangeArrowheads="1"/>
            </p:cNvSpPr>
            <p:nvPr/>
          </p:nvSpPr>
          <p:spPr bwMode="auto">
            <a:xfrm>
              <a:off x="3282"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83" name="Rectangle 87"/>
            <p:cNvSpPr>
              <a:spLocks noChangeArrowheads="1"/>
            </p:cNvSpPr>
            <p:nvPr/>
          </p:nvSpPr>
          <p:spPr bwMode="auto">
            <a:xfrm>
              <a:off x="3048"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84" name="Rectangle 88"/>
            <p:cNvSpPr>
              <a:spLocks noChangeArrowheads="1"/>
            </p:cNvSpPr>
            <p:nvPr/>
          </p:nvSpPr>
          <p:spPr bwMode="auto">
            <a:xfrm>
              <a:off x="3453"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85" name="Rectangle 89"/>
            <p:cNvSpPr>
              <a:spLocks noChangeArrowheads="1"/>
            </p:cNvSpPr>
            <p:nvPr/>
          </p:nvSpPr>
          <p:spPr bwMode="auto">
            <a:xfrm>
              <a:off x="3236"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86" name="Rectangle 90"/>
            <p:cNvSpPr>
              <a:spLocks noChangeArrowheads="1"/>
            </p:cNvSpPr>
            <p:nvPr/>
          </p:nvSpPr>
          <p:spPr bwMode="auto">
            <a:xfrm>
              <a:off x="3350" y="3616"/>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a:t>
              </a:r>
              <a:endParaRPr lang="en-US" altLang="zh-CN"/>
            </a:p>
          </p:txBody>
        </p:sp>
        <p:sp>
          <p:nvSpPr>
            <p:cNvPr id="68687" name="Rectangle 91"/>
            <p:cNvSpPr>
              <a:spLocks noChangeArrowheads="1"/>
            </p:cNvSpPr>
            <p:nvPr/>
          </p:nvSpPr>
          <p:spPr bwMode="auto">
            <a:xfrm>
              <a:off x="3107" y="3616"/>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688" name="Rectangle 92"/>
            <p:cNvSpPr>
              <a:spLocks noChangeArrowheads="1"/>
            </p:cNvSpPr>
            <p:nvPr/>
          </p:nvSpPr>
          <p:spPr bwMode="auto">
            <a:xfrm>
              <a:off x="2486" y="3616"/>
              <a:ext cx="4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Density</a:t>
              </a:r>
              <a:endParaRPr lang="en-US" altLang="zh-CN"/>
            </a:p>
          </p:txBody>
        </p:sp>
      </p:grpSp>
      <p:grpSp>
        <p:nvGrpSpPr>
          <p:cNvPr id="68633" name="Group 105"/>
          <p:cNvGrpSpPr>
            <a:grpSpLocks/>
          </p:cNvGrpSpPr>
          <p:nvPr/>
        </p:nvGrpSpPr>
        <p:grpSpPr bwMode="auto">
          <a:xfrm>
            <a:off x="8326438" y="5740400"/>
            <a:ext cx="1257300" cy="292100"/>
            <a:chOff x="4285" y="3616"/>
            <a:chExt cx="792" cy="184"/>
          </a:xfrm>
        </p:grpSpPr>
        <p:sp>
          <p:nvSpPr>
            <p:cNvPr id="68670" name="Rectangle 94"/>
            <p:cNvSpPr>
              <a:spLocks noChangeArrowheads="1"/>
            </p:cNvSpPr>
            <p:nvPr/>
          </p:nvSpPr>
          <p:spPr bwMode="auto">
            <a:xfrm>
              <a:off x="5026"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1" name="Rectangle 95"/>
            <p:cNvSpPr>
              <a:spLocks noChangeArrowheads="1"/>
            </p:cNvSpPr>
            <p:nvPr/>
          </p:nvSpPr>
          <p:spPr bwMode="auto">
            <a:xfrm>
              <a:off x="4795"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2" name="Rectangle 96"/>
            <p:cNvSpPr>
              <a:spLocks noChangeArrowheads="1"/>
            </p:cNvSpPr>
            <p:nvPr/>
          </p:nvSpPr>
          <p:spPr bwMode="auto">
            <a:xfrm>
              <a:off x="4579"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3" name="Rectangle 97"/>
            <p:cNvSpPr>
              <a:spLocks noChangeArrowheads="1"/>
            </p:cNvSpPr>
            <p:nvPr/>
          </p:nvSpPr>
          <p:spPr bwMode="auto">
            <a:xfrm>
              <a:off x="4393"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4" name="Rectangle 98"/>
            <p:cNvSpPr>
              <a:spLocks noChangeArrowheads="1"/>
            </p:cNvSpPr>
            <p:nvPr/>
          </p:nvSpPr>
          <p:spPr bwMode="auto">
            <a:xfrm>
              <a:off x="4285" y="3616"/>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5" name="Rectangle 99"/>
            <p:cNvSpPr>
              <a:spLocks noChangeArrowheads="1"/>
            </p:cNvSpPr>
            <p:nvPr/>
          </p:nvSpPr>
          <p:spPr bwMode="auto">
            <a:xfrm>
              <a:off x="4978"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76" name="Rectangle 100"/>
            <p:cNvSpPr>
              <a:spLocks noChangeArrowheads="1"/>
            </p:cNvSpPr>
            <p:nvPr/>
          </p:nvSpPr>
          <p:spPr bwMode="auto">
            <a:xfrm>
              <a:off x="4750"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77" name="Rectangle 101"/>
            <p:cNvSpPr>
              <a:spLocks noChangeArrowheads="1"/>
            </p:cNvSpPr>
            <p:nvPr/>
          </p:nvSpPr>
          <p:spPr bwMode="auto">
            <a:xfrm>
              <a:off x="4533"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78" name="Rectangle 102"/>
            <p:cNvSpPr>
              <a:spLocks noChangeArrowheads="1"/>
            </p:cNvSpPr>
            <p:nvPr/>
          </p:nvSpPr>
          <p:spPr bwMode="auto">
            <a:xfrm>
              <a:off x="4866" y="3616"/>
              <a:ext cx="10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a:t>
              </a:r>
              <a:endParaRPr lang="en-US" altLang="zh-CN"/>
            </a:p>
          </p:txBody>
        </p:sp>
        <p:sp>
          <p:nvSpPr>
            <p:cNvPr id="68679" name="Rectangle 103"/>
            <p:cNvSpPr>
              <a:spLocks noChangeArrowheads="1"/>
            </p:cNvSpPr>
            <p:nvPr/>
          </p:nvSpPr>
          <p:spPr bwMode="auto">
            <a:xfrm>
              <a:off x="4647" y="3616"/>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a:t>
              </a:r>
              <a:endParaRPr lang="en-US" altLang="zh-CN"/>
            </a:p>
          </p:txBody>
        </p:sp>
        <p:sp>
          <p:nvSpPr>
            <p:cNvPr id="68680" name="Rectangle 104"/>
            <p:cNvSpPr>
              <a:spLocks noChangeArrowheads="1"/>
            </p:cNvSpPr>
            <p:nvPr/>
          </p:nvSpPr>
          <p:spPr bwMode="auto">
            <a:xfrm>
              <a:off x="4456" y="3616"/>
              <a:ext cx="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a:t>
              </a:r>
              <a:endParaRPr lang="en-US" altLang="zh-CN"/>
            </a:p>
          </p:txBody>
        </p:sp>
      </p:grpSp>
      <p:grpSp>
        <p:nvGrpSpPr>
          <p:cNvPr id="68634" name="Group 108"/>
          <p:cNvGrpSpPr>
            <a:grpSpLocks/>
          </p:cNvGrpSpPr>
          <p:nvPr/>
        </p:nvGrpSpPr>
        <p:grpSpPr bwMode="auto">
          <a:xfrm>
            <a:off x="6223000" y="1974850"/>
            <a:ext cx="122238" cy="484188"/>
            <a:chOff x="2960" y="1244"/>
            <a:chExt cx="77" cy="305"/>
          </a:xfrm>
        </p:grpSpPr>
        <p:sp>
          <p:nvSpPr>
            <p:cNvPr id="68668" name="Line 106"/>
            <p:cNvSpPr>
              <a:spLocks noChangeShapeType="1"/>
            </p:cNvSpPr>
            <p:nvPr/>
          </p:nvSpPr>
          <p:spPr bwMode="auto">
            <a:xfrm>
              <a:off x="2998" y="1244"/>
              <a:ext cx="1" cy="16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9" name="Freeform 107"/>
            <p:cNvSpPr>
              <a:spLocks/>
            </p:cNvSpPr>
            <p:nvPr/>
          </p:nvSpPr>
          <p:spPr bwMode="auto">
            <a:xfrm>
              <a:off x="2960" y="1405"/>
              <a:ext cx="77" cy="144"/>
            </a:xfrm>
            <a:custGeom>
              <a:avLst/>
              <a:gdLst>
                <a:gd name="T0" fmla="*/ 0 w 77"/>
                <a:gd name="T1" fmla="*/ 0 h 144"/>
                <a:gd name="T2" fmla="*/ 38 w 77"/>
                <a:gd name="T3" fmla="*/ 144 h 144"/>
                <a:gd name="T4" fmla="*/ 77 w 77"/>
                <a:gd name="T5" fmla="*/ 0 h 144"/>
                <a:gd name="T6" fmla="*/ 0 w 77"/>
                <a:gd name="T7" fmla="*/ 0 h 144"/>
                <a:gd name="T8" fmla="*/ 0 60000 65536"/>
                <a:gd name="T9" fmla="*/ 0 60000 65536"/>
                <a:gd name="T10" fmla="*/ 0 60000 65536"/>
                <a:gd name="T11" fmla="*/ 0 60000 65536"/>
                <a:gd name="T12" fmla="*/ 0 w 77"/>
                <a:gd name="T13" fmla="*/ 0 h 144"/>
                <a:gd name="T14" fmla="*/ 77 w 77"/>
                <a:gd name="T15" fmla="*/ 144 h 144"/>
              </a:gdLst>
              <a:ahLst/>
              <a:cxnLst>
                <a:cxn ang="T8">
                  <a:pos x="T0" y="T1"/>
                </a:cxn>
                <a:cxn ang="T9">
                  <a:pos x="T2" y="T3"/>
                </a:cxn>
                <a:cxn ang="T10">
                  <a:pos x="T4" y="T5"/>
                </a:cxn>
                <a:cxn ang="T11">
                  <a:pos x="T6" y="T7"/>
                </a:cxn>
              </a:cxnLst>
              <a:rect l="T12" t="T13" r="T14" b="T15"/>
              <a:pathLst>
                <a:path w="77" h="144">
                  <a:moveTo>
                    <a:pt x="0" y="0"/>
                  </a:moveTo>
                  <a:lnTo>
                    <a:pt x="38" y="144"/>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35" name="Group 111"/>
          <p:cNvGrpSpPr>
            <a:grpSpLocks/>
          </p:cNvGrpSpPr>
          <p:nvPr/>
        </p:nvGrpSpPr>
        <p:grpSpPr bwMode="auto">
          <a:xfrm>
            <a:off x="6223000" y="2819401"/>
            <a:ext cx="122238" cy="466725"/>
            <a:chOff x="2960" y="1776"/>
            <a:chExt cx="77" cy="294"/>
          </a:xfrm>
        </p:grpSpPr>
        <p:sp>
          <p:nvSpPr>
            <p:cNvPr id="68666" name="Line 109"/>
            <p:cNvSpPr>
              <a:spLocks noChangeShapeType="1"/>
            </p:cNvSpPr>
            <p:nvPr/>
          </p:nvSpPr>
          <p:spPr bwMode="auto">
            <a:xfrm>
              <a:off x="2998" y="1776"/>
              <a:ext cx="1" cy="15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7" name="Freeform 110"/>
            <p:cNvSpPr>
              <a:spLocks/>
            </p:cNvSpPr>
            <p:nvPr/>
          </p:nvSpPr>
          <p:spPr bwMode="auto">
            <a:xfrm>
              <a:off x="2960" y="1928"/>
              <a:ext cx="77" cy="142"/>
            </a:xfrm>
            <a:custGeom>
              <a:avLst/>
              <a:gdLst>
                <a:gd name="T0" fmla="*/ 0 w 77"/>
                <a:gd name="T1" fmla="*/ 0 h 142"/>
                <a:gd name="T2" fmla="*/ 38 w 77"/>
                <a:gd name="T3" fmla="*/ 142 h 142"/>
                <a:gd name="T4" fmla="*/ 77 w 77"/>
                <a:gd name="T5" fmla="*/ 0 h 142"/>
                <a:gd name="T6" fmla="*/ 0 w 77"/>
                <a:gd name="T7" fmla="*/ 0 h 142"/>
                <a:gd name="T8" fmla="*/ 0 60000 65536"/>
                <a:gd name="T9" fmla="*/ 0 60000 65536"/>
                <a:gd name="T10" fmla="*/ 0 60000 65536"/>
                <a:gd name="T11" fmla="*/ 0 60000 65536"/>
                <a:gd name="T12" fmla="*/ 0 w 77"/>
                <a:gd name="T13" fmla="*/ 0 h 142"/>
                <a:gd name="T14" fmla="*/ 77 w 77"/>
                <a:gd name="T15" fmla="*/ 142 h 142"/>
              </a:gdLst>
              <a:ahLst/>
              <a:cxnLst>
                <a:cxn ang="T8">
                  <a:pos x="T0" y="T1"/>
                </a:cxn>
                <a:cxn ang="T9">
                  <a:pos x="T2" y="T3"/>
                </a:cxn>
                <a:cxn ang="T10">
                  <a:pos x="T4" y="T5"/>
                </a:cxn>
                <a:cxn ang="T11">
                  <a:pos x="T6" y="T7"/>
                </a:cxn>
              </a:cxnLst>
              <a:rect l="T12" t="T13" r="T14" b="T15"/>
              <a:pathLst>
                <a:path w="77" h="142">
                  <a:moveTo>
                    <a:pt x="0" y="0"/>
                  </a:moveTo>
                  <a:lnTo>
                    <a:pt x="38" y="142"/>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36" name="Group 114"/>
          <p:cNvGrpSpPr>
            <a:grpSpLocks/>
          </p:cNvGrpSpPr>
          <p:nvPr/>
        </p:nvGrpSpPr>
        <p:grpSpPr bwMode="auto">
          <a:xfrm>
            <a:off x="6223000" y="3644901"/>
            <a:ext cx="122238" cy="600075"/>
            <a:chOff x="2960" y="2296"/>
            <a:chExt cx="77" cy="378"/>
          </a:xfrm>
        </p:grpSpPr>
        <p:sp>
          <p:nvSpPr>
            <p:cNvPr id="68664" name="Line 112"/>
            <p:cNvSpPr>
              <a:spLocks noChangeShapeType="1"/>
            </p:cNvSpPr>
            <p:nvPr/>
          </p:nvSpPr>
          <p:spPr bwMode="auto">
            <a:xfrm>
              <a:off x="2998" y="2296"/>
              <a:ext cx="1" cy="23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5" name="Freeform 113"/>
            <p:cNvSpPr>
              <a:spLocks/>
            </p:cNvSpPr>
            <p:nvPr/>
          </p:nvSpPr>
          <p:spPr bwMode="auto">
            <a:xfrm>
              <a:off x="2960" y="2530"/>
              <a:ext cx="77" cy="144"/>
            </a:xfrm>
            <a:custGeom>
              <a:avLst/>
              <a:gdLst>
                <a:gd name="T0" fmla="*/ 0 w 77"/>
                <a:gd name="T1" fmla="*/ 0 h 144"/>
                <a:gd name="T2" fmla="*/ 38 w 77"/>
                <a:gd name="T3" fmla="*/ 144 h 144"/>
                <a:gd name="T4" fmla="*/ 77 w 77"/>
                <a:gd name="T5" fmla="*/ 0 h 144"/>
                <a:gd name="T6" fmla="*/ 0 w 77"/>
                <a:gd name="T7" fmla="*/ 0 h 144"/>
                <a:gd name="T8" fmla="*/ 0 60000 65536"/>
                <a:gd name="T9" fmla="*/ 0 60000 65536"/>
                <a:gd name="T10" fmla="*/ 0 60000 65536"/>
                <a:gd name="T11" fmla="*/ 0 60000 65536"/>
                <a:gd name="T12" fmla="*/ 0 w 77"/>
                <a:gd name="T13" fmla="*/ 0 h 144"/>
                <a:gd name="T14" fmla="*/ 77 w 77"/>
                <a:gd name="T15" fmla="*/ 144 h 144"/>
              </a:gdLst>
              <a:ahLst/>
              <a:cxnLst>
                <a:cxn ang="T8">
                  <a:pos x="T0" y="T1"/>
                </a:cxn>
                <a:cxn ang="T9">
                  <a:pos x="T2" y="T3"/>
                </a:cxn>
                <a:cxn ang="T10">
                  <a:pos x="T4" y="T5"/>
                </a:cxn>
                <a:cxn ang="T11">
                  <a:pos x="T6" y="T7"/>
                </a:cxn>
              </a:cxnLst>
              <a:rect l="T12" t="T13" r="T14" b="T15"/>
              <a:pathLst>
                <a:path w="77" h="144">
                  <a:moveTo>
                    <a:pt x="0" y="0"/>
                  </a:moveTo>
                  <a:lnTo>
                    <a:pt x="38" y="144"/>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37" name="Group 117"/>
          <p:cNvGrpSpPr>
            <a:grpSpLocks/>
          </p:cNvGrpSpPr>
          <p:nvPr/>
        </p:nvGrpSpPr>
        <p:grpSpPr bwMode="auto">
          <a:xfrm>
            <a:off x="3481389" y="3644900"/>
            <a:ext cx="123825" cy="2046288"/>
            <a:chOff x="1233" y="2296"/>
            <a:chExt cx="78" cy="1289"/>
          </a:xfrm>
        </p:grpSpPr>
        <p:sp>
          <p:nvSpPr>
            <p:cNvPr id="68662" name="Line 115"/>
            <p:cNvSpPr>
              <a:spLocks noChangeShapeType="1"/>
            </p:cNvSpPr>
            <p:nvPr/>
          </p:nvSpPr>
          <p:spPr bwMode="auto">
            <a:xfrm>
              <a:off x="1271" y="2296"/>
              <a:ext cx="1" cy="11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3" name="Freeform 116"/>
            <p:cNvSpPr>
              <a:spLocks/>
            </p:cNvSpPr>
            <p:nvPr/>
          </p:nvSpPr>
          <p:spPr bwMode="auto">
            <a:xfrm>
              <a:off x="1233" y="3441"/>
              <a:ext cx="78" cy="144"/>
            </a:xfrm>
            <a:custGeom>
              <a:avLst/>
              <a:gdLst>
                <a:gd name="T0" fmla="*/ 0 w 78"/>
                <a:gd name="T1" fmla="*/ 0 h 144"/>
                <a:gd name="T2" fmla="*/ 38 w 78"/>
                <a:gd name="T3" fmla="*/ 144 h 144"/>
                <a:gd name="T4" fmla="*/ 78 w 78"/>
                <a:gd name="T5" fmla="*/ 0 h 144"/>
                <a:gd name="T6" fmla="*/ 0 w 78"/>
                <a:gd name="T7" fmla="*/ 0 h 144"/>
                <a:gd name="T8" fmla="*/ 0 60000 65536"/>
                <a:gd name="T9" fmla="*/ 0 60000 65536"/>
                <a:gd name="T10" fmla="*/ 0 60000 65536"/>
                <a:gd name="T11" fmla="*/ 0 60000 65536"/>
                <a:gd name="T12" fmla="*/ 0 w 78"/>
                <a:gd name="T13" fmla="*/ 0 h 144"/>
                <a:gd name="T14" fmla="*/ 78 w 78"/>
                <a:gd name="T15" fmla="*/ 144 h 144"/>
              </a:gdLst>
              <a:ahLst/>
              <a:cxnLst>
                <a:cxn ang="T8">
                  <a:pos x="T0" y="T1"/>
                </a:cxn>
                <a:cxn ang="T9">
                  <a:pos x="T2" y="T3"/>
                </a:cxn>
                <a:cxn ang="T10">
                  <a:pos x="T4" y="T5"/>
                </a:cxn>
                <a:cxn ang="T11">
                  <a:pos x="T6" y="T7"/>
                </a:cxn>
              </a:cxnLst>
              <a:rect l="T12" t="T13" r="T14" b="T15"/>
              <a:pathLst>
                <a:path w="78" h="144">
                  <a:moveTo>
                    <a:pt x="0" y="0"/>
                  </a:moveTo>
                  <a:lnTo>
                    <a:pt x="38" y="144"/>
                  </a:lnTo>
                  <a:lnTo>
                    <a:pt x="7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8638" name="Line 118"/>
          <p:cNvSpPr>
            <a:spLocks noChangeShapeType="1"/>
          </p:cNvSpPr>
          <p:nvPr/>
        </p:nvSpPr>
        <p:spPr bwMode="auto">
          <a:xfrm>
            <a:off x="3541714" y="5138739"/>
            <a:ext cx="533717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8639" name="Group 121"/>
          <p:cNvGrpSpPr>
            <a:grpSpLocks/>
          </p:cNvGrpSpPr>
          <p:nvPr/>
        </p:nvGrpSpPr>
        <p:grpSpPr bwMode="auto">
          <a:xfrm>
            <a:off x="6223000" y="5138739"/>
            <a:ext cx="122238" cy="541337"/>
            <a:chOff x="2960" y="3237"/>
            <a:chExt cx="77" cy="341"/>
          </a:xfrm>
        </p:grpSpPr>
        <p:sp>
          <p:nvSpPr>
            <p:cNvPr id="68660" name="Line 119"/>
            <p:cNvSpPr>
              <a:spLocks noChangeShapeType="1"/>
            </p:cNvSpPr>
            <p:nvPr/>
          </p:nvSpPr>
          <p:spPr bwMode="auto">
            <a:xfrm>
              <a:off x="2998" y="3237"/>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1" name="Freeform 120"/>
            <p:cNvSpPr>
              <a:spLocks/>
            </p:cNvSpPr>
            <p:nvPr/>
          </p:nvSpPr>
          <p:spPr bwMode="auto">
            <a:xfrm>
              <a:off x="2960" y="3435"/>
              <a:ext cx="77" cy="143"/>
            </a:xfrm>
            <a:custGeom>
              <a:avLst/>
              <a:gdLst>
                <a:gd name="T0" fmla="*/ 0 w 77"/>
                <a:gd name="T1" fmla="*/ 0 h 143"/>
                <a:gd name="T2" fmla="*/ 38 w 77"/>
                <a:gd name="T3" fmla="*/ 143 h 143"/>
                <a:gd name="T4" fmla="*/ 77 w 77"/>
                <a:gd name="T5" fmla="*/ 0 h 143"/>
                <a:gd name="T6" fmla="*/ 0 w 77"/>
                <a:gd name="T7" fmla="*/ 0 h 143"/>
                <a:gd name="T8" fmla="*/ 0 60000 65536"/>
                <a:gd name="T9" fmla="*/ 0 60000 65536"/>
                <a:gd name="T10" fmla="*/ 0 60000 65536"/>
                <a:gd name="T11" fmla="*/ 0 60000 65536"/>
                <a:gd name="T12" fmla="*/ 0 w 77"/>
                <a:gd name="T13" fmla="*/ 0 h 143"/>
                <a:gd name="T14" fmla="*/ 77 w 77"/>
                <a:gd name="T15" fmla="*/ 143 h 143"/>
              </a:gdLst>
              <a:ahLst/>
              <a:cxnLst>
                <a:cxn ang="T8">
                  <a:pos x="T0" y="T1"/>
                </a:cxn>
                <a:cxn ang="T9">
                  <a:pos x="T2" y="T3"/>
                </a:cxn>
                <a:cxn ang="T10">
                  <a:pos x="T4" y="T5"/>
                </a:cxn>
                <a:cxn ang="T11">
                  <a:pos x="T6" y="T7"/>
                </a:cxn>
              </a:cxnLst>
              <a:rect l="T12" t="T13" r="T14" b="T15"/>
              <a:pathLst>
                <a:path w="77" h="143">
                  <a:moveTo>
                    <a:pt x="0" y="0"/>
                  </a:moveTo>
                  <a:lnTo>
                    <a:pt x="38" y="143"/>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40" name="Group 124"/>
          <p:cNvGrpSpPr>
            <a:grpSpLocks/>
          </p:cNvGrpSpPr>
          <p:nvPr/>
        </p:nvGrpSpPr>
        <p:grpSpPr bwMode="auto">
          <a:xfrm>
            <a:off x="8818564" y="5138739"/>
            <a:ext cx="123825" cy="541337"/>
            <a:chOff x="4595" y="3237"/>
            <a:chExt cx="78" cy="341"/>
          </a:xfrm>
        </p:grpSpPr>
        <p:sp>
          <p:nvSpPr>
            <p:cNvPr id="68658" name="Line 122"/>
            <p:cNvSpPr>
              <a:spLocks noChangeShapeType="1"/>
            </p:cNvSpPr>
            <p:nvPr/>
          </p:nvSpPr>
          <p:spPr bwMode="auto">
            <a:xfrm>
              <a:off x="4633" y="3237"/>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9" name="Freeform 123"/>
            <p:cNvSpPr>
              <a:spLocks/>
            </p:cNvSpPr>
            <p:nvPr/>
          </p:nvSpPr>
          <p:spPr bwMode="auto">
            <a:xfrm>
              <a:off x="4595" y="3435"/>
              <a:ext cx="78" cy="143"/>
            </a:xfrm>
            <a:custGeom>
              <a:avLst/>
              <a:gdLst>
                <a:gd name="T0" fmla="*/ 0 w 78"/>
                <a:gd name="T1" fmla="*/ 0 h 143"/>
                <a:gd name="T2" fmla="*/ 38 w 78"/>
                <a:gd name="T3" fmla="*/ 143 h 143"/>
                <a:gd name="T4" fmla="*/ 78 w 78"/>
                <a:gd name="T5" fmla="*/ 0 h 143"/>
                <a:gd name="T6" fmla="*/ 0 w 78"/>
                <a:gd name="T7" fmla="*/ 0 h 143"/>
                <a:gd name="T8" fmla="*/ 0 60000 65536"/>
                <a:gd name="T9" fmla="*/ 0 60000 65536"/>
                <a:gd name="T10" fmla="*/ 0 60000 65536"/>
                <a:gd name="T11" fmla="*/ 0 60000 65536"/>
                <a:gd name="T12" fmla="*/ 0 w 78"/>
                <a:gd name="T13" fmla="*/ 0 h 143"/>
                <a:gd name="T14" fmla="*/ 78 w 78"/>
                <a:gd name="T15" fmla="*/ 143 h 143"/>
              </a:gdLst>
              <a:ahLst/>
              <a:cxnLst>
                <a:cxn ang="T8">
                  <a:pos x="T0" y="T1"/>
                </a:cxn>
                <a:cxn ang="T9">
                  <a:pos x="T2" y="T3"/>
                </a:cxn>
                <a:cxn ang="T10">
                  <a:pos x="T4" y="T5"/>
                </a:cxn>
                <a:cxn ang="T11">
                  <a:pos x="T6" y="T7"/>
                </a:cxn>
              </a:cxnLst>
              <a:rect l="T12" t="T13" r="T14" b="T15"/>
              <a:pathLst>
                <a:path w="78" h="143">
                  <a:moveTo>
                    <a:pt x="0" y="0"/>
                  </a:moveTo>
                  <a:lnTo>
                    <a:pt x="38" y="143"/>
                  </a:lnTo>
                  <a:lnTo>
                    <a:pt x="7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41" name="Group 127"/>
          <p:cNvGrpSpPr>
            <a:grpSpLocks/>
          </p:cNvGrpSpPr>
          <p:nvPr/>
        </p:nvGrpSpPr>
        <p:grpSpPr bwMode="auto">
          <a:xfrm>
            <a:off x="3975101" y="2819400"/>
            <a:ext cx="2308225" cy="482600"/>
            <a:chOff x="1544" y="1776"/>
            <a:chExt cx="1454" cy="304"/>
          </a:xfrm>
        </p:grpSpPr>
        <p:sp>
          <p:nvSpPr>
            <p:cNvPr id="68656" name="Line 125"/>
            <p:cNvSpPr>
              <a:spLocks noChangeShapeType="1"/>
            </p:cNvSpPr>
            <p:nvPr/>
          </p:nvSpPr>
          <p:spPr bwMode="auto">
            <a:xfrm flipH="1">
              <a:off x="1704" y="1776"/>
              <a:ext cx="1294" cy="26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7" name="Freeform 126"/>
            <p:cNvSpPr>
              <a:spLocks/>
            </p:cNvSpPr>
            <p:nvPr/>
          </p:nvSpPr>
          <p:spPr bwMode="auto">
            <a:xfrm>
              <a:off x="1544" y="2013"/>
              <a:ext cx="178" cy="67"/>
            </a:xfrm>
            <a:custGeom>
              <a:avLst/>
              <a:gdLst>
                <a:gd name="T0" fmla="*/ 159 w 178"/>
                <a:gd name="T1" fmla="*/ 0 h 67"/>
                <a:gd name="T2" fmla="*/ 0 w 178"/>
                <a:gd name="T3" fmla="*/ 67 h 67"/>
                <a:gd name="T4" fmla="*/ 178 w 178"/>
                <a:gd name="T5" fmla="*/ 64 h 67"/>
                <a:gd name="T6" fmla="*/ 159 w 178"/>
                <a:gd name="T7" fmla="*/ 0 h 67"/>
                <a:gd name="T8" fmla="*/ 0 60000 65536"/>
                <a:gd name="T9" fmla="*/ 0 60000 65536"/>
                <a:gd name="T10" fmla="*/ 0 60000 65536"/>
                <a:gd name="T11" fmla="*/ 0 60000 65536"/>
                <a:gd name="T12" fmla="*/ 0 w 178"/>
                <a:gd name="T13" fmla="*/ 0 h 67"/>
                <a:gd name="T14" fmla="*/ 178 w 178"/>
                <a:gd name="T15" fmla="*/ 67 h 67"/>
              </a:gdLst>
              <a:ahLst/>
              <a:cxnLst>
                <a:cxn ang="T8">
                  <a:pos x="T0" y="T1"/>
                </a:cxn>
                <a:cxn ang="T9">
                  <a:pos x="T2" y="T3"/>
                </a:cxn>
                <a:cxn ang="T10">
                  <a:pos x="T4" y="T5"/>
                </a:cxn>
                <a:cxn ang="T11">
                  <a:pos x="T6" y="T7"/>
                </a:cxn>
              </a:cxnLst>
              <a:rect l="T12" t="T13" r="T14" b="T15"/>
              <a:pathLst>
                <a:path w="178" h="67">
                  <a:moveTo>
                    <a:pt x="159" y="0"/>
                  </a:moveTo>
                  <a:lnTo>
                    <a:pt x="0" y="67"/>
                  </a:lnTo>
                  <a:lnTo>
                    <a:pt x="178" y="64"/>
                  </a:lnTo>
                  <a:lnTo>
                    <a:pt x="1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42" name="Group 130"/>
          <p:cNvGrpSpPr>
            <a:grpSpLocks/>
          </p:cNvGrpSpPr>
          <p:nvPr/>
        </p:nvGrpSpPr>
        <p:grpSpPr bwMode="auto">
          <a:xfrm>
            <a:off x="6283326" y="2819401"/>
            <a:ext cx="2308225" cy="447675"/>
            <a:chOff x="2998" y="1776"/>
            <a:chExt cx="1454" cy="282"/>
          </a:xfrm>
        </p:grpSpPr>
        <p:sp>
          <p:nvSpPr>
            <p:cNvPr id="68654" name="Line 128"/>
            <p:cNvSpPr>
              <a:spLocks noChangeShapeType="1"/>
            </p:cNvSpPr>
            <p:nvPr/>
          </p:nvSpPr>
          <p:spPr bwMode="auto">
            <a:xfrm>
              <a:off x="2998" y="1776"/>
              <a:ext cx="1291" cy="2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5" name="Freeform 129"/>
            <p:cNvSpPr>
              <a:spLocks/>
            </p:cNvSpPr>
            <p:nvPr/>
          </p:nvSpPr>
          <p:spPr bwMode="auto">
            <a:xfrm>
              <a:off x="4275" y="1993"/>
              <a:ext cx="177" cy="65"/>
            </a:xfrm>
            <a:custGeom>
              <a:avLst/>
              <a:gdLst>
                <a:gd name="T0" fmla="*/ 0 w 177"/>
                <a:gd name="T1" fmla="*/ 63 h 65"/>
                <a:gd name="T2" fmla="*/ 177 w 177"/>
                <a:gd name="T3" fmla="*/ 65 h 65"/>
                <a:gd name="T4" fmla="*/ 18 w 177"/>
                <a:gd name="T5" fmla="*/ 0 h 65"/>
                <a:gd name="T6" fmla="*/ 0 w 177"/>
                <a:gd name="T7" fmla="*/ 63 h 65"/>
                <a:gd name="T8" fmla="*/ 0 60000 65536"/>
                <a:gd name="T9" fmla="*/ 0 60000 65536"/>
                <a:gd name="T10" fmla="*/ 0 60000 65536"/>
                <a:gd name="T11" fmla="*/ 0 60000 65536"/>
                <a:gd name="T12" fmla="*/ 0 w 177"/>
                <a:gd name="T13" fmla="*/ 0 h 65"/>
                <a:gd name="T14" fmla="*/ 177 w 177"/>
                <a:gd name="T15" fmla="*/ 65 h 65"/>
              </a:gdLst>
              <a:ahLst/>
              <a:cxnLst>
                <a:cxn ang="T8">
                  <a:pos x="T0" y="T1"/>
                </a:cxn>
                <a:cxn ang="T9">
                  <a:pos x="T2" y="T3"/>
                </a:cxn>
                <a:cxn ang="T10">
                  <a:pos x="T4" y="T5"/>
                </a:cxn>
                <a:cxn ang="T11">
                  <a:pos x="T6" y="T7"/>
                </a:cxn>
              </a:cxnLst>
              <a:rect l="T12" t="T13" r="T14" b="T15"/>
              <a:pathLst>
                <a:path w="177" h="65">
                  <a:moveTo>
                    <a:pt x="0" y="63"/>
                  </a:moveTo>
                  <a:lnTo>
                    <a:pt x="177" y="65"/>
                  </a:lnTo>
                  <a:lnTo>
                    <a:pt x="18" y="0"/>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8643" name="Rectangle 131"/>
          <p:cNvSpPr>
            <a:spLocks noChangeArrowheads="1"/>
          </p:cNvSpPr>
          <p:nvPr/>
        </p:nvSpPr>
        <p:spPr bwMode="auto">
          <a:xfrm>
            <a:off x="3830639" y="6223000"/>
            <a:ext cx="519588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44" name="Rectangle 136"/>
          <p:cNvSpPr>
            <a:spLocks noChangeArrowheads="1"/>
          </p:cNvSpPr>
          <p:nvPr/>
        </p:nvSpPr>
        <p:spPr bwMode="auto">
          <a:xfrm>
            <a:off x="4803775" y="6310314"/>
            <a:ext cx="350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Safe</a:t>
            </a:r>
            <a:endParaRPr lang="en-US" altLang="zh-CN" i="1"/>
          </a:p>
        </p:txBody>
      </p:sp>
      <p:sp>
        <p:nvSpPr>
          <p:cNvPr id="68645" name="Rectangle 137"/>
          <p:cNvSpPr>
            <a:spLocks noChangeArrowheads="1"/>
          </p:cNvSpPr>
          <p:nvPr/>
        </p:nvSpPr>
        <p:spPr bwMode="auto">
          <a:xfrm>
            <a:off x="5237163" y="6310314"/>
            <a:ext cx="68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8646" name="Rectangle 138"/>
          <p:cNvSpPr>
            <a:spLocks noChangeArrowheads="1"/>
          </p:cNvSpPr>
          <p:nvPr/>
        </p:nvSpPr>
        <p:spPr bwMode="auto">
          <a:xfrm>
            <a:off x="5314951" y="6310314"/>
            <a:ext cx="197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To</a:t>
            </a:r>
            <a:endParaRPr lang="en-US" altLang="zh-CN" i="1"/>
          </a:p>
        </p:txBody>
      </p:sp>
      <p:sp>
        <p:nvSpPr>
          <p:cNvPr id="68647" name="Rectangle 139"/>
          <p:cNvSpPr>
            <a:spLocks noChangeArrowheads="1"/>
          </p:cNvSpPr>
          <p:nvPr/>
        </p:nvSpPr>
        <p:spPr bwMode="auto">
          <a:xfrm>
            <a:off x="5584826" y="6310314"/>
            <a:ext cx="68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8648" name="Rectangle 140"/>
          <p:cNvSpPr>
            <a:spLocks noChangeArrowheads="1"/>
          </p:cNvSpPr>
          <p:nvPr/>
        </p:nvSpPr>
        <p:spPr bwMode="auto">
          <a:xfrm>
            <a:off x="5664200" y="6310314"/>
            <a:ext cx="7572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Stack </a:t>
            </a:r>
            <a:r>
              <a:rPr lang="en-US" altLang="zh-CN" sz="1600">
                <a:solidFill>
                  <a:srgbClr val="000000"/>
                </a:solidFill>
              </a:rPr>
              <a:t>( </a:t>
            </a:r>
            <a:r>
              <a:rPr lang="en-US" altLang="zh-CN" sz="1600" i="1">
                <a:solidFill>
                  <a:srgbClr val="000000"/>
                </a:solidFill>
              </a:rPr>
              <a:t>O</a:t>
            </a:r>
            <a:endParaRPr lang="en-US" altLang="zh-CN" i="1"/>
          </a:p>
        </p:txBody>
      </p:sp>
      <p:sp>
        <p:nvSpPr>
          <p:cNvPr id="68649" name="Rectangle 141"/>
          <p:cNvSpPr>
            <a:spLocks noChangeArrowheads="1"/>
          </p:cNvSpPr>
          <p:nvPr/>
        </p:nvSpPr>
        <p:spPr bwMode="auto">
          <a:xfrm>
            <a:off x="6456363" y="6423026"/>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50" name="Rectangle 142"/>
          <p:cNvSpPr>
            <a:spLocks noChangeArrowheads="1"/>
          </p:cNvSpPr>
          <p:nvPr/>
        </p:nvSpPr>
        <p:spPr bwMode="auto">
          <a:xfrm>
            <a:off x="6657975" y="6310314"/>
            <a:ext cx="247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r>
              <a:rPr lang="en-US" altLang="zh-CN" sz="1600" i="1">
                <a:solidFill>
                  <a:srgbClr val="000000"/>
                </a:solidFill>
              </a:rPr>
              <a:t>O</a:t>
            </a:r>
            <a:endParaRPr lang="en-US" altLang="zh-CN" i="1"/>
          </a:p>
        </p:txBody>
      </p:sp>
      <p:sp>
        <p:nvSpPr>
          <p:cNvPr id="68651" name="Rectangle 143"/>
          <p:cNvSpPr>
            <a:spLocks noChangeArrowheads="1"/>
          </p:cNvSpPr>
          <p:nvPr/>
        </p:nvSpPr>
        <p:spPr bwMode="auto">
          <a:xfrm>
            <a:off x="6892926" y="6423026"/>
            <a:ext cx="1047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 </a:t>
            </a:r>
            <a:endParaRPr lang="en-US" altLang="zh-CN"/>
          </a:p>
        </p:txBody>
      </p:sp>
      <p:sp>
        <p:nvSpPr>
          <p:cNvPr id="68652" name="Rectangle 144"/>
          <p:cNvSpPr>
            <a:spLocks noChangeArrowheads="1"/>
          </p:cNvSpPr>
          <p:nvPr/>
        </p:nvSpPr>
        <p:spPr bwMode="auto">
          <a:xfrm>
            <a:off x="7021513" y="6310314"/>
            <a:ext cx="1202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endParaRPr lang="en-US" altLang="zh-CN"/>
          </a:p>
        </p:txBody>
      </p:sp>
      <p:sp>
        <p:nvSpPr>
          <p:cNvPr id="68653" name="Rectangle 145"/>
          <p:cNvSpPr>
            <a:spLocks noChangeArrowheads="1"/>
          </p:cNvSpPr>
          <p:nvPr/>
        </p:nvSpPr>
        <p:spPr bwMode="auto">
          <a:xfrm>
            <a:off x="7162801" y="6315076"/>
            <a:ext cx="14335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000000"/>
                </a:solidFill>
                <a:latin typeface="宋体" panose="02010600030101010101" pitchFamily="2" charset="-122"/>
              </a:rPr>
              <a:t>一般化解释结构</a:t>
            </a:r>
            <a:endParaRPr lang="zh-CN" altLang="en-US" b="1">
              <a:latin typeface="宋体" panose="02010600030101010101" pitchFamily="2" charset="-122"/>
            </a:endParaRPr>
          </a:p>
        </p:txBody>
      </p:sp>
    </p:spTree>
    <p:extLst>
      <p:ext uri="{BB962C8B-B14F-4D97-AF65-F5344CB8AC3E}">
        <p14:creationId xmlns:p14="http://schemas.microsoft.com/office/powerpoint/2010/main" val="3537881866"/>
      </p:ext>
    </p:extLst>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6277FC-61C0-493B-A5E4-23601A05D167}" type="slidenum">
              <a:rPr kumimoji="0" lang="ja-JP" altLang="en-US" sz="1800">
                <a:solidFill>
                  <a:srgbClr val="A50021"/>
                </a:solidFill>
                <a:latin typeface="Arial" panose="020B0604020202020204" pitchFamily="34" charset="0"/>
                <a:ea typeface="ＭＳ Ｐゴシック" panose="020B0600070205080204" pitchFamily="34" charset="-128"/>
              </a:rPr>
              <a:pPr/>
              <a:t>67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963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3.  </a:t>
            </a:r>
            <a:r>
              <a:rPr lang="zh-CN" altLang="en-US" smtClean="0">
                <a:latin typeface="Times New Roman" panose="02020603050405020304" pitchFamily="18" charset="0"/>
              </a:rPr>
              <a:t>领域知识的完善性</a:t>
            </a:r>
            <a:r>
              <a:rPr lang="zh-CN" altLang="en-US" smtClean="0"/>
              <a:t> </a:t>
            </a:r>
          </a:p>
        </p:txBody>
      </p:sp>
      <p:sp>
        <p:nvSpPr>
          <p:cNvPr id="113667" name="Rectangle 3"/>
          <p:cNvSpPr>
            <a:spLocks noGrp="1" noChangeArrowheads="1"/>
          </p:cNvSpPr>
          <p:nvPr>
            <p:ph type="body" idx="1"/>
          </p:nvPr>
        </p:nvSpPr>
        <p:spPr>
          <a:xfrm>
            <a:off x="1055440" y="1060450"/>
            <a:ext cx="10297144" cy="4349750"/>
          </a:xfrm>
          <a:gradFill rotWithShape="0">
            <a:gsLst>
              <a:gs pos="0">
                <a:srgbClr val="99CCFF"/>
              </a:gs>
              <a:gs pos="100000">
                <a:schemeClr val="bg1"/>
              </a:gs>
            </a:gsLst>
            <a:path path="rect">
              <a:fillToRect l="100000" b="100000"/>
            </a:path>
          </a:gradFill>
          <a:ln>
            <a:noFill/>
            <a:miter lim="800000"/>
            <a:headEnd/>
            <a:tailEnd/>
          </a:ln>
        </p:spPr>
        <p:txBody>
          <a:bodyPr/>
          <a:lstStyle/>
          <a:p>
            <a:pPr marL="0" indent="0" algn="just" eaLnBrk="1" hangingPunct="1"/>
            <a:r>
              <a:rPr lang="en-US" altLang="zh-CN" dirty="0" smtClean="0">
                <a:latin typeface="宋体" panose="02010600030101010101" pitchFamily="2" charset="-122"/>
              </a:rPr>
              <a:t> </a:t>
            </a:r>
            <a:r>
              <a:rPr lang="zh-CN" altLang="en-US" b="1" dirty="0" smtClean="0">
                <a:latin typeface="宋体" panose="02010600030101010101" pitchFamily="2" charset="-122"/>
              </a:rPr>
              <a:t>两种极端情况</a:t>
            </a:r>
            <a:r>
              <a:rPr lang="zh-CN" altLang="en-US" dirty="0" smtClean="0">
                <a:latin typeface="宋体" panose="02010600030101010101" pitchFamily="2" charset="-122"/>
              </a:rPr>
              <a:t>：</a:t>
            </a:r>
            <a:endParaRPr lang="zh-CN" altLang="en-US" dirty="0" smtClean="0">
              <a:latin typeface="Times New Roman" panose="02020603050405020304" pitchFamily="18" charset="0"/>
              <a:cs typeface="Times New Roman" panose="02020603050405020304" pitchFamily="18" charset="0"/>
            </a:endParaRPr>
          </a:p>
          <a:p>
            <a:pPr marL="0" indent="0" algn="just" eaLnBrk="1" hangingPunct="1">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rPr>
              <a:t>）构造不出解释</a:t>
            </a:r>
          </a:p>
          <a:p>
            <a:pPr marL="0" indent="0" algn="just" eaLnBrk="1" hangingPunct="1">
              <a:buFont typeface="Wingdings" panose="05000000000000000000" pitchFamily="2" charset="2"/>
              <a:buChar char="§"/>
            </a:pPr>
            <a:r>
              <a:rPr lang="zh-CN" altLang="en-US" sz="2600" b="1" dirty="0">
                <a:latin typeface="Times New Roman" panose="02020603050405020304" pitchFamily="18" charset="0"/>
              </a:rPr>
              <a:t>  </a:t>
            </a:r>
            <a:r>
              <a:rPr lang="zh-CN" altLang="en-US" sz="2600" dirty="0">
                <a:latin typeface="Times New Roman" panose="02020603050405020304" pitchFamily="18" charset="0"/>
              </a:rPr>
              <a:t>原因：系统中缺少某些相关的领域知识，或者领域知识中包含了矛盾等错误。 </a:t>
            </a:r>
          </a:p>
          <a:p>
            <a:pPr marL="0" indent="0" algn="just" eaLnBrk="1" hangingPunct="1">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）构造出了多种解释</a:t>
            </a:r>
          </a:p>
          <a:p>
            <a:pPr marL="0" indent="0" algn="just" eaLnBrk="1" hangingPunct="1">
              <a:buFont typeface="Wingdings" panose="05000000000000000000" pitchFamily="2" charset="2"/>
              <a:buChar char="§"/>
            </a:pPr>
            <a:r>
              <a:rPr lang="zh-CN" altLang="en-US" sz="2600" b="1" dirty="0">
                <a:latin typeface="宋体" panose="02010600030101010101" pitchFamily="2" charset="-122"/>
              </a:rPr>
              <a:t> </a:t>
            </a:r>
            <a:r>
              <a:rPr lang="zh-CN" altLang="en-US" sz="2600" dirty="0">
                <a:latin typeface="宋体" panose="02010600030101010101" pitchFamily="2" charset="-122"/>
              </a:rPr>
              <a:t>原因：领域知识不健全，已有的知识不足以把不同的解释区分开来。</a:t>
            </a:r>
            <a:r>
              <a:rPr lang="zh-CN" altLang="en-US" dirty="0" smtClean="0">
                <a:latin typeface="宋体" panose="02010600030101010101" pitchFamily="2" charset="-122"/>
              </a:rPr>
              <a:t> </a:t>
            </a:r>
            <a:endParaRPr lang="zh-CN" altLang="en-US" dirty="0" smtClean="0"/>
          </a:p>
        </p:txBody>
      </p:sp>
    </p:spTree>
    <p:extLst>
      <p:ext uri="{BB962C8B-B14F-4D97-AF65-F5344CB8AC3E}">
        <p14:creationId xmlns:p14="http://schemas.microsoft.com/office/powerpoint/2010/main" val="226409947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dissolve">
                                      <p:cBhvr>
                                        <p:cTn id="7" dur="500"/>
                                        <p:tgtEl>
                                          <p:spTgt spid="113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67">
                                            <p:txEl>
                                              <p:pRg st="1" end="1"/>
                                            </p:txEl>
                                          </p:spTgt>
                                        </p:tgtEl>
                                        <p:attrNameLst>
                                          <p:attrName>style.visibility</p:attrName>
                                        </p:attrNameLst>
                                      </p:cBhvr>
                                      <p:to>
                                        <p:strVal val="visible"/>
                                      </p:to>
                                    </p:set>
                                    <p:animEffect transition="in" filter="dissolve">
                                      <p:cBhvr>
                                        <p:cTn id="12" dur="500"/>
                                        <p:tgtEl>
                                          <p:spTgt spid="1136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3667">
                                            <p:txEl>
                                              <p:pRg st="2" end="2"/>
                                            </p:txEl>
                                          </p:spTgt>
                                        </p:tgtEl>
                                        <p:attrNameLst>
                                          <p:attrName>style.visibility</p:attrName>
                                        </p:attrNameLst>
                                      </p:cBhvr>
                                      <p:to>
                                        <p:strVal val="visible"/>
                                      </p:to>
                                    </p:set>
                                    <p:animEffect transition="in" filter="dissolve">
                                      <p:cBhvr>
                                        <p:cTn id="17" dur="500"/>
                                        <p:tgtEl>
                                          <p:spTgt spid="1136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3667">
                                            <p:txEl>
                                              <p:pRg st="3" end="3"/>
                                            </p:txEl>
                                          </p:spTgt>
                                        </p:tgtEl>
                                        <p:attrNameLst>
                                          <p:attrName>style.visibility</p:attrName>
                                        </p:attrNameLst>
                                      </p:cBhvr>
                                      <p:to>
                                        <p:strVal val="visible"/>
                                      </p:to>
                                    </p:set>
                                    <p:animEffect transition="in" filter="dissolve">
                                      <p:cBhvr>
                                        <p:cTn id="22" dur="500"/>
                                        <p:tgtEl>
                                          <p:spTgt spid="11366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3667">
                                            <p:txEl>
                                              <p:pRg st="4" end="4"/>
                                            </p:txEl>
                                          </p:spTgt>
                                        </p:tgtEl>
                                        <p:attrNameLst>
                                          <p:attrName>style.visibility</p:attrName>
                                        </p:attrNameLst>
                                      </p:cBhvr>
                                      <p:to>
                                        <p:strVal val="visible"/>
                                      </p:to>
                                    </p:set>
                                    <p:animEffect transition="in" filter="dissolve">
                                      <p:cBhvr>
                                        <p:cTn id="27" dur="500"/>
                                        <p:tgtEl>
                                          <p:spTgt spid="1136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AECDED2-D67F-4371-9C84-138DEE7C84B5}" type="slidenum">
              <a:rPr kumimoji="0" lang="ja-JP" altLang="en-US" sz="1800">
                <a:solidFill>
                  <a:srgbClr val="A50021"/>
                </a:solidFill>
                <a:latin typeface="Arial" panose="020B0604020202020204" pitchFamily="34" charset="0"/>
                <a:ea typeface="ＭＳ Ｐゴシック" panose="020B0600070205080204" pitchFamily="34" charset="-128"/>
              </a:rPr>
              <a:pPr/>
              <a:t>68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1683"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CACF48F6-777F-435D-8D6D-359C93C39AA2}"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68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1684" name="Rectangle 2"/>
          <p:cNvSpPr>
            <a:spLocks noGrp="1" noChangeArrowheads="1"/>
          </p:cNvSpPr>
          <p:nvPr>
            <p:ph type="title"/>
          </p:nvPr>
        </p:nvSpPr>
        <p:spPr/>
        <p:txBody>
          <a:bodyPr/>
          <a:lstStyle/>
          <a:p>
            <a:pPr eaLnBrk="1" hangingPunct="1"/>
            <a:r>
              <a:rPr lang="zh-CN" altLang="zh-CN" b="1" dirty="0" smtClean="0">
                <a:latin typeface="Times New Roman" panose="02020603050405020304" pitchFamily="18" charset="0"/>
              </a:rPr>
              <a:t>知识发现与数据挖掘</a:t>
            </a:r>
            <a:r>
              <a:rPr lang="zh-CN" altLang="en-US" sz="3400" b="1" dirty="0">
                <a:latin typeface="Times New Roman" panose="02020603050405020304" pitchFamily="18" charset="0"/>
              </a:rPr>
              <a:t> </a:t>
            </a:r>
          </a:p>
        </p:txBody>
      </p:sp>
      <p:sp>
        <p:nvSpPr>
          <p:cNvPr id="71685" name="Rectangle 3"/>
          <p:cNvSpPr txBox="1">
            <a:spLocks noChangeArrowheads="1"/>
          </p:cNvSpPr>
          <p:nvPr/>
        </p:nvSpPr>
        <p:spPr bwMode="auto">
          <a:xfrm>
            <a:off x="767408" y="1052514"/>
            <a:ext cx="10369152"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dirty="0" smtClean="0">
                <a:solidFill>
                  <a:srgbClr val="0000FF"/>
                </a:solidFill>
              </a:rPr>
              <a:t>1  </a:t>
            </a:r>
            <a:r>
              <a:rPr lang="zh-CN" altLang="en-US" sz="2800" b="1" dirty="0">
                <a:solidFill>
                  <a:srgbClr val="0000FF"/>
                </a:solidFill>
              </a:rPr>
              <a:t>知识发现与数据挖掘的概念</a:t>
            </a:r>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dirty="0" smtClean="0"/>
              <a:t>2  </a:t>
            </a:r>
            <a:r>
              <a:rPr lang="zh-CN" altLang="en-US" sz="2800" b="1" dirty="0"/>
              <a:t>知识发现的一般过程</a:t>
            </a:r>
            <a:endParaRPr lang="en-US" altLang="zh-CN" sz="2800" b="1" dirty="0"/>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dirty="0" smtClean="0"/>
              <a:t>3  </a:t>
            </a:r>
            <a:r>
              <a:rPr lang="zh-CN" altLang="en-US" sz="2800" b="1" dirty="0"/>
              <a:t>知识发现的任务</a:t>
            </a:r>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dirty="0" smtClean="0"/>
              <a:t>4  </a:t>
            </a:r>
            <a:r>
              <a:rPr lang="zh-CN" altLang="en-US" sz="2800" b="1" dirty="0"/>
              <a:t>知识发现的方法</a:t>
            </a:r>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dirty="0" smtClean="0"/>
              <a:t>5  </a:t>
            </a:r>
            <a:r>
              <a:rPr lang="zh-CN" altLang="en-US" sz="2800" b="1" dirty="0"/>
              <a:t>知识发现的对象</a:t>
            </a:r>
          </a:p>
        </p:txBody>
      </p:sp>
    </p:spTree>
    <p:extLst>
      <p:ext uri="{BB962C8B-B14F-4D97-AF65-F5344CB8AC3E}">
        <p14:creationId xmlns:p14="http://schemas.microsoft.com/office/powerpoint/2010/main" val="1744864165"/>
      </p:ext>
    </p:extLst>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知识发现与数据挖掘的概念</a:t>
            </a:r>
          </a:p>
        </p:txBody>
      </p:sp>
      <p:sp>
        <p:nvSpPr>
          <p:cNvPr id="72707" name="内容占位符 2"/>
          <p:cNvSpPr>
            <a:spLocks noGrp="1"/>
          </p:cNvSpPr>
          <p:nvPr>
            <p:ph idx="1"/>
          </p:nvPr>
        </p:nvSpPr>
        <p:spPr>
          <a:xfrm>
            <a:off x="695400" y="1071563"/>
            <a:ext cx="10657184" cy="5237162"/>
          </a:xfrm>
        </p:spPr>
        <p:txBody>
          <a:bodyPr/>
          <a:lstStyle/>
          <a:p>
            <a:pPr eaLnBrk="1" hangingPunct="1"/>
            <a:r>
              <a:rPr lang="zh-CN" altLang="en-US" b="1" dirty="0" smtClean="0"/>
              <a:t>知识发现的全称是从数据库中发现知识（</a:t>
            </a:r>
            <a:r>
              <a:rPr lang="en-US" altLang="zh-CN" b="1" dirty="0" smtClean="0"/>
              <a:t>KDD</a:t>
            </a:r>
            <a:r>
              <a:rPr lang="zh-CN" altLang="en-US" b="1" dirty="0" smtClean="0"/>
              <a:t>）</a:t>
            </a:r>
            <a:endParaRPr lang="en-US" altLang="zh-CN" b="1" dirty="0" smtClean="0"/>
          </a:p>
          <a:p>
            <a:pPr eaLnBrk="1" hangingPunct="1"/>
            <a:r>
              <a:rPr lang="zh-CN" altLang="zh-CN" b="1" dirty="0" smtClean="0"/>
              <a:t>数据挖掘（</a:t>
            </a:r>
            <a:r>
              <a:rPr lang="en-US" altLang="zh-CN" b="1" dirty="0" smtClean="0"/>
              <a:t>DM</a:t>
            </a:r>
            <a:r>
              <a:rPr lang="zh-CN" altLang="zh-CN" b="1" dirty="0" smtClean="0"/>
              <a:t>）是从数据库中挖掘知识。</a:t>
            </a:r>
            <a:endParaRPr lang="en-US" altLang="zh-CN" b="1" dirty="0" smtClean="0"/>
          </a:p>
          <a:p>
            <a:pPr eaLnBrk="1" hangingPunct="1"/>
            <a:r>
              <a:rPr lang="en-US" altLang="zh-CN" b="1" dirty="0" smtClean="0"/>
              <a:t>KDD</a:t>
            </a:r>
            <a:r>
              <a:rPr lang="zh-CN" altLang="en-US" b="1" dirty="0" smtClean="0"/>
              <a:t>和</a:t>
            </a:r>
            <a:r>
              <a:rPr lang="en-US" altLang="zh-CN" b="1" dirty="0" smtClean="0"/>
              <a:t>DM</a:t>
            </a:r>
            <a:r>
              <a:rPr lang="zh-CN" altLang="en-US" b="1" dirty="0" smtClean="0"/>
              <a:t>的本质含义是一样的，只是知识发现的概念主要流行于人工智能和机器学习领域，而数据挖掘的概念则主要流行于统计、数据分析、数据库和管理信息系统领域。</a:t>
            </a:r>
            <a:endParaRPr lang="en-US" altLang="zh-CN" b="1" dirty="0" smtClean="0"/>
          </a:p>
          <a:p>
            <a:pPr eaLnBrk="1" hangingPunct="1"/>
            <a:r>
              <a:rPr lang="zh-CN" altLang="zh-CN" b="1" dirty="0" smtClean="0"/>
              <a:t>知识发现和数据挖掘的目的就是从数据集中抽取和精化一般规律或模式。</a:t>
            </a:r>
            <a:endParaRPr lang="en-US" altLang="zh-CN" b="1" dirty="0" smtClean="0"/>
          </a:p>
          <a:p>
            <a:pPr eaLnBrk="1" hangingPunct="1"/>
            <a:endParaRPr lang="zh-CN" altLang="en-US" b="1" dirty="0" smtClean="0"/>
          </a:p>
        </p:txBody>
      </p:sp>
      <p:sp>
        <p:nvSpPr>
          <p:cNvPr id="727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2F66D87-059D-4DEB-9747-EE4BD547251E}" type="slidenum">
              <a:rPr kumimoji="0" lang="ja-JP" altLang="en-US" sz="1800">
                <a:solidFill>
                  <a:srgbClr val="A50021"/>
                </a:solidFill>
                <a:latin typeface="Arial" panose="020B0604020202020204" pitchFamily="34" charset="0"/>
                <a:ea typeface="ＭＳ Ｐゴシック" panose="020B0600070205080204" pitchFamily="34" charset="-128"/>
              </a:rPr>
              <a:pPr/>
              <a:t>69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89092435"/>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95B7D46-2AA8-46D1-B317-B4D4B679D64C}" type="slidenum">
              <a:rPr kumimoji="0" lang="ja-JP" altLang="en-US" sz="1800">
                <a:solidFill>
                  <a:srgbClr val="A50021"/>
                </a:solidFill>
                <a:latin typeface="Arial" panose="020B0604020202020204" pitchFamily="34" charset="0"/>
                <a:ea typeface="ＭＳ Ｐゴシック" panose="020B0600070205080204" pitchFamily="34" charset="-128"/>
              </a:rPr>
              <a:pPr/>
              <a:t>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267" name="Rectangle 2"/>
          <p:cNvSpPr>
            <a:spLocks noGrp="1" noChangeArrowheads="1"/>
          </p:cNvSpPr>
          <p:nvPr>
            <p:ph/>
          </p:nvPr>
        </p:nvSpPr>
        <p:spPr>
          <a:xfrm>
            <a:off x="767408" y="990600"/>
            <a:ext cx="10513168" cy="5486400"/>
          </a:xfrm>
        </p:spPr>
        <p:txBody>
          <a:bodyPr/>
          <a:lstStyle/>
          <a:p>
            <a:pPr>
              <a:lnSpc>
                <a:spcPct val="100000"/>
              </a:lnSpc>
              <a:spcBef>
                <a:spcPct val="0"/>
              </a:spcBef>
              <a:buClrTx/>
              <a:buFontTx/>
              <a:buNone/>
            </a:pPr>
            <a:r>
              <a:rPr lang="en-US" altLang="zh-CN" b="1" dirty="0" smtClean="0">
                <a:solidFill>
                  <a:srgbClr val="0000FF"/>
                </a:solidFill>
                <a:latin typeface="Times New Roman" panose="02020603050405020304" pitchFamily="18" charset="0"/>
              </a:rPr>
              <a:t> 3. </a:t>
            </a:r>
            <a:r>
              <a:rPr lang="zh-CN" altLang="en-US" b="1" dirty="0" smtClean="0">
                <a:solidFill>
                  <a:srgbClr val="0000FF"/>
                </a:solidFill>
                <a:latin typeface="Times New Roman" panose="02020603050405020304" pitchFamily="18" charset="0"/>
              </a:rPr>
              <a:t>机器学习系统的基本模型</a:t>
            </a:r>
          </a:p>
        </p:txBody>
      </p:sp>
      <p:sp>
        <p:nvSpPr>
          <p:cNvPr id="11268" name="Rectangle 3"/>
          <p:cNvSpPr>
            <a:spLocks noGrp="1" noChangeArrowheads="1"/>
          </p:cNvSpPr>
          <p:nvPr>
            <p:ph type="title" idx="4294967295"/>
          </p:nvPr>
        </p:nvSpPr>
        <p:spPr/>
        <p:txBody>
          <a:bodyPr/>
          <a:lstStyle/>
          <a:p>
            <a:pPr eaLnBrk="1" hangingPunct="1"/>
            <a:r>
              <a:rPr lang="zh-CN" altLang="en-US" dirty="0" smtClean="0">
                <a:latin typeface="Times New Roman" panose="02020603050405020304" pitchFamily="18" charset="0"/>
              </a:rPr>
              <a:t>机器学习系统</a:t>
            </a:r>
          </a:p>
        </p:txBody>
      </p:sp>
      <p:grpSp>
        <p:nvGrpSpPr>
          <p:cNvPr id="11269" name="Group 38"/>
          <p:cNvGrpSpPr>
            <a:grpSpLocks/>
          </p:cNvGrpSpPr>
          <p:nvPr/>
        </p:nvGrpSpPr>
        <p:grpSpPr bwMode="auto">
          <a:xfrm>
            <a:off x="2286000" y="2209801"/>
            <a:ext cx="7315200" cy="2486025"/>
            <a:chOff x="480" y="1392"/>
            <a:chExt cx="4608" cy="1566"/>
          </a:xfrm>
        </p:grpSpPr>
        <p:sp>
          <p:nvSpPr>
            <p:cNvPr id="11270" name="AutoShape 5"/>
            <p:cNvSpPr>
              <a:spLocks noChangeAspect="1" noChangeArrowheads="1" noTextEdit="1"/>
            </p:cNvSpPr>
            <p:nvPr/>
          </p:nvSpPr>
          <p:spPr bwMode="auto">
            <a:xfrm>
              <a:off x="480" y="1392"/>
              <a:ext cx="4608" cy="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71" name="Rectangle 7"/>
            <p:cNvSpPr>
              <a:spLocks noChangeArrowheads="1"/>
            </p:cNvSpPr>
            <p:nvPr/>
          </p:nvSpPr>
          <p:spPr bwMode="auto">
            <a:xfrm>
              <a:off x="3999" y="1780"/>
              <a:ext cx="1067"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2" name="Rectangle 8"/>
            <p:cNvSpPr>
              <a:spLocks noChangeArrowheads="1"/>
            </p:cNvSpPr>
            <p:nvPr/>
          </p:nvSpPr>
          <p:spPr bwMode="auto">
            <a:xfrm>
              <a:off x="4014" y="1842"/>
              <a:ext cx="10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执行与评价</a:t>
              </a:r>
              <a:endParaRPr lang="zh-CN" altLang="en-US"/>
            </a:p>
          </p:txBody>
        </p:sp>
        <p:sp>
          <p:nvSpPr>
            <p:cNvPr id="11273" name="Rectangle 9"/>
            <p:cNvSpPr>
              <a:spLocks noChangeArrowheads="1"/>
            </p:cNvSpPr>
            <p:nvPr/>
          </p:nvSpPr>
          <p:spPr bwMode="auto">
            <a:xfrm>
              <a:off x="518" y="1766"/>
              <a:ext cx="124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4" name="Rectangle 10"/>
            <p:cNvSpPr>
              <a:spLocks noChangeArrowheads="1"/>
            </p:cNvSpPr>
            <p:nvPr/>
          </p:nvSpPr>
          <p:spPr bwMode="auto">
            <a:xfrm>
              <a:off x="612" y="1842"/>
              <a:ext cx="4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环境</a:t>
              </a:r>
              <a:endParaRPr lang="zh-CN" altLang="en-US"/>
            </a:p>
          </p:txBody>
        </p:sp>
        <p:sp>
          <p:nvSpPr>
            <p:cNvPr id="11275" name="Rectangle 11"/>
            <p:cNvSpPr>
              <a:spLocks noChangeArrowheads="1"/>
            </p:cNvSpPr>
            <p:nvPr/>
          </p:nvSpPr>
          <p:spPr bwMode="auto">
            <a:xfrm>
              <a:off x="487" y="1780"/>
              <a:ext cx="641"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6" name="Rectangle 12"/>
            <p:cNvSpPr>
              <a:spLocks noChangeArrowheads="1"/>
            </p:cNvSpPr>
            <p:nvPr/>
          </p:nvSpPr>
          <p:spPr bwMode="auto">
            <a:xfrm>
              <a:off x="1551" y="1780"/>
              <a:ext cx="747"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7" name="Rectangle 13"/>
            <p:cNvSpPr>
              <a:spLocks noChangeArrowheads="1"/>
            </p:cNvSpPr>
            <p:nvPr/>
          </p:nvSpPr>
          <p:spPr bwMode="auto">
            <a:xfrm>
              <a:off x="1701" y="1842"/>
              <a:ext cx="4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学习</a:t>
              </a:r>
              <a:endParaRPr lang="zh-CN" altLang="en-US"/>
            </a:p>
          </p:txBody>
        </p:sp>
        <p:sp>
          <p:nvSpPr>
            <p:cNvPr id="11278" name="Rectangle 14"/>
            <p:cNvSpPr>
              <a:spLocks noChangeArrowheads="1"/>
            </p:cNvSpPr>
            <p:nvPr/>
          </p:nvSpPr>
          <p:spPr bwMode="auto">
            <a:xfrm>
              <a:off x="2722" y="1780"/>
              <a:ext cx="854"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9" name="Rectangle 15"/>
            <p:cNvSpPr>
              <a:spLocks noChangeArrowheads="1"/>
            </p:cNvSpPr>
            <p:nvPr/>
          </p:nvSpPr>
          <p:spPr bwMode="auto">
            <a:xfrm>
              <a:off x="2835" y="1842"/>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知识库</a:t>
              </a:r>
              <a:endParaRPr lang="zh-CN" altLang="en-US"/>
            </a:p>
          </p:txBody>
        </p:sp>
        <p:grpSp>
          <p:nvGrpSpPr>
            <p:cNvPr id="11280" name="Group 18"/>
            <p:cNvGrpSpPr>
              <a:grpSpLocks/>
            </p:cNvGrpSpPr>
            <p:nvPr/>
          </p:nvGrpSpPr>
          <p:grpSpPr bwMode="auto">
            <a:xfrm>
              <a:off x="1125" y="1913"/>
              <a:ext cx="426" cy="107"/>
              <a:chOff x="1125" y="1913"/>
              <a:chExt cx="426" cy="107"/>
            </a:xfrm>
          </p:grpSpPr>
          <p:sp>
            <p:nvSpPr>
              <p:cNvPr id="11295" name="Line 16"/>
              <p:cNvSpPr>
                <a:spLocks noChangeShapeType="1"/>
              </p:cNvSpPr>
              <p:nvPr/>
            </p:nvSpPr>
            <p:spPr bwMode="auto">
              <a:xfrm>
                <a:off x="1125" y="1966"/>
                <a:ext cx="231"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6" name="Freeform 17"/>
              <p:cNvSpPr>
                <a:spLocks/>
              </p:cNvSpPr>
              <p:nvPr/>
            </p:nvSpPr>
            <p:spPr bwMode="auto">
              <a:xfrm>
                <a:off x="1351" y="1913"/>
                <a:ext cx="200" cy="107"/>
              </a:xfrm>
              <a:custGeom>
                <a:avLst/>
                <a:gdLst>
                  <a:gd name="T0" fmla="*/ 0 w 200"/>
                  <a:gd name="T1" fmla="*/ 107 h 107"/>
                  <a:gd name="T2" fmla="*/ 200 w 200"/>
                  <a:gd name="T3" fmla="*/ 55 h 107"/>
                  <a:gd name="T4" fmla="*/ 0 w 200"/>
                  <a:gd name="T5" fmla="*/ 0 h 107"/>
                  <a:gd name="T6" fmla="*/ 0 w 200"/>
                  <a:gd name="T7" fmla="*/ 107 h 107"/>
                  <a:gd name="T8" fmla="*/ 0 60000 65536"/>
                  <a:gd name="T9" fmla="*/ 0 60000 65536"/>
                  <a:gd name="T10" fmla="*/ 0 60000 65536"/>
                  <a:gd name="T11" fmla="*/ 0 60000 65536"/>
                  <a:gd name="T12" fmla="*/ 0 w 200"/>
                  <a:gd name="T13" fmla="*/ 0 h 107"/>
                  <a:gd name="T14" fmla="*/ 200 w 200"/>
                  <a:gd name="T15" fmla="*/ 107 h 107"/>
                </a:gdLst>
                <a:ahLst/>
                <a:cxnLst>
                  <a:cxn ang="T8">
                    <a:pos x="T0" y="T1"/>
                  </a:cxn>
                  <a:cxn ang="T9">
                    <a:pos x="T2" y="T3"/>
                  </a:cxn>
                  <a:cxn ang="T10">
                    <a:pos x="T4" y="T5"/>
                  </a:cxn>
                  <a:cxn ang="T11">
                    <a:pos x="T6" y="T7"/>
                  </a:cxn>
                </a:cxnLst>
                <a:rect l="T12" t="T13" r="T14" b="T15"/>
                <a:pathLst>
                  <a:path w="200" h="107">
                    <a:moveTo>
                      <a:pt x="0" y="107"/>
                    </a:moveTo>
                    <a:lnTo>
                      <a:pt x="200" y="55"/>
                    </a:lnTo>
                    <a:lnTo>
                      <a:pt x="0" y="0"/>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281" name="Group 21"/>
            <p:cNvGrpSpPr>
              <a:grpSpLocks/>
            </p:cNvGrpSpPr>
            <p:nvPr/>
          </p:nvGrpSpPr>
          <p:grpSpPr bwMode="auto">
            <a:xfrm>
              <a:off x="3573" y="1913"/>
              <a:ext cx="426" cy="107"/>
              <a:chOff x="3573" y="1913"/>
              <a:chExt cx="426" cy="107"/>
            </a:xfrm>
          </p:grpSpPr>
          <p:sp>
            <p:nvSpPr>
              <p:cNvPr id="11293" name="Line 19"/>
              <p:cNvSpPr>
                <a:spLocks noChangeShapeType="1"/>
              </p:cNvSpPr>
              <p:nvPr/>
            </p:nvSpPr>
            <p:spPr bwMode="auto">
              <a:xfrm>
                <a:off x="3573" y="1966"/>
                <a:ext cx="23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4" name="Freeform 20"/>
              <p:cNvSpPr>
                <a:spLocks/>
              </p:cNvSpPr>
              <p:nvPr/>
            </p:nvSpPr>
            <p:spPr bwMode="auto">
              <a:xfrm>
                <a:off x="3800" y="1913"/>
                <a:ext cx="199" cy="107"/>
              </a:xfrm>
              <a:custGeom>
                <a:avLst/>
                <a:gdLst>
                  <a:gd name="T0" fmla="*/ 0 w 199"/>
                  <a:gd name="T1" fmla="*/ 107 h 107"/>
                  <a:gd name="T2" fmla="*/ 199 w 199"/>
                  <a:gd name="T3" fmla="*/ 55 h 107"/>
                  <a:gd name="T4" fmla="*/ 0 w 199"/>
                  <a:gd name="T5" fmla="*/ 0 h 107"/>
                  <a:gd name="T6" fmla="*/ 0 w 199"/>
                  <a:gd name="T7" fmla="*/ 107 h 107"/>
                  <a:gd name="T8" fmla="*/ 0 60000 65536"/>
                  <a:gd name="T9" fmla="*/ 0 60000 65536"/>
                  <a:gd name="T10" fmla="*/ 0 60000 65536"/>
                  <a:gd name="T11" fmla="*/ 0 60000 65536"/>
                  <a:gd name="T12" fmla="*/ 0 w 199"/>
                  <a:gd name="T13" fmla="*/ 0 h 107"/>
                  <a:gd name="T14" fmla="*/ 199 w 199"/>
                  <a:gd name="T15" fmla="*/ 107 h 107"/>
                </a:gdLst>
                <a:ahLst/>
                <a:cxnLst>
                  <a:cxn ang="T8">
                    <a:pos x="T0" y="T1"/>
                  </a:cxn>
                  <a:cxn ang="T9">
                    <a:pos x="T2" y="T3"/>
                  </a:cxn>
                  <a:cxn ang="T10">
                    <a:pos x="T4" y="T5"/>
                  </a:cxn>
                  <a:cxn ang="T11">
                    <a:pos x="T6" y="T7"/>
                  </a:cxn>
                </a:cxnLst>
                <a:rect l="T12" t="T13" r="T14" b="T15"/>
                <a:pathLst>
                  <a:path w="199" h="107">
                    <a:moveTo>
                      <a:pt x="0" y="107"/>
                    </a:moveTo>
                    <a:lnTo>
                      <a:pt x="199" y="55"/>
                    </a:lnTo>
                    <a:lnTo>
                      <a:pt x="0" y="0"/>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282" name="Group 24"/>
            <p:cNvGrpSpPr>
              <a:grpSpLocks/>
            </p:cNvGrpSpPr>
            <p:nvPr/>
          </p:nvGrpSpPr>
          <p:grpSpPr bwMode="auto">
            <a:xfrm>
              <a:off x="2296" y="1913"/>
              <a:ext cx="426" cy="107"/>
              <a:chOff x="2296" y="1913"/>
              <a:chExt cx="426" cy="107"/>
            </a:xfrm>
          </p:grpSpPr>
          <p:sp>
            <p:nvSpPr>
              <p:cNvPr id="11291" name="Line 22"/>
              <p:cNvSpPr>
                <a:spLocks noChangeShapeType="1"/>
              </p:cNvSpPr>
              <p:nvPr/>
            </p:nvSpPr>
            <p:spPr bwMode="auto">
              <a:xfrm>
                <a:off x="2296" y="1966"/>
                <a:ext cx="231"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2" name="Freeform 23"/>
              <p:cNvSpPr>
                <a:spLocks/>
              </p:cNvSpPr>
              <p:nvPr/>
            </p:nvSpPr>
            <p:spPr bwMode="auto">
              <a:xfrm>
                <a:off x="2522" y="1913"/>
                <a:ext cx="200" cy="107"/>
              </a:xfrm>
              <a:custGeom>
                <a:avLst/>
                <a:gdLst>
                  <a:gd name="T0" fmla="*/ 0 w 200"/>
                  <a:gd name="T1" fmla="*/ 107 h 107"/>
                  <a:gd name="T2" fmla="*/ 200 w 200"/>
                  <a:gd name="T3" fmla="*/ 55 h 107"/>
                  <a:gd name="T4" fmla="*/ 0 w 200"/>
                  <a:gd name="T5" fmla="*/ 0 h 107"/>
                  <a:gd name="T6" fmla="*/ 0 w 200"/>
                  <a:gd name="T7" fmla="*/ 107 h 107"/>
                  <a:gd name="T8" fmla="*/ 0 60000 65536"/>
                  <a:gd name="T9" fmla="*/ 0 60000 65536"/>
                  <a:gd name="T10" fmla="*/ 0 60000 65536"/>
                  <a:gd name="T11" fmla="*/ 0 60000 65536"/>
                  <a:gd name="T12" fmla="*/ 0 w 200"/>
                  <a:gd name="T13" fmla="*/ 0 h 107"/>
                  <a:gd name="T14" fmla="*/ 200 w 200"/>
                  <a:gd name="T15" fmla="*/ 107 h 107"/>
                </a:gdLst>
                <a:ahLst/>
                <a:cxnLst>
                  <a:cxn ang="T8">
                    <a:pos x="T0" y="T1"/>
                  </a:cxn>
                  <a:cxn ang="T9">
                    <a:pos x="T2" y="T3"/>
                  </a:cxn>
                  <a:cxn ang="T10">
                    <a:pos x="T4" y="T5"/>
                  </a:cxn>
                  <a:cxn ang="T11">
                    <a:pos x="T6" y="T7"/>
                  </a:cxn>
                </a:cxnLst>
                <a:rect l="T12" t="T13" r="T14" b="T15"/>
                <a:pathLst>
                  <a:path w="200" h="107">
                    <a:moveTo>
                      <a:pt x="0" y="107"/>
                    </a:moveTo>
                    <a:lnTo>
                      <a:pt x="200" y="55"/>
                    </a:lnTo>
                    <a:lnTo>
                      <a:pt x="0" y="0"/>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83" name="Line 25"/>
            <p:cNvSpPr>
              <a:spLocks noChangeShapeType="1"/>
            </p:cNvSpPr>
            <p:nvPr/>
          </p:nvSpPr>
          <p:spPr bwMode="auto">
            <a:xfrm flipV="1">
              <a:off x="4531" y="1402"/>
              <a:ext cx="1" cy="37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4" name="Line 26"/>
            <p:cNvSpPr>
              <a:spLocks noChangeShapeType="1"/>
            </p:cNvSpPr>
            <p:nvPr/>
          </p:nvSpPr>
          <p:spPr bwMode="auto">
            <a:xfrm flipH="1">
              <a:off x="1977" y="1402"/>
              <a:ext cx="2554"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85" name="Group 29"/>
            <p:cNvGrpSpPr>
              <a:grpSpLocks/>
            </p:cNvGrpSpPr>
            <p:nvPr/>
          </p:nvGrpSpPr>
          <p:grpSpPr bwMode="auto">
            <a:xfrm>
              <a:off x="1932" y="1402"/>
              <a:ext cx="91" cy="378"/>
              <a:chOff x="1932" y="1402"/>
              <a:chExt cx="91" cy="378"/>
            </a:xfrm>
          </p:grpSpPr>
          <p:sp>
            <p:nvSpPr>
              <p:cNvPr id="11289" name="Line 27"/>
              <p:cNvSpPr>
                <a:spLocks noChangeShapeType="1"/>
              </p:cNvSpPr>
              <p:nvPr/>
            </p:nvSpPr>
            <p:spPr bwMode="auto">
              <a:xfrm>
                <a:off x="1977" y="1402"/>
                <a:ext cx="1" cy="14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0" name="Freeform 28"/>
              <p:cNvSpPr>
                <a:spLocks/>
              </p:cNvSpPr>
              <p:nvPr/>
            </p:nvSpPr>
            <p:spPr bwMode="auto">
              <a:xfrm>
                <a:off x="1932" y="1544"/>
                <a:ext cx="91" cy="236"/>
              </a:xfrm>
              <a:custGeom>
                <a:avLst/>
                <a:gdLst>
                  <a:gd name="T0" fmla="*/ 0 w 91"/>
                  <a:gd name="T1" fmla="*/ 0 h 236"/>
                  <a:gd name="T2" fmla="*/ 45 w 91"/>
                  <a:gd name="T3" fmla="*/ 236 h 236"/>
                  <a:gd name="T4" fmla="*/ 91 w 91"/>
                  <a:gd name="T5" fmla="*/ 0 h 236"/>
                  <a:gd name="T6" fmla="*/ 0 w 91"/>
                  <a:gd name="T7" fmla="*/ 0 h 236"/>
                  <a:gd name="T8" fmla="*/ 0 60000 65536"/>
                  <a:gd name="T9" fmla="*/ 0 60000 65536"/>
                  <a:gd name="T10" fmla="*/ 0 60000 65536"/>
                  <a:gd name="T11" fmla="*/ 0 60000 65536"/>
                  <a:gd name="T12" fmla="*/ 0 w 91"/>
                  <a:gd name="T13" fmla="*/ 0 h 236"/>
                  <a:gd name="T14" fmla="*/ 91 w 91"/>
                  <a:gd name="T15" fmla="*/ 236 h 236"/>
                </a:gdLst>
                <a:ahLst/>
                <a:cxnLst>
                  <a:cxn ang="T8">
                    <a:pos x="T0" y="T1"/>
                  </a:cxn>
                  <a:cxn ang="T9">
                    <a:pos x="T2" y="T3"/>
                  </a:cxn>
                  <a:cxn ang="T10">
                    <a:pos x="T4" y="T5"/>
                  </a:cxn>
                  <a:cxn ang="T11">
                    <a:pos x="T6" y="T7"/>
                  </a:cxn>
                </a:cxnLst>
                <a:rect l="T12" t="T13" r="T14" b="T15"/>
                <a:pathLst>
                  <a:path w="91" h="236">
                    <a:moveTo>
                      <a:pt x="0" y="0"/>
                    </a:moveTo>
                    <a:lnTo>
                      <a:pt x="45" y="236"/>
                    </a:lnTo>
                    <a:lnTo>
                      <a:pt x="9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86" name="Rectangle 30"/>
            <p:cNvSpPr>
              <a:spLocks noChangeArrowheads="1"/>
            </p:cNvSpPr>
            <p:nvPr/>
          </p:nvSpPr>
          <p:spPr bwMode="auto">
            <a:xfrm>
              <a:off x="1338" y="2534"/>
              <a:ext cx="2557"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87" name="Rectangle 35"/>
            <p:cNvSpPr>
              <a:spLocks noChangeArrowheads="1"/>
            </p:cNvSpPr>
            <p:nvPr/>
          </p:nvSpPr>
          <p:spPr bwMode="auto">
            <a:xfrm>
              <a:off x="1879" y="2630"/>
              <a:ext cx="2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新宋体" panose="02010609030101010101" pitchFamily="49" charset="-122"/>
                  <a:ea typeface="新宋体" panose="02010609030101010101" pitchFamily="49" charset="-122"/>
                </a:rPr>
                <a:t>　</a:t>
              </a:r>
              <a:endParaRPr lang="zh-CN" altLang="en-US"/>
            </a:p>
          </p:txBody>
        </p:sp>
        <p:sp>
          <p:nvSpPr>
            <p:cNvPr id="11288" name="Rectangle 36"/>
            <p:cNvSpPr>
              <a:spLocks noChangeArrowheads="1"/>
            </p:cNvSpPr>
            <p:nvPr/>
          </p:nvSpPr>
          <p:spPr bwMode="auto">
            <a:xfrm>
              <a:off x="1882" y="2630"/>
              <a:ext cx="18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solidFill>
                    <a:srgbClr val="000000"/>
                  </a:solidFill>
                  <a:latin typeface="宋体" panose="02010600030101010101" pitchFamily="2" charset="-122"/>
                </a:rPr>
                <a:t>学习系统的基本结构</a:t>
              </a:r>
              <a:endParaRPr lang="zh-CN" altLang="en-US" b="1">
                <a:latin typeface="宋体" panose="02010600030101010101" pitchFamily="2" charset="-122"/>
              </a:endParaRPr>
            </a:p>
          </p:txBody>
        </p:sp>
      </p:grpSp>
    </p:spTree>
    <p:extLst>
      <p:ext uri="{BB962C8B-B14F-4D97-AF65-F5344CB8AC3E}">
        <p14:creationId xmlns:p14="http://schemas.microsoft.com/office/powerpoint/2010/main" val="849874559"/>
      </p:ext>
    </p:extLst>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pPr eaLnBrk="1" hangingPunct="1"/>
            <a:r>
              <a:rPr lang="zh-CN" altLang="en-US" b="1" dirty="0" smtClean="0">
                <a:latin typeface="Times New Roman" panose="02020603050405020304" pitchFamily="18" charset="0"/>
                <a:cs typeface="Times New Roman" panose="02020603050405020304" pitchFamily="18" charset="0"/>
              </a:rPr>
              <a:t>知识发现的一般过程</a:t>
            </a:r>
          </a:p>
        </p:txBody>
      </p:sp>
      <p:sp>
        <p:nvSpPr>
          <p:cNvPr id="7373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0ED614A-C1EC-425C-BECD-17FA8AC4444C}" type="slidenum">
              <a:rPr kumimoji="0" lang="ja-JP" altLang="en-US" sz="1800">
                <a:solidFill>
                  <a:srgbClr val="A50021"/>
                </a:solidFill>
                <a:latin typeface="Arial" panose="020B0604020202020204" pitchFamily="34" charset="0"/>
                <a:ea typeface="ＭＳ Ｐゴシック" panose="020B0600070205080204" pitchFamily="34" charset="-128"/>
              </a:rPr>
              <a:pPr/>
              <a:t>70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 name="内容占位符 2"/>
          <p:cNvSpPr>
            <a:spLocks noGrp="1"/>
          </p:cNvSpPr>
          <p:nvPr>
            <p:ph idx="1"/>
          </p:nvPr>
        </p:nvSpPr>
        <p:spPr>
          <a:xfrm>
            <a:off x="983432" y="908051"/>
            <a:ext cx="10009111" cy="5400675"/>
          </a:xfrm>
        </p:spPr>
        <p:txBody>
          <a:bodyPr/>
          <a:lstStyle/>
          <a:p>
            <a:pPr eaLnBrk="1" hangingPunct="1">
              <a:defRPr/>
            </a:pPr>
            <a:r>
              <a:rPr lang="zh-CN" altLang="en-US" b="1" dirty="0" smtClean="0"/>
              <a:t>数据准备</a:t>
            </a:r>
            <a:endParaRPr lang="en-US" altLang="zh-CN" b="1" dirty="0" smtClean="0"/>
          </a:p>
          <a:p>
            <a:pPr lvl="1" eaLnBrk="1" hangingPunct="1">
              <a:buClr>
                <a:srgbClr val="0000FF"/>
              </a:buClr>
              <a:buFont typeface="Wingdings" panose="05000000000000000000" pitchFamily="2" charset="2"/>
              <a:buChar char="ü"/>
              <a:defRPr/>
            </a:pPr>
            <a:r>
              <a:rPr lang="zh-CN" altLang="en-US" dirty="0" smtClean="0"/>
              <a:t>数据选择</a:t>
            </a:r>
            <a:endParaRPr lang="en-US" altLang="zh-CN" dirty="0" smtClean="0"/>
          </a:p>
          <a:p>
            <a:pPr lvl="1" eaLnBrk="1" hangingPunct="1">
              <a:buClr>
                <a:srgbClr val="0000FF"/>
              </a:buClr>
              <a:buFont typeface="Wingdings" panose="05000000000000000000" pitchFamily="2" charset="2"/>
              <a:buChar char="ü"/>
              <a:defRPr/>
            </a:pPr>
            <a:r>
              <a:rPr lang="zh-CN" altLang="en-US" dirty="0" smtClean="0"/>
              <a:t>数据预处理</a:t>
            </a:r>
            <a:endParaRPr lang="en-US" altLang="zh-CN" dirty="0" smtClean="0"/>
          </a:p>
          <a:p>
            <a:pPr lvl="1" eaLnBrk="1" hangingPunct="1">
              <a:buClr>
                <a:srgbClr val="0000FF"/>
              </a:buClr>
              <a:buFont typeface="Wingdings" panose="05000000000000000000" pitchFamily="2" charset="2"/>
              <a:buChar char="ü"/>
              <a:defRPr/>
            </a:pPr>
            <a:r>
              <a:rPr lang="zh-CN" altLang="en-US" dirty="0" smtClean="0"/>
              <a:t>数据变换</a:t>
            </a:r>
            <a:endParaRPr lang="en-US" altLang="zh-CN" dirty="0" smtClean="0"/>
          </a:p>
          <a:p>
            <a:pPr eaLnBrk="1" hangingPunct="1">
              <a:defRPr/>
            </a:pPr>
            <a:r>
              <a:rPr lang="zh-CN" altLang="en-US" b="1" dirty="0" smtClean="0"/>
              <a:t>数据挖掘</a:t>
            </a:r>
            <a:endParaRPr lang="en-US" altLang="zh-CN" b="1" dirty="0" smtClean="0"/>
          </a:p>
          <a:p>
            <a:pPr lvl="1" eaLnBrk="1" hangingPunct="1">
              <a:buClr>
                <a:srgbClr val="0000FF"/>
              </a:buClr>
              <a:buFont typeface="Wingdings" panose="05000000000000000000" pitchFamily="2" charset="2"/>
              <a:buChar char="ü"/>
              <a:defRPr/>
            </a:pPr>
            <a:r>
              <a:rPr lang="zh-CN" altLang="en-US" dirty="0" smtClean="0"/>
              <a:t>确定挖掘任务</a:t>
            </a:r>
            <a:endParaRPr lang="en-US" altLang="zh-CN" dirty="0" smtClean="0"/>
          </a:p>
          <a:p>
            <a:pPr lvl="1" eaLnBrk="1" hangingPunct="1">
              <a:buClr>
                <a:srgbClr val="0000FF"/>
              </a:buClr>
              <a:buFont typeface="Wingdings" panose="05000000000000000000" pitchFamily="2" charset="2"/>
              <a:buChar char="ü"/>
              <a:defRPr/>
            </a:pPr>
            <a:r>
              <a:rPr lang="zh-CN" altLang="en-US" dirty="0" smtClean="0"/>
              <a:t>选择挖掘算法</a:t>
            </a:r>
            <a:endParaRPr lang="en-US" altLang="zh-CN" dirty="0" smtClean="0"/>
          </a:p>
          <a:p>
            <a:pPr eaLnBrk="1" hangingPunct="1">
              <a:defRPr/>
            </a:pPr>
            <a:r>
              <a:rPr lang="zh-CN" altLang="en-US" b="1" dirty="0" smtClean="0"/>
              <a:t>结果的解释和评估</a:t>
            </a:r>
            <a:endParaRPr lang="en-US" altLang="zh-CN" b="1" dirty="0" smtClean="0"/>
          </a:p>
          <a:p>
            <a:pPr lvl="1" eaLnBrk="1" hangingPunct="1">
              <a:buClr>
                <a:srgbClr val="0000FF"/>
              </a:buClr>
              <a:buFont typeface="Wingdings" panose="05000000000000000000" pitchFamily="2" charset="2"/>
              <a:buChar char="ü"/>
              <a:defRPr/>
            </a:pPr>
            <a:r>
              <a:rPr lang="zh-CN" altLang="en-US" dirty="0" smtClean="0"/>
              <a:t>结果的解释</a:t>
            </a:r>
            <a:endParaRPr lang="en-US" altLang="zh-CN" dirty="0" smtClean="0"/>
          </a:p>
          <a:p>
            <a:pPr lvl="1" eaLnBrk="1" hangingPunct="1">
              <a:buClr>
                <a:srgbClr val="0000FF"/>
              </a:buClr>
              <a:buFont typeface="Wingdings" panose="05000000000000000000" pitchFamily="2" charset="2"/>
              <a:buChar char="ü"/>
              <a:defRPr/>
            </a:pPr>
            <a:r>
              <a:rPr lang="zh-CN" altLang="en-US" dirty="0" smtClean="0"/>
              <a:t>结果的评估</a:t>
            </a:r>
            <a:endParaRPr lang="en-US" altLang="zh-CN" dirty="0" smtClean="0"/>
          </a:p>
          <a:p>
            <a:pPr marL="0" indent="0" eaLnBrk="1" hangingPunct="1">
              <a:buNone/>
              <a:defRPr/>
            </a:pPr>
            <a:endParaRPr lang="zh-CN" altLang="en-US" dirty="0" smtClean="0"/>
          </a:p>
        </p:txBody>
      </p:sp>
    </p:spTree>
    <p:extLst>
      <p:ext uri="{BB962C8B-B14F-4D97-AF65-F5344CB8AC3E}">
        <p14:creationId xmlns:p14="http://schemas.microsoft.com/office/powerpoint/2010/main" val="2133215165"/>
      </p:ext>
    </p:extLst>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pPr eaLnBrk="1" hangingPunct="1"/>
            <a:r>
              <a:rPr lang="zh-CN" altLang="en-US" dirty="0" smtClean="0">
                <a:latin typeface="Times New Roman" panose="02020603050405020304" pitchFamily="18" charset="0"/>
                <a:cs typeface="Times New Roman" panose="02020603050405020304" pitchFamily="18" charset="0"/>
              </a:rPr>
              <a:t>知识发现的一般过程</a:t>
            </a:r>
          </a:p>
        </p:txBody>
      </p:sp>
      <p:sp>
        <p:nvSpPr>
          <p:cNvPr id="7475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D366EBA-C88E-4853-8780-9A33CD2A8D25}" type="slidenum">
              <a:rPr kumimoji="0" lang="ja-JP" altLang="en-US" sz="1800">
                <a:solidFill>
                  <a:srgbClr val="A50021"/>
                </a:solidFill>
                <a:latin typeface="Arial" panose="020B0604020202020204" pitchFamily="34" charset="0"/>
                <a:ea typeface="ＭＳ Ｐゴシック" panose="020B0600070205080204" pitchFamily="34" charset="-128"/>
              </a:rPr>
              <a:pPr/>
              <a:t>71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7475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858838"/>
            <a:ext cx="8208963" cy="595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8668298"/>
      </p:ext>
    </p:extLst>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知识发现的任务</a:t>
            </a:r>
            <a:endParaRPr lang="zh-CN" altLang="en-US" dirty="0" smtClean="0">
              <a:latin typeface="Times New Roman" panose="02020603050405020304" pitchFamily="18" charset="0"/>
              <a:cs typeface="Times New Roman" panose="02020603050405020304" pitchFamily="18" charset="0"/>
            </a:endParaRPr>
          </a:p>
        </p:txBody>
      </p:sp>
      <p:sp>
        <p:nvSpPr>
          <p:cNvPr id="75779" name="内容占位符 2"/>
          <p:cNvSpPr>
            <a:spLocks noGrp="1"/>
          </p:cNvSpPr>
          <p:nvPr>
            <p:ph idx="1"/>
          </p:nvPr>
        </p:nvSpPr>
        <p:spPr>
          <a:xfrm>
            <a:off x="1055440" y="1214439"/>
            <a:ext cx="9649071" cy="5094287"/>
          </a:xfrm>
        </p:spPr>
        <p:txBody>
          <a:bodyPr/>
          <a:lstStyle/>
          <a:p>
            <a:r>
              <a:rPr lang="zh-CN" altLang="en-US" b="1" dirty="0" smtClean="0"/>
              <a:t>数据总结</a:t>
            </a:r>
            <a:endParaRPr lang="en-US" altLang="zh-CN" b="1" dirty="0" smtClean="0"/>
          </a:p>
          <a:p>
            <a:r>
              <a:rPr lang="zh-CN" altLang="en-US" b="1" dirty="0" smtClean="0"/>
              <a:t>概念描述</a:t>
            </a:r>
            <a:endParaRPr lang="en-US" altLang="zh-CN" b="1" dirty="0" smtClean="0"/>
          </a:p>
          <a:p>
            <a:r>
              <a:rPr lang="zh-CN" altLang="en-US" b="1" dirty="0" smtClean="0"/>
              <a:t>分类</a:t>
            </a:r>
            <a:endParaRPr lang="en-US" altLang="zh-CN" b="1" dirty="0" smtClean="0"/>
          </a:p>
          <a:p>
            <a:r>
              <a:rPr lang="zh-CN" altLang="en-US" b="1" dirty="0" smtClean="0"/>
              <a:t>聚类</a:t>
            </a:r>
            <a:endParaRPr lang="en-US" altLang="zh-CN" b="1" dirty="0" smtClean="0"/>
          </a:p>
          <a:p>
            <a:r>
              <a:rPr lang="zh-CN" altLang="en-US" b="1" dirty="0" smtClean="0"/>
              <a:t>相关性分析</a:t>
            </a:r>
            <a:endParaRPr lang="en-US" altLang="zh-CN" b="1" dirty="0" smtClean="0"/>
          </a:p>
          <a:p>
            <a:r>
              <a:rPr lang="zh-CN" altLang="en-US" b="1" dirty="0" smtClean="0"/>
              <a:t>偏差分析</a:t>
            </a:r>
            <a:endParaRPr lang="en-US" altLang="zh-CN" b="1" dirty="0" smtClean="0"/>
          </a:p>
          <a:p>
            <a:r>
              <a:rPr lang="zh-CN" altLang="en-US" b="1" dirty="0" smtClean="0"/>
              <a:t>建模</a:t>
            </a:r>
          </a:p>
        </p:txBody>
      </p:sp>
      <p:sp>
        <p:nvSpPr>
          <p:cNvPr id="7578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961095F-89F0-4D7F-8480-F128AE9BAEB3}" type="slidenum">
              <a:rPr kumimoji="0" lang="ja-JP" altLang="en-US" sz="1800">
                <a:solidFill>
                  <a:srgbClr val="A50021"/>
                </a:solidFill>
                <a:latin typeface="Arial" panose="020B0604020202020204" pitchFamily="34" charset="0"/>
                <a:ea typeface="ＭＳ Ｐゴシック" panose="020B0600070205080204" pitchFamily="34" charset="-128"/>
              </a:rPr>
              <a:pPr/>
              <a:t>72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75038875"/>
      </p:ext>
    </p:extLst>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73F9047-A3BD-4EF8-AC0E-B05947D2A850}" type="slidenum">
              <a:rPr kumimoji="0" lang="ja-JP" altLang="en-US" sz="1800">
                <a:solidFill>
                  <a:srgbClr val="A50021"/>
                </a:solidFill>
                <a:latin typeface="Arial" panose="020B0604020202020204" pitchFamily="34" charset="0"/>
                <a:ea typeface="ＭＳ Ｐゴシック" panose="020B0600070205080204" pitchFamily="34" charset="-128"/>
              </a:rPr>
              <a:pPr/>
              <a:t>73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6803" name="Rectangle 2"/>
          <p:cNvSpPr>
            <a:spLocks noGrp="1" noChangeArrowheads="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知识发现的任务</a:t>
            </a:r>
            <a:endParaRPr lang="zh-CN" altLang="en-US" dirty="0" smtClean="0">
              <a:latin typeface="Times New Roman" panose="02020603050405020304" pitchFamily="18" charset="0"/>
              <a:cs typeface="Times New Roman" panose="02020603050405020304" pitchFamily="18" charset="0"/>
            </a:endParaRPr>
          </a:p>
        </p:txBody>
      </p:sp>
      <p:sp>
        <p:nvSpPr>
          <p:cNvPr id="114691" name="Rectangle 3"/>
          <p:cNvSpPr>
            <a:spLocks noGrp="1" noChangeArrowheads="1"/>
          </p:cNvSpPr>
          <p:nvPr>
            <p:ph type="body" idx="1"/>
          </p:nvPr>
        </p:nvSpPr>
        <p:spPr>
          <a:xfrm>
            <a:off x="839416" y="908051"/>
            <a:ext cx="10729192" cy="2449513"/>
          </a:xfrm>
          <a:gradFill rotWithShape="0">
            <a:gsLst>
              <a:gs pos="0">
                <a:srgbClr val="CCFFCC"/>
              </a:gs>
              <a:gs pos="100000">
                <a:schemeClr val="bg1"/>
              </a:gs>
            </a:gsLst>
            <a:path path="rect">
              <a:fillToRect l="100000" b="100000"/>
            </a:path>
          </a:gradFill>
          <a:ln>
            <a:noFill/>
          </a:ln>
        </p:spPr>
        <p:txBody>
          <a:bodyPr/>
          <a:lstStyle/>
          <a:p>
            <a:pPr marL="0" indent="0" eaLnBrk="1" hangingPunct="1">
              <a:lnSpc>
                <a:spcPct val="110000"/>
              </a:lnSpc>
              <a:defRPr/>
            </a:pPr>
            <a:r>
              <a:rPr lang="en-US" altLang="zh-CN" dirty="0" smtClean="0">
                <a:solidFill>
                  <a:srgbClr val="0000FF"/>
                </a:solidFill>
                <a:latin typeface="宋体" charset="-122"/>
              </a:rPr>
              <a:t> </a:t>
            </a:r>
            <a:r>
              <a:rPr lang="zh-CN" altLang="en-US" b="1" dirty="0" smtClean="0">
                <a:solidFill>
                  <a:srgbClr val="0000FF"/>
                </a:solidFill>
                <a:latin typeface="宋体" charset="-122"/>
              </a:rPr>
              <a:t>数据总结</a:t>
            </a:r>
            <a:endParaRPr lang="zh-CN" altLang="en-US" dirty="0" smtClean="0">
              <a:solidFill>
                <a:srgbClr val="0000FF"/>
              </a:solidFill>
              <a:latin typeface="宋体" charset="-122"/>
            </a:endParaRPr>
          </a:p>
          <a:p>
            <a:pPr marL="438150" lvl="1" indent="0" eaLnBrk="1" hangingPunct="1">
              <a:lnSpc>
                <a:spcPct val="110000"/>
              </a:lnSpc>
              <a:buClr>
                <a:srgbClr val="0000FF"/>
              </a:buClr>
              <a:buFont typeface="Wingdings" panose="05000000000000000000" pitchFamily="2" charset="2"/>
              <a:buChar char="§"/>
              <a:defRPr/>
            </a:pPr>
            <a:r>
              <a:rPr lang="zh-CN" altLang="zh-CN" sz="2800" kern="1200" dirty="0">
                <a:solidFill>
                  <a:schemeClr val="tx1"/>
                </a:solidFill>
                <a:latin typeface="宋体" charset="-122"/>
                <a:cs typeface="+mn-cs"/>
              </a:rPr>
              <a:t>数据总结的目的是对数据进行浓缩，给出</a:t>
            </a:r>
            <a:r>
              <a:rPr lang="zh-CN" altLang="en-US" sz="2800" kern="1200" dirty="0">
                <a:solidFill>
                  <a:schemeClr val="tx1"/>
                </a:solidFill>
                <a:latin typeface="宋体" charset="-122"/>
                <a:cs typeface="+mn-cs"/>
              </a:rPr>
              <a:t>它的</a:t>
            </a:r>
            <a:r>
              <a:rPr lang="zh-CN" altLang="zh-CN" sz="2800" kern="1200" dirty="0">
                <a:solidFill>
                  <a:schemeClr val="tx1"/>
                </a:solidFill>
                <a:latin typeface="宋体" charset="-122"/>
                <a:cs typeface="+mn-cs"/>
              </a:rPr>
              <a:t>紧凑描述。</a:t>
            </a:r>
            <a:r>
              <a:rPr lang="zh-CN" altLang="en-US" sz="2800" kern="1200" dirty="0">
                <a:solidFill>
                  <a:schemeClr val="tx1"/>
                </a:solidFill>
                <a:latin typeface="宋体" charset="-122"/>
                <a:cs typeface="+mn-cs"/>
              </a:rPr>
              <a:t>数据挖掘主要关心从数据泛化的角度来讨论数据总结。数据泛化是一种把数据库中的有关数据从低层抽象到高层次上的过程。</a:t>
            </a:r>
          </a:p>
        </p:txBody>
      </p:sp>
      <p:sp>
        <p:nvSpPr>
          <p:cNvPr id="114693" name="Rectangle 5"/>
          <p:cNvSpPr>
            <a:spLocks noChangeArrowheads="1"/>
          </p:cNvSpPr>
          <p:nvPr/>
        </p:nvSpPr>
        <p:spPr bwMode="auto">
          <a:xfrm>
            <a:off x="911424" y="3357720"/>
            <a:ext cx="10657184" cy="2332946"/>
          </a:xfrm>
          <a:prstGeom prst="rect">
            <a:avLst/>
          </a:prstGeom>
          <a:solidFill>
            <a:srgbClr val="FFFFFF"/>
          </a:soli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dirty="0">
                <a:latin typeface="宋体" panose="02010600030101010101" pitchFamily="2" charset="-122"/>
              </a:rPr>
              <a:t> </a:t>
            </a:r>
            <a:r>
              <a:rPr kumimoji="0" lang="zh-CN" altLang="en-US" sz="2800" b="1" dirty="0">
                <a:solidFill>
                  <a:srgbClr val="0000FF"/>
                </a:solidFill>
                <a:latin typeface="宋体" panose="02010600030101010101" pitchFamily="2" charset="-122"/>
              </a:rPr>
              <a:t>概念描述</a:t>
            </a:r>
          </a:p>
          <a:p>
            <a:pPr lvl="1" eaLnBrk="1" hangingPunct="1">
              <a:lnSpc>
                <a:spcPct val="120000"/>
              </a:lnSpc>
              <a:spcBef>
                <a:spcPct val="20000"/>
              </a:spcBef>
              <a:buClr>
                <a:srgbClr val="0000FF"/>
              </a:buClr>
              <a:buFont typeface="Wingdings" panose="05000000000000000000" pitchFamily="2" charset="2"/>
              <a:buChar char="§"/>
            </a:pPr>
            <a:r>
              <a:rPr kumimoji="0" lang="zh-CN" altLang="en-US" sz="2800" dirty="0">
                <a:latin typeface="宋体" panose="02010600030101010101" pitchFamily="2" charset="-122"/>
              </a:rPr>
              <a:t> 特征描述：</a:t>
            </a:r>
            <a:r>
              <a:rPr lang="zh-CN" altLang="zh-CN" sz="2800" dirty="0"/>
              <a:t>从学习任务相关的一组数据中提取出关于这些数据的特征式，这些特征式表达了该数据集的总体特征</a:t>
            </a:r>
            <a:r>
              <a:rPr kumimoji="0" lang="zh-CN" altLang="en-US" sz="2800" dirty="0">
                <a:latin typeface="宋体" panose="02010600030101010101" pitchFamily="2" charset="-122"/>
              </a:rPr>
              <a:t>。</a:t>
            </a:r>
          </a:p>
          <a:p>
            <a:pPr lvl="1" eaLnBrk="1" hangingPunct="1">
              <a:lnSpc>
                <a:spcPct val="120000"/>
              </a:lnSpc>
              <a:spcBef>
                <a:spcPct val="20000"/>
              </a:spcBef>
              <a:buClr>
                <a:srgbClr val="0000FF"/>
              </a:buClr>
              <a:buFont typeface="Wingdings" panose="05000000000000000000" pitchFamily="2" charset="2"/>
              <a:buChar char="§"/>
            </a:pPr>
            <a:r>
              <a:rPr kumimoji="0" lang="zh-CN" altLang="en-US" sz="2800" dirty="0">
                <a:latin typeface="宋体" panose="02010600030101010101" pitchFamily="2" charset="-122"/>
              </a:rPr>
              <a:t> 判别描述：</a:t>
            </a:r>
            <a:r>
              <a:rPr lang="zh-CN" altLang="zh-CN" sz="2800" dirty="0"/>
              <a:t>描述了两个或多个类之间的差异。</a:t>
            </a:r>
            <a:endParaRPr kumimoji="0" lang="zh-CN" altLang="en-US" sz="2800" dirty="0">
              <a:latin typeface="宋体" panose="02010600030101010101" pitchFamily="2" charset="-122"/>
            </a:endParaRPr>
          </a:p>
        </p:txBody>
      </p:sp>
    </p:spTree>
    <p:extLst>
      <p:ext uri="{BB962C8B-B14F-4D97-AF65-F5344CB8AC3E}">
        <p14:creationId xmlns:p14="http://schemas.microsoft.com/office/powerpoint/2010/main" val="2968813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14693"/>
                                        </p:tgtEl>
                                        <p:attrNameLst>
                                          <p:attrName>style.visibility</p:attrName>
                                        </p:attrNameLst>
                                      </p:cBhvr>
                                      <p:to>
                                        <p:strVal val="visible"/>
                                      </p:to>
                                    </p:set>
                                    <p:animEffect transition="in" filter="box(in)">
                                      <p:cBhvr>
                                        <p:cTn id="18" dur="500"/>
                                        <p:tgtEl>
                                          <p:spTgt spid="114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3"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3A0456B-191F-4FC8-85B5-D105DCA0DB63}" type="slidenum">
              <a:rPr kumimoji="0" lang="ja-JP" altLang="en-US" sz="1800">
                <a:solidFill>
                  <a:srgbClr val="A50021"/>
                </a:solidFill>
                <a:latin typeface="Arial" panose="020B0604020202020204" pitchFamily="34" charset="0"/>
                <a:ea typeface="ＭＳ Ｐゴシック" panose="020B0600070205080204" pitchFamily="34" charset="-128"/>
              </a:rPr>
              <a:pPr/>
              <a:t>74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7827" name="Rectangle 2"/>
          <p:cNvSpPr>
            <a:spLocks noGrp="1" noChangeArrowheads="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知识发现的任务</a:t>
            </a:r>
            <a:endParaRPr lang="zh-CN" altLang="en-US" dirty="0" smtClean="0">
              <a:latin typeface="Times New Roman" panose="02020603050405020304" pitchFamily="18" charset="0"/>
              <a:cs typeface="Times New Roman" panose="02020603050405020304" pitchFamily="18" charset="0"/>
            </a:endParaRPr>
          </a:p>
        </p:txBody>
      </p:sp>
      <p:sp>
        <p:nvSpPr>
          <p:cNvPr id="114691" name="Rectangle 3"/>
          <p:cNvSpPr>
            <a:spLocks noGrp="1" noChangeArrowheads="1"/>
          </p:cNvSpPr>
          <p:nvPr>
            <p:ph type="body" idx="1"/>
          </p:nvPr>
        </p:nvSpPr>
        <p:spPr>
          <a:xfrm>
            <a:off x="767408" y="908050"/>
            <a:ext cx="10801200" cy="1800870"/>
          </a:xfrm>
          <a:gradFill rotWithShape="0">
            <a:gsLst>
              <a:gs pos="0">
                <a:srgbClr val="CCFFCC"/>
              </a:gs>
              <a:gs pos="100000">
                <a:schemeClr val="bg1"/>
              </a:gs>
            </a:gsLst>
            <a:path path="rect">
              <a:fillToRect l="100000" b="100000"/>
            </a:path>
          </a:gradFill>
          <a:ln>
            <a:noFill/>
          </a:ln>
        </p:spPr>
        <p:txBody>
          <a:bodyPr/>
          <a:lstStyle/>
          <a:p>
            <a:pPr marL="0" indent="0" eaLnBrk="1" hangingPunct="1">
              <a:lnSpc>
                <a:spcPct val="110000"/>
              </a:lnSpc>
              <a:defRPr/>
            </a:pPr>
            <a:r>
              <a:rPr lang="en-US" altLang="zh-CN" dirty="0" smtClean="0">
                <a:latin typeface="宋体" charset="-122"/>
              </a:rPr>
              <a:t> </a:t>
            </a:r>
            <a:r>
              <a:rPr lang="zh-CN" altLang="en-US" b="1" dirty="0">
                <a:solidFill>
                  <a:srgbClr val="0000FF"/>
                </a:solidFill>
                <a:latin typeface="宋体" charset="-122"/>
              </a:rPr>
              <a:t>分类</a:t>
            </a:r>
            <a:endParaRPr lang="zh-CN" altLang="en-US" dirty="0" smtClean="0">
              <a:solidFill>
                <a:srgbClr val="0000FF"/>
              </a:solidFill>
              <a:latin typeface="宋体" charset="-122"/>
            </a:endParaRPr>
          </a:p>
          <a:p>
            <a:pPr marL="438150" lvl="1" indent="0" eaLnBrk="1" hangingPunct="1">
              <a:lnSpc>
                <a:spcPct val="110000"/>
              </a:lnSpc>
              <a:buClr>
                <a:srgbClr val="0000FF"/>
              </a:buClr>
              <a:buFont typeface="Wingdings" panose="05000000000000000000" pitchFamily="2" charset="2"/>
              <a:buChar char="§"/>
              <a:defRPr/>
            </a:pPr>
            <a:r>
              <a:rPr lang="zh-CN" altLang="en-US" sz="2800" kern="1200" dirty="0">
                <a:solidFill>
                  <a:schemeClr val="tx1"/>
                </a:solidFill>
                <a:latin typeface="宋体" charset="-122"/>
                <a:cs typeface="+mn-cs"/>
              </a:rPr>
              <a:t>分类的目的是提出一个分类函数或分类模型（也常常称作分类器），该模型能把数据库中的数据项映射到给定类别中的一个。</a:t>
            </a:r>
          </a:p>
        </p:txBody>
      </p:sp>
      <p:sp>
        <p:nvSpPr>
          <p:cNvPr id="114693" name="Rectangle 5"/>
          <p:cNvSpPr>
            <a:spLocks noChangeArrowheads="1"/>
          </p:cNvSpPr>
          <p:nvPr/>
        </p:nvSpPr>
        <p:spPr bwMode="auto">
          <a:xfrm>
            <a:off x="767408" y="2852936"/>
            <a:ext cx="10801200" cy="3452812"/>
          </a:xfrm>
          <a:prstGeom prst="rect">
            <a:avLst/>
          </a:prstGeom>
          <a:solidFill>
            <a:srgbClr val="FFFFFF"/>
          </a:soli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dirty="0">
                <a:latin typeface="宋体" panose="02010600030101010101" pitchFamily="2" charset="-122"/>
              </a:rPr>
              <a:t> </a:t>
            </a:r>
            <a:r>
              <a:rPr kumimoji="0" lang="zh-CN" altLang="en-US" sz="2800" b="1" dirty="0">
                <a:solidFill>
                  <a:srgbClr val="0000FF"/>
                </a:solidFill>
                <a:latin typeface="宋体" panose="02010600030101010101" pitchFamily="2" charset="-122"/>
              </a:rPr>
              <a:t>聚类</a:t>
            </a:r>
          </a:p>
          <a:p>
            <a:pPr lvl="1" eaLnBrk="1" hangingPunct="1">
              <a:lnSpc>
                <a:spcPct val="120000"/>
              </a:lnSpc>
              <a:spcBef>
                <a:spcPct val="20000"/>
              </a:spcBef>
              <a:buClr>
                <a:srgbClr val="0000FF"/>
              </a:buClr>
              <a:buFont typeface="Wingdings" panose="05000000000000000000" pitchFamily="2" charset="2"/>
              <a:buChar char="§"/>
            </a:pPr>
            <a:r>
              <a:rPr kumimoji="0" lang="zh-CN" altLang="en-US" sz="2800" dirty="0">
                <a:latin typeface="宋体" panose="02010600030101010101" pitchFamily="2" charset="-122"/>
              </a:rPr>
              <a:t>聚类是根据数据的不同特征，将其划分为不同的类。</a:t>
            </a:r>
            <a:endParaRPr kumimoji="0" lang="en-US" altLang="zh-CN" sz="2800" dirty="0">
              <a:latin typeface="宋体" panose="02010600030101010101" pitchFamily="2" charset="-122"/>
            </a:endParaRPr>
          </a:p>
          <a:p>
            <a:pPr lvl="1" eaLnBrk="1" hangingPunct="1">
              <a:lnSpc>
                <a:spcPct val="120000"/>
              </a:lnSpc>
              <a:spcBef>
                <a:spcPct val="20000"/>
              </a:spcBef>
              <a:buClr>
                <a:srgbClr val="0000FF"/>
              </a:buClr>
              <a:buFont typeface="Wingdings" panose="05000000000000000000" pitchFamily="2" charset="2"/>
              <a:buChar char="§"/>
            </a:pPr>
            <a:r>
              <a:rPr kumimoji="0" lang="zh-CN" altLang="en-US" sz="2800" dirty="0">
                <a:latin typeface="宋体" panose="02010600030101010101" pitchFamily="2" charset="-122"/>
              </a:rPr>
              <a:t>它的目的是使得属于同一类别的个体之间的差异尽可能的小，而不同类别的个体间的差异尽可能的大。</a:t>
            </a:r>
            <a:endParaRPr kumimoji="0" lang="en-US" altLang="zh-CN" sz="2800" dirty="0">
              <a:latin typeface="宋体" panose="02010600030101010101" pitchFamily="2" charset="-122"/>
            </a:endParaRPr>
          </a:p>
          <a:p>
            <a:pPr lvl="1" eaLnBrk="1" hangingPunct="1">
              <a:lnSpc>
                <a:spcPct val="120000"/>
              </a:lnSpc>
              <a:spcBef>
                <a:spcPct val="20000"/>
              </a:spcBef>
              <a:buClr>
                <a:srgbClr val="0000FF"/>
              </a:buClr>
              <a:buFont typeface="Wingdings" panose="05000000000000000000" pitchFamily="2" charset="2"/>
              <a:buChar char="§"/>
            </a:pPr>
            <a:r>
              <a:rPr kumimoji="0" lang="zh-CN" altLang="en-US" sz="2800" dirty="0">
                <a:latin typeface="宋体" panose="02010600030101010101" pitchFamily="2" charset="-122"/>
              </a:rPr>
              <a:t>聚类方法包括统计方法、机器学习方法、神经网络方法和面向数据库的方法等。</a:t>
            </a:r>
          </a:p>
        </p:txBody>
      </p:sp>
    </p:spTree>
    <p:extLst>
      <p:ext uri="{BB962C8B-B14F-4D97-AF65-F5344CB8AC3E}">
        <p14:creationId xmlns:p14="http://schemas.microsoft.com/office/powerpoint/2010/main" val="246382511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14693"/>
                                        </p:tgtEl>
                                        <p:attrNameLst>
                                          <p:attrName>style.visibility</p:attrName>
                                        </p:attrNameLst>
                                      </p:cBhvr>
                                      <p:to>
                                        <p:strVal val="visible"/>
                                      </p:to>
                                    </p:set>
                                    <p:animEffect transition="in" filter="box(in)">
                                      <p:cBhvr>
                                        <p:cTn id="18" dur="500"/>
                                        <p:tgtEl>
                                          <p:spTgt spid="114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3"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分类</a:t>
            </a:r>
          </a:p>
        </p:txBody>
      </p:sp>
      <p:sp>
        <p:nvSpPr>
          <p:cNvPr id="28675" name="内容占位符 2"/>
          <p:cNvSpPr>
            <a:spLocks noGrp="1"/>
          </p:cNvSpPr>
          <p:nvPr>
            <p:ph idx="1"/>
          </p:nvPr>
        </p:nvSpPr>
        <p:spPr>
          <a:xfrm>
            <a:off x="695400" y="4495724"/>
            <a:ext cx="11047784" cy="2263520"/>
          </a:xfrm>
        </p:spPr>
        <p:txBody>
          <a:bodyPr/>
          <a:lstStyle/>
          <a:p>
            <a:r>
              <a:rPr lang="zh-CN" altLang="en-US" sz="2400" dirty="0"/>
              <a:t>分类是一种监督学习</a:t>
            </a:r>
            <a:endParaRPr lang="en-US" altLang="zh-CN" sz="2400" dirty="0"/>
          </a:p>
          <a:p>
            <a:pPr>
              <a:buFont typeface="Arial" panose="020B0604020202020204" pitchFamily="34" charset="0"/>
              <a:buChar char="•"/>
            </a:pPr>
            <a:r>
              <a:rPr lang="zh-CN" altLang="en-US" sz="2400" dirty="0"/>
              <a:t>客户信息（</a:t>
            </a:r>
            <a:r>
              <a:rPr lang="en-US" altLang="zh-CN" sz="2400" dirty="0"/>
              <a:t>2</a:t>
            </a:r>
            <a:r>
              <a:rPr lang="zh-CN" altLang="en-US" sz="2400" dirty="0"/>
              <a:t>类）作为分类器的输入</a:t>
            </a:r>
            <a:endParaRPr lang="en-US" altLang="zh-CN" sz="2400" dirty="0"/>
          </a:p>
          <a:p>
            <a:pPr>
              <a:buFont typeface="Arial" panose="020B0604020202020204" pitchFamily="34" charset="0"/>
              <a:buChar char="•"/>
            </a:pPr>
            <a:r>
              <a:rPr lang="zh-CN" altLang="en-US" sz="2400" dirty="0"/>
              <a:t>利用以往的数据进行训练后，学习得到规则。分类器的任务就是将输入指派到其中一类。</a:t>
            </a:r>
          </a:p>
        </p:txBody>
      </p:sp>
      <p:sp>
        <p:nvSpPr>
          <p:cNvPr id="2867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916332-C40F-435E-8E83-8F8949383486}"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2019/10/29</a:t>
            </a:fld>
            <a:endParaRPr kumimoji="0" lang="en-US" altLang="zh-CN" sz="1400">
              <a:latin typeface="Tahoma" panose="020B0604030504040204" pitchFamily="34" charset="0"/>
              <a:ea typeface="宋体" panose="02010600030101010101" pitchFamily="2" charset="-122"/>
            </a:endParaRPr>
          </a:p>
        </p:txBody>
      </p:sp>
      <p:sp>
        <p:nvSpPr>
          <p:cNvPr id="28677" name="灯片编号占位符 4"/>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56BA589-CC24-4540-A5C2-0C93D7120EF3}"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75</a:t>
            </a:fld>
            <a:endParaRPr kumimoji="0" lang="en-US" altLang="zh-CN" sz="1400">
              <a:latin typeface="Tahoma" panose="020B0604030504040204" pitchFamily="34" charset="0"/>
              <a:ea typeface="宋体" panose="02010600030101010101" pitchFamily="2" charset="-122"/>
            </a:endParaRPr>
          </a:p>
        </p:txBody>
      </p:sp>
      <p:pic>
        <p:nvPicPr>
          <p:cNvPr id="2867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600" y="908720"/>
            <a:ext cx="4551772"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71050476"/>
      </p:ext>
    </p:extLst>
  </p:cSld>
  <p:clrMapOvr>
    <a:masterClrMapping/>
  </p:clrMapOvr>
  <p:transition>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非监督学习</a:t>
            </a:r>
          </a:p>
        </p:txBody>
      </p:sp>
      <p:sp>
        <p:nvSpPr>
          <p:cNvPr id="29699" name="内容占位符 2"/>
          <p:cNvSpPr>
            <a:spLocks noGrp="1"/>
          </p:cNvSpPr>
          <p:nvPr>
            <p:ph idx="1"/>
          </p:nvPr>
        </p:nvSpPr>
        <p:spPr>
          <a:xfrm>
            <a:off x="623392" y="1124744"/>
            <a:ext cx="11161240" cy="5184576"/>
          </a:xfrm>
        </p:spPr>
        <p:txBody>
          <a:bodyPr/>
          <a:lstStyle/>
          <a:p>
            <a:r>
              <a:rPr lang="zh-CN" altLang="en-US" sz="2400" dirty="0"/>
              <a:t>监督学习中，目标是学习</a:t>
            </a:r>
            <a:r>
              <a:rPr lang="zh-CN" altLang="en-US" sz="2400" dirty="0">
                <a:solidFill>
                  <a:srgbClr val="FF0000"/>
                </a:solidFill>
              </a:rPr>
              <a:t>从输入到输出的映射关系</a:t>
            </a:r>
            <a:r>
              <a:rPr lang="zh-CN" altLang="en-US" sz="2400" dirty="0"/>
              <a:t>，其中输出的正确值已由指导者提供。</a:t>
            </a:r>
            <a:endParaRPr lang="en-US" altLang="zh-CN" sz="2400" dirty="0"/>
          </a:p>
          <a:p>
            <a:r>
              <a:rPr lang="zh-CN" altLang="en-US" sz="2400" dirty="0"/>
              <a:t>而非监督学习得目标时</a:t>
            </a:r>
            <a:r>
              <a:rPr lang="zh-CN" altLang="en-US" sz="2400" dirty="0">
                <a:solidFill>
                  <a:srgbClr val="FF0000"/>
                </a:solidFill>
              </a:rPr>
              <a:t>发现输入数据中的规律</a:t>
            </a:r>
            <a:r>
              <a:rPr lang="zh-CN" altLang="en-US" sz="2400" dirty="0"/>
              <a:t>。统计学中叫密度估计，一种方法就是聚类。</a:t>
            </a:r>
            <a:endParaRPr lang="en-US" altLang="zh-CN" sz="2400" dirty="0"/>
          </a:p>
          <a:p>
            <a:r>
              <a:rPr lang="zh-CN" altLang="en-US" sz="2400" dirty="0"/>
              <a:t>机器学习用在生物信息学中。</a:t>
            </a:r>
            <a:r>
              <a:rPr lang="en-US" altLang="zh-CN" sz="2400" dirty="0"/>
              <a:t>RNA</a:t>
            </a:r>
            <a:r>
              <a:rPr lang="zh-CN" altLang="en-US" sz="2400" dirty="0"/>
              <a:t>由</a:t>
            </a:r>
            <a:r>
              <a:rPr lang="en-US" altLang="zh-CN" sz="2400" dirty="0"/>
              <a:t>DNA</a:t>
            </a:r>
            <a:r>
              <a:rPr lang="zh-CN" altLang="en-US" sz="2400" dirty="0"/>
              <a:t>转录而来，蛋白质由</a:t>
            </a:r>
            <a:r>
              <a:rPr lang="en-US" altLang="zh-CN" sz="2400" dirty="0"/>
              <a:t>RNA</a:t>
            </a:r>
            <a:r>
              <a:rPr lang="zh-CN" altLang="en-US" sz="2400" dirty="0"/>
              <a:t>转换而来。</a:t>
            </a:r>
            <a:r>
              <a:rPr lang="en-US" altLang="zh-CN" sz="2400" dirty="0"/>
              <a:t>DNA</a:t>
            </a:r>
            <a:r>
              <a:rPr lang="zh-CN" altLang="en-US" sz="2400" dirty="0"/>
              <a:t>是碱基序列，蛋白质是氨基酸序列。比对是一个序列匹配问题。聚类用于学习结构域（表征了序列内部的结构或功能要素）。</a:t>
            </a:r>
            <a:endParaRPr lang="en-US" altLang="zh-CN" sz="2400" dirty="0"/>
          </a:p>
          <a:p>
            <a:r>
              <a:rPr lang="zh-CN" altLang="en-US" sz="2400" dirty="0"/>
              <a:t>比如说，氨基酸是字母，蛋白质是句子，结构域就像单词，即特别意义、频繁出现在不同句子中的一串字母。</a:t>
            </a:r>
          </a:p>
        </p:txBody>
      </p:sp>
      <p:sp>
        <p:nvSpPr>
          <p:cNvPr id="2970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656E493-0CE4-4E84-918B-D16C26FCC278}"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2019/10/29</a:t>
            </a:fld>
            <a:endParaRPr kumimoji="0" lang="en-US" altLang="zh-CN" sz="1400">
              <a:latin typeface="Tahoma" panose="020B0604030504040204" pitchFamily="34" charset="0"/>
              <a:ea typeface="宋体" panose="02010600030101010101" pitchFamily="2" charset="-122"/>
            </a:endParaRPr>
          </a:p>
        </p:txBody>
      </p:sp>
      <p:sp>
        <p:nvSpPr>
          <p:cNvPr id="29701" name="灯片编号占位符 4"/>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E8C7E13-D38F-4761-9E9E-DD5195C8BE8A}"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76</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885094455"/>
      </p:ext>
    </p:extLst>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DF46D7-4DAB-43E5-ACD7-5A202297D994}" type="slidenum">
              <a:rPr kumimoji="0" lang="ja-JP" altLang="en-US" sz="1800">
                <a:solidFill>
                  <a:srgbClr val="A50021"/>
                </a:solidFill>
                <a:latin typeface="Arial" panose="020B0604020202020204" pitchFamily="34" charset="0"/>
                <a:ea typeface="ＭＳ Ｐゴシック" panose="020B0600070205080204" pitchFamily="34" charset="-128"/>
              </a:rPr>
              <a:pPr/>
              <a:t>77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8851" name="Rectangle 2"/>
          <p:cNvSpPr>
            <a:spLocks noGrp="1" noChangeArrowheads="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知识发现的任务</a:t>
            </a:r>
            <a:endParaRPr lang="zh-CN" altLang="en-US" dirty="0" smtClean="0">
              <a:latin typeface="Times New Roman" panose="02020603050405020304" pitchFamily="18" charset="0"/>
              <a:cs typeface="Times New Roman" panose="02020603050405020304" pitchFamily="18" charset="0"/>
            </a:endParaRPr>
          </a:p>
        </p:txBody>
      </p:sp>
      <p:sp>
        <p:nvSpPr>
          <p:cNvPr id="114691" name="Rectangle 3"/>
          <p:cNvSpPr>
            <a:spLocks noGrp="1" noChangeArrowheads="1"/>
          </p:cNvSpPr>
          <p:nvPr>
            <p:ph type="body" idx="1"/>
          </p:nvPr>
        </p:nvSpPr>
        <p:spPr>
          <a:xfrm>
            <a:off x="839416" y="836615"/>
            <a:ext cx="10801200" cy="1152226"/>
          </a:xfrm>
          <a:gradFill rotWithShape="0">
            <a:gsLst>
              <a:gs pos="0">
                <a:srgbClr val="CCFFCC"/>
              </a:gs>
              <a:gs pos="100000">
                <a:schemeClr val="bg1"/>
              </a:gs>
            </a:gsLst>
            <a:path path="rect">
              <a:fillToRect l="100000" b="100000"/>
            </a:path>
          </a:gradFill>
          <a:ln>
            <a:noFill/>
          </a:ln>
        </p:spPr>
        <p:txBody>
          <a:bodyPr/>
          <a:lstStyle/>
          <a:p>
            <a:pPr marL="0" indent="0" eaLnBrk="1" hangingPunct="1">
              <a:lnSpc>
                <a:spcPct val="110000"/>
              </a:lnSpc>
              <a:defRPr/>
            </a:pPr>
            <a:r>
              <a:rPr lang="en-US" altLang="zh-CN" dirty="0" smtClean="0">
                <a:latin typeface="宋体" charset="-122"/>
              </a:rPr>
              <a:t> </a:t>
            </a:r>
            <a:r>
              <a:rPr lang="zh-CN" altLang="en-US" b="1" dirty="0" smtClean="0">
                <a:solidFill>
                  <a:srgbClr val="0000FF"/>
                </a:solidFill>
                <a:latin typeface="宋体" charset="-122"/>
              </a:rPr>
              <a:t>相关性分析</a:t>
            </a:r>
            <a:endParaRPr lang="zh-CN" altLang="en-US" dirty="0" smtClean="0">
              <a:solidFill>
                <a:srgbClr val="0000FF"/>
              </a:solidFill>
              <a:latin typeface="宋体" charset="-122"/>
            </a:endParaRPr>
          </a:p>
          <a:p>
            <a:pPr marL="854075" lvl="2" indent="-457200" eaLnBrk="1" hangingPunct="1">
              <a:lnSpc>
                <a:spcPct val="120000"/>
              </a:lnSpc>
              <a:buClr>
                <a:srgbClr val="0000FF"/>
              </a:buClr>
              <a:buFont typeface="Wingdings" panose="05000000000000000000" pitchFamily="2" charset="2"/>
              <a:buChar char="§"/>
              <a:defRPr/>
            </a:pPr>
            <a:r>
              <a:rPr kumimoji="1" lang="zh-CN" altLang="zh-CN" sz="2800" kern="1200" dirty="0">
                <a:solidFill>
                  <a:schemeClr val="tx1"/>
                </a:solidFill>
                <a:latin typeface="Times New Roman" pitchFamily="18" charset="0"/>
                <a:cs typeface="+mn-cs"/>
              </a:rPr>
              <a:t>相关性分析的目的是发现特征之间或数据之间的相互依赖关系。</a:t>
            </a:r>
            <a:endParaRPr kumimoji="1" lang="zh-CN" altLang="en-US" sz="2800" kern="1200" dirty="0">
              <a:solidFill>
                <a:schemeClr val="tx1"/>
              </a:solidFill>
              <a:latin typeface="Times New Roman" pitchFamily="18" charset="0"/>
              <a:cs typeface="+mn-cs"/>
            </a:endParaRPr>
          </a:p>
        </p:txBody>
      </p:sp>
      <p:sp>
        <p:nvSpPr>
          <p:cNvPr id="114692" name="Rectangle 4"/>
          <p:cNvSpPr>
            <a:spLocks noChangeArrowheads="1"/>
          </p:cNvSpPr>
          <p:nvPr/>
        </p:nvSpPr>
        <p:spPr bwMode="auto">
          <a:xfrm>
            <a:off x="839416" y="4322486"/>
            <a:ext cx="10801200" cy="1685925"/>
          </a:xfrm>
          <a:prstGeom prst="rect">
            <a:avLst/>
          </a:prstGeom>
          <a:gradFill rotWithShape="0">
            <a:gsLst>
              <a:gs pos="0">
                <a:srgbClr val="CCFFFF"/>
              </a:gs>
              <a:gs pos="100000">
                <a:schemeClr val="bg1"/>
              </a:gs>
            </a:gsLst>
            <a:path path="rect">
              <a:fillToRect l="100000" b="100000"/>
            </a:path>
          </a:gra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854075" indent="-4572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buClr>
                <a:schemeClr val="accent2"/>
              </a:buClr>
              <a:buFont typeface="Wingdings" panose="05000000000000000000" pitchFamily="2" charset="2"/>
              <a:buBlip>
                <a:blip r:embed="rId2"/>
              </a:buBlip>
            </a:pPr>
            <a:r>
              <a:rPr kumimoji="0" lang="en-US" altLang="zh-CN" sz="2800" b="1" dirty="0">
                <a:latin typeface="宋体" panose="02010600030101010101" pitchFamily="2" charset="-122"/>
              </a:rPr>
              <a:t> </a:t>
            </a:r>
            <a:r>
              <a:rPr kumimoji="0" lang="zh-CN" altLang="en-US" sz="2800" b="1" dirty="0">
                <a:solidFill>
                  <a:srgbClr val="0000FF"/>
                </a:solidFill>
                <a:latin typeface="宋体" panose="02010600030101010101" pitchFamily="2" charset="-122"/>
              </a:rPr>
              <a:t>建模</a:t>
            </a:r>
          </a:p>
          <a:p>
            <a:pPr lvl="2" eaLnBrk="1" hangingPunct="1">
              <a:lnSpc>
                <a:spcPct val="120000"/>
              </a:lnSpc>
              <a:spcBef>
                <a:spcPct val="20000"/>
              </a:spcBef>
              <a:buClr>
                <a:srgbClr val="0000FF"/>
              </a:buClr>
              <a:buFont typeface="Wingdings" panose="05000000000000000000" pitchFamily="2" charset="2"/>
              <a:buChar char="§"/>
            </a:pPr>
            <a:r>
              <a:rPr lang="zh-CN" altLang="zh-CN" sz="2800" dirty="0"/>
              <a:t>建模就是通过数据挖掘，构造出能描述一种活动、状态或现象的数学模型。</a:t>
            </a:r>
            <a:endParaRPr lang="zh-CN" altLang="en-US" sz="2800" dirty="0"/>
          </a:p>
        </p:txBody>
      </p:sp>
      <p:sp>
        <p:nvSpPr>
          <p:cNvPr id="114693" name="Rectangle 5"/>
          <p:cNvSpPr>
            <a:spLocks noChangeArrowheads="1"/>
          </p:cNvSpPr>
          <p:nvPr/>
        </p:nvSpPr>
        <p:spPr bwMode="auto">
          <a:xfrm>
            <a:off x="839416" y="2060848"/>
            <a:ext cx="10801200" cy="2246312"/>
          </a:xfrm>
          <a:prstGeom prst="rect">
            <a:avLst/>
          </a:prstGeom>
          <a:solidFill>
            <a:srgbClr val="FFFFFF"/>
          </a:solidFill>
          <a:ln w="9525">
            <a:noFill/>
            <a:miter lim="800000"/>
            <a:headEnd/>
            <a:tailEnd/>
          </a:ln>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854075" indent="-4572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dirty="0">
                <a:latin typeface="宋体" panose="02010600030101010101" pitchFamily="2" charset="-122"/>
              </a:rPr>
              <a:t> </a:t>
            </a:r>
            <a:r>
              <a:rPr kumimoji="0" lang="zh-CN" altLang="en-US" sz="2800" b="1" dirty="0">
                <a:solidFill>
                  <a:srgbClr val="0000FF"/>
                </a:solidFill>
                <a:latin typeface="宋体" panose="02010600030101010101" pitchFamily="2" charset="-122"/>
              </a:rPr>
              <a:t>偏差分析</a:t>
            </a:r>
          </a:p>
          <a:p>
            <a:pPr lvl="2" eaLnBrk="1" hangingPunct="1">
              <a:lnSpc>
                <a:spcPct val="120000"/>
              </a:lnSpc>
              <a:spcBef>
                <a:spcPct val="20000"/>
              </a:spcBef>
              <a:buClr>
                <a:srgbClr val="0000FF"/>
              </a:buClr>
              <a:buFont typeface="Wingdings" panose="05000000000000000000" pitchFamily="2" charset="2"/>
              <a:buChar char="§"/>
            </a:pPr>
            <a:r>
              <a:rPr lang="zh-CN" altLang="zh-CN" sz="2800" dirty="0"/>
              <a:t>偏差分析包括反常实例、例外模式、观测结果对期望值的偏离以及量值随时间的变化等，其基本思想是寻找观察结果与参照量之间有意义的差别。</a:t>
            </a:r>
            <a:endParaRPr lang="zh-CN" altLang="en-US" sz="2800" dirty="0"/>
          </a:p>
        </p:txBody>
      </p:sp>
    </p:spTree>
    <p:extLst>
      <p:ext uri="{BB962C8B-B14F-4D97-AF65-F5344CB8AC3E}">
        <p14:creationId xmlns:p14="http://schemas.microsoft.com/office/powerpoint/2010/main" val="332716132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14693"/>
                                        </p:tgtEl>
                                        <p:attrNameLst>
                                          <p:attrName>style.visibility</p:attrName>
                                        </p:attrNameLst>
                                      </p:cBhvr>
                                      <p:to>
                                        <p:strVal val="visible"/>
                                      </p:to>
                                    </p:set>
                                    <p:animEffect transition="in" filter="box(in)">
                                      <p:cBhvr>
                                        <p:cTn id="18" dur="500"/>
                                        <p:tgtEl>
                                          <p:spTgt spid="11469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14692"/>
                                        </p:tgtEl>
                                        <p:attrNameLst>
                                          <p:attrName>style.visibility</p:attrName>
                                        </p:attrNameLst>
                                      </p:cBhvr>
                                      <p:to>
                                        <p:strVal val="visible"/>
                                      </p:to>
                                    </p:set>
                                    <p:animEffect transition="in" filter="box(in)">
                                      <p:cBhvr>
                                        <p:cTn id="23" dur="500"/>
                                        <p:tgtEl>
                                          <p:spTgt spid="114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2" grpId="0" animBg="1" autoUpdateAnimBg="0"/>
      <p:bldP spid="114693"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学习关联性</a:t>
            </a:r>
          </a:p>
        </p:txBody>
      </p:sp>
      <p:sp>
        <p:nvSpPr>
          <p:cNvPr id="27651" name="内容占位符 2"/>
          <p:cNvSpPr>
            <a:spLocks noGrp="1"/>
          </p:cNvSpPr>
          <p:nvPr>
            <p:ph idx="1"/>
          </p:nvPr>
        </p:nvSpPr>
        <p:spPr>
          <a:xfrm>
            <a:off x="392088" y="1161393"/>
            <a:ext cx="11680576" cy="5328592"/>
          </a:xfrm>
        </p:spPr>
        <p:txBody>
          <a:bodyPr/>
          <a:lstStyle/>
          <a:p>
            <a:r>
              <a:rPr lang="zh-CN" altLang="en-US" sz="2400" dirty="0"/>
              <a:t>购物篮分析</a:t>
            </a:r>
            <a:endParaRPr lang="en-US" altLang="zh-CN" sz="2400" dirty="0"/>
          </a:p>
          <a:p>
            <a:pPr>
              <a:buFont typeface="Arial" panose="020B0604020202020204" pitchFamily="34" charset="0"/>
              <a:buChar char="•"/>
            </a:pPr>
            <a:r>
              <a:rPr lang="zh-CN" altLang="en-US" sz="2400" dirty="0"/>
              <a:t>发现顾客所购商品之间的关联性：如果人们在购买了商品</a:t>
            </a:r>
            <a:r>
              <a:rPr lang="en-US" altLang="zh-CN" sz="2400" dirty="0"/>
              <a:t>X</a:t>
            </a:r>
            <a:r>
              <a:rPr lang="zh-CN" altLang="en-US" sz="2400" dirty="0"/>
              <a:t>时也通常买商品</a:t>
            </a:r>
            <a:r>
              <a:rPr lang="en-US" altLang="zh-CN" sz="2400" dirty="0"/>
              <a:t>Y</a:t>
            </a:r>
            <a:r>
              <a:rPr lang="zh-CN" altLang="en-US" sz="2400" dirty="0"/>
              <a:t>，而有一名顾客买了</a:t>
            </a:r>
            <a:r>
              <a:rPr lang="en-US" altLang="zh-CN" sz="2400" dirty="0"/>
              <a:t>X</a:t>
            </a:r>
            <a:r>
              <a:rPr lang="zh-CN" altLang="en-US" sz="2400" dirty="0"/>
              <a:t>却没买</a:t>
            </a:r>
            <a:r>
              <a:rPr lang="en-US" altLang="zh-CN" sz="2400" dirty="0"/>
              <a:t>Y</a:t>
            </a:r>
            <a:r>
              <a:rPr lang="zh-CN" altLang="en-US" sz="2400" dirty="0"/>
              <a:t>，则</a:t>
            </a:r>
            <a:r>
              <a:rPr lang="en-US" altLang="zh-CN" sz="2400" dirty="0"/>
              <a:t>Y</a:t>
            </a:r>
            <a:r>
              <a:rPr lang="zh-CN" altLang="en-US" sz="2400" dirty="0"/>
              <a:t>可能是潜在客户。我们可以实行打包销售策略。</a:t>
            </a:r>
            <a:endParaRPr lang="en-US" altLang="zh-CN" sz="2400" dirty="0"/>
          </a:p>
          <a:p>
            <a:pPr>
              <a:buFont typeface="Arial" panose="020B0604020202020204" pitchFamily="34" charset="0"/>
              <a:buChar char="•"/>
            </a:pPr>
            <a:r>
              <a:rPr lang="zh-CN" altLang="en-US" sz="2400" dirty="0"/>
              <a:t>条件概率</a:t>
            </a:r>
            <a:r>
              <a:rPr lang="en-US" altLang="zh-CN" sz="2400" dirty="0"/>
              <a:t>P</a:t>
            </a:r>
            <a:r>
              <a:rPr lang="zh-CN" altLang="en-US" sz="2400" dirty="0"/>
              <a:t>（</a:t>
            </a:r>
            <a:r>
              <a:rPr lang="en-US" altLang="zh-CN" sz="2400" dirty="0"/>
              <a:t>Y|X</a:t>
            </a:r>
            <a:r>
              <a:rPr lang="zh-CN" altLang="en-US" sz="2400" dirty="0"/>
              <a:t>），如果</a:t>
            </a:r>
            <a:r>
              <a:rPr lang="en-US" altLang="zh-CN" sz="2400" dirty="0"/>
              <a:t>P</a:t>
            </a:r>
            <a:r>
              <a:rPr lang="zh-CN" altLang="en-US" sz="2400" dirty="0"/>
              <a:t>（</a:t>
            </a:r>
            <a:r>
              <a:rPr lang="en-US" altLang="zh-CN" sz="2400" dirty="0" err="1"/>
              <a:t>chips|beer</a:t>
            </a:r>
            <a:r>
              <a:rPr lang="zh-CN" altLang="en-US" sz="2400" dirty="0"/>
              <a:t>）</a:t>
            </a:r>
            <a:r>
              <a:rPr lang="en-US" altLang="zh-CN" sz="2400" dirty="0"/>
              <a:t>=0.7</a:t>
            </a:r>
            <a:r>
              <a:rPr lang="zh-CN" altLang="en-US" sz="2400" dirty="0"/>
              <a:t>，我们可以得出规则：购买</a:t>
            </a:r>
            <a:r>
              <a:rPr lang="en-US" altLang="zh-CN" sz="2400" dirty="0"/>
              <a:t>beer</a:t>
            </a:r>
            <a:r>
              <a:rPr lang="zh-CN" altLang="en-US" sz="2400" dirty="0"/>
              <a:t>的顾客有</a:t>
            </a:r>
            <a:r>
              <a:rPr lang="en-US" altLang="zh-CN" sz="2400" dirty="0"/>
              <a:t>70%</a:t>
            </a:r>
            <a:r>
              <a:rPr lang="zh-CN" altLang="en-US" sz="2400" dirty="0"/>
              <a:t>也买</a:t>
            </a:r>
            <a:r>
              <a:rPr lang="en-US" altLang="zh-CN" sz="2400" dirty="0"/>
              <a:t>chips</a:t>
            </a:r>
            <a:r>
              <a:rPr lang="zh-CN" altLang="en-US" sz="2400" dirty="0"/>
              <a:t>。</a:t>
            </a:r>
            <a:endParaRPr lang="en-US" altLang="zh-CN" sz="2400" dirty="0"/>
          </a:p>
          <a:p>
            <a:pPr>
              <a:buFont typeface="Arial" panose="020B0604020202020204" pitchFamily="34" charset="0"/>
              <a:buChar char="•"/>
            </a:pPr>
            <a:r>
              <a:rPr lang="zh-CN" altLang="en-US" sz="2400" dirty="0"/>
              <a:t>估计</a:t>
            </a:r>
            <a:r>
              <a:rPr lang="en-US" altLang="zh-CN" sz="2400" dirty="0"/>
              <a:t>P</a:t>
            </a:r>
            <a:r>
              <a:rPr lang="zh-CN" altLang="en-US" sz="2400" dirty="0"/>
              <a:t>（</a:t>
            </a:r>
            <a:r>
              <a:rPr lang="en-US" altLang="zh-CN" sz="2400" dirty="0"/>
              <a:t>Y|X</a:t>
            </a:r>
            <a:r>
              <a:rPr lang="zh-CN" altLang="en-US" sz="2400" dirty="0"/>
              <a:t>，</a:t>
            </a:r>
            <a:r>
              <a:rPr lang="en-US" altLang="zh-CN" sz="2400" dirty="0"/>
              <a:t>D</a:t>
            </a:r>
            <a:r>
              <a:rPr lang="zh-CN" altLang="en-US" sz="2400" dirty="0"/>
              <a:t>），</a:t>
            </a:r>
            <a:r>
              <a:rPr lang="en-US" altLang="zh-CN" sz="2400" dirty="0"/>
              <a:t>D</a:t>
            </a:r>
            <a:r>
              <a:rPr lang="zh-CN" altLang="en-US" sz="2400" dirty="0"/>
              <a:t>是顾客的一组属性。对于</a:t>
            </a:r>
            <a:r>
              <a:rPr lang="en-US" altLang="zh-CN" sz="2400" dirty="0"/>
              <a:t>Web</a:t>
            </a:r>
            <a:r>
              <a:rPr lang="zh-CN" altLang="en-US" sz="2400" dirty="0"/>
              <a:t>门户网站入口问题，可以估计用户可能的点击的链接，预先下载这些网页，已取得更快的网页存取速度。</a:t>
            </a:r>
          </a:p>
        </p:txBody>
      </p:sp>
      <p:sp>
        <p:nvSpPr>
          <p:cNvPr id="2765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6EBFCCF-EA41-419F-91D0-E1930D9F9301}"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2019/10/29</a:t>
            </a:fld>
            <a:endParaRPr kumimoji="0" lang="en-US" altLang="zh-CN" sz="1400">
              <a:latin typeface="Tahoma" panose="020B0604030504040204" pitchFamily="34" charset="0"/>
              <a:ea typeface="宋体" panose="02010600030101010101" pitchFamily="2" charset="-122"/>
            </a:endParaRPr>
          </a:p>
        </p:txBody>
      </p:sp>
      <p:sp>
        <p:nvSpPr>
          <p:cNvPr id="27653" name="灯片编号占位符 4"/>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FAFFEE1-FE31-4345-AF62-0FA07358BF48}"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78</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746474727"/>
      </p:ext>
    </p:extLst>
  </p:cSld>
  <p:clrMapOvr>
    <a:masterClrMapping/>
  </p:clrMapOvr>
  <p:transition>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b="1" dirty="0" smtClean="0">
                <a:latin typeface="Times New Roman" panose="02020603050405020304" pitchFamily="18" charset="0"/>
                <a:cs typeface="Times New Roman" panose="02020603050405020304" pitchFamily="18" charset="0"/>
              </a:rPr>
              <a:t>知识发现的方法</a:t>
            </a:r>
          </a:p>
        </p:txBody>
      </p:sp>
      <p:sp>
        <p:nvSpPr>
          <p:cNvPr id="79875" name="内容占位符 2"/>
          <p:cNvSpPr>
            <a:spLocks noGrp="1"/>
          </p:cNvSpPr>
          <p:nvPr>
            <p:ph idx="1"/>
          </p:nvPr>
        </p:nvSpPr>
        <p:spPr>
          <a:xfrm>
            <a:off x="839416" y="1143001"/>
            <a:ext cx="10513168" cy="5165725"/>
          </a:xfrm>
        </p:spPr>
        <p:txBody>
          <a:bodyPr/>
          <a:lstStyle/>
          <a:p>
            <a:pPr>
              <a:lnSpc>
                <a:spcPct val="100000"/>
              </a:lnSpc>
            </a:pPr>
            <a:r>
              <a:rPr lang="zh-CN" altLang="en-US" b="1" dirty="0" smtClean="0">
                <a:solidFill>
                  <a:srgbClr val="0000FF"/>
                </a:solidFill>
              </a:rPr>
              <a:t>统计方法</a:t>
            </a:r>
            <a:endParaRPr lang="en-US" altLang="zh-CN" b="1" dirty="0" smtClean="0">
              <a:solidFill>
                <a:srgbClr val="0000FF"/>
              </a:solidFill>
            </a:endParaRPr>
          </a:p>
          <a:p>
            <a:pPr>
              <a:lnSpc>
                <a:spcPct val="100000"/>
              </a:lnSpc>
              <a:buClr>
                <a:srgbClr val="0000FF"/>
              </a:buClr>
              <a:buFont typeface="Wingdings" panose="05000000000000000000" pitchFamily="2" charset="2"/>
              <a:buChar char="ü"/>
            </a:pPr>
            <a:r>
              <a:rPr lang="zh-CN" altLang="zh-CN" dirty="0" smtClean="0"/>
              <a:t>从事物外在数量上的表现去推断事物可能的规律性</a:t>
            </a:r>
            <a:endParaRPr lang="en-US" altLang="zh-CN" dirty="0" smtClean="0"/>
          </a:p>
          <a:p>
            <a:pPr>
              <a:lnSpc>
                <a:spcPct val="100000"/>
              </a:lnSpc>
              <a:buClr>
                <a:srgbClr val="0000FF"/>
              </a:buClr>
              <a:buFont typeface="Wingdings" panose="05000000000000000000" pitchFamily="2" charset="2"/>
              <a:buChar char="ü"/>
            </a:pPr>
            <a:r>
              <a:rPr lang="zh-CN" altLang="zh-CN" dirty="0" smtClean="0"/>
              <a:t>常见的统计方法</a:t>
            </a:r>
            <a:r>
              <a:rPr lang="zh-CN" altLang="en-US" dirty="0" smtClean="0"/>
              <a:t>：</a:t>
            </a:r>
            <a:r>
              <a:rPr lang="zh-CN" altLang="zh-CN" dirty="0" smtClean="0"/>
              <a:t>回归分析、判别分析、聚类分析以及探索分析等。</a:t>
            </a:r>
            <a:endParaRPr lang="en-US" altLang="zh-CN" dirty="0" smtClean="0"/>
          </a:p>
          <a:p>
            <a:pPr>
              <a:lnSpc>
                <a:spcPct val="100000"/>
              </a:lnSpc>
              <a:buClr>
                <a:srgbClr val="0000FF"/>
              </a:buClr>
              <a:buFont typeface="Wingdings" panose="05000000000000000000" pitchFamily="2" charset="2"/>
              <a:buChar char="ü"/>
            </a:pPr>
            <a:r>
              <a:rPr lang="zh-CN" altLang="en-US" b="1" dirty="0" smtClean="0">
                <a:solidFill>
                  <a:srgbClr val="0000FF"/>
                </a:solidFill>
              </a:rPr>
              <a:t>大数据难以采用传统的统计方法处理，是目前重要研究热点。</a:t>
            </a:r>
            <a:endParaRPr lang="en-US" altLang="zh-CN" b="1" dirty="0" smtClean="0">
              <a:solidFill>
                <a:srgbClr val="0000FF"/>
              </a:solidFill>
            </a:endParaRPr>
          </a:p>
          <a:p>
            <a:pPr>
              <a:lnSpc>
                <a:spcPct val="100000"/>
              </a:lnSpc>
            </a:pPr>
            <a:r>
              <a:rPr lang="zh-CN" altLang="en-US" b="1" dirty="0" smtClean="0">
                <a:solidFill>
                  <a:srgbClr val="0000FF"/>
                </a:solidFill>
              </a:rPr>
              <a:t>粗糙集</a:t>
            </a:r>
            <a:r>
              <a:rPr lang="zh-CN" altLang="zh-CN" b="1" dirty="0" smtClean="0"/>
              <a:t>（</a:t>
            </a:r>
            <a:r>
              <a:rPr lang="en-US" altLang="zh-CN" b="1" dirty="0" smtClean="0"/>
              <a:t>rough set</a:t>
            </a:r>
            <a:r>
              <a:rPr lang="zh-CN" altLang="zh-CN" b="1" dirty="0" smtClean="0"/>
              <a:t>）</a:t>
            </a:r>
            <a:endParaRPr lang="en-US" altLang="zh-CN" b="1" dirty="0" smtClean="0"/>
          </a:p>
          <a:p>
            <a:pPr>
              <a:lnSpc>
                <a:spcPct val="100000"/>
              </a:lnSpc>
              <a:buClr>
                <a:srgbClr val="0000FF"/>
              </a:buClr>
              <a:buFont typeface="Wingdings" panose="05000000000000000000" pitchFamily="2" charset="2"/>
              <a:buChar char="ü"/>
            </a:pPr>
            <a:r>
              <a:rPr lang="zh-CN" altLang="zh-CN" dirty="0" smtClean="0"/>
              <a:t>用于处理含糊性和不确定性</a:t>
            </a:r>
            <a:endParaRPr lang="en-US" altLang="zh-CN" dirty="0" smtClean="0"/>
          </a:p>
          <a:p>
            <a:pPr>
              <a:lnSpc>
                <a:spcPct val="100000"/>
              </a:lnSpc>
              <a:buClr>
                <a:srgbClr val="0000FF"/>
              </a:buClr>
              <a:buFont typeface="Wingdings" panose="05000000000000000000" pitchFamily="2" charset="2"/>
              <a:buChar char="ü"/>
            </a:pPr>
            <a:r>
              <a:rPr lang="zh-CN" altLang="zh-CN" dirty="0" smtClean="0"/>
              <a:t>常与规则归纳、分类和聚类方法结合起来使用。</a:t>
            </a:r>
            <a:endParaRPr lang="en-US" altLang="zh-CN" dirty="0" smtClean="0"/>
          </a:p>
        </p:txBody>
      </p:sp>
      <p:sp>
        <p:nvSpPr>
          <p:cNvPr id="7987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77D5799-0A36-417E-B180-2563F35AFD18}" type="slidenum">
              <a:rPr kumimoji="0" lang="ja-JP" altLang="en-US" sz="1800">
                <a:solidFill>
                  <a:srgbClr val="A50021"/>
                </a:solidFill>
                <a:latin typeface="Arial" panose="020B0604020202020204" pitchFamily="34" charset="0"/>
                <a:ea typeface="ＭＳ Ｐゴシック" panose="020B0600070205080204" pitchFamily="34" charset="-128"/>
              </a:rPr>
              <a:pPr/>
              <a:t>79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266506703"/>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EEC7297-2D71-4C45-A11D-5588429AD701}"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2019/10/29</a:t>
            </a:fld>
            <a:endParaRPr kumimoji="0" lang="en-US" altLang="zh-CN" sz="1400">
              <a:latin typeface="Tahoma" panose="020B0604030504040204" pitchFamily="34" charset="0"/>
              <a:ea typeface="宋体" panose="02010600030101010101" pitchFamily="2" charset="-122"/>
            </a:endParaRPr>
          </a:p>
        </p:txBody>
      </p:sp>
      <p:sp>
        <p:nvSpPr>
          <p:cNvPr id="93187"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A07DB7F-6A39-4654-8312-8402AF9102E9}"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8</a:t>
            </a:fld>
            <a:endParaRPr kumimoji="0" lang="en-US" altLang="zh-CN" sz="1400">
              <a:latin typeface="Tahoma" panose="020B0604030504040204" pitchFamily="34" charset="0"/>
              <a:ea typeface="宋体" panose="02010600030101010101" pitchFamily="2" charset="-122"/>
            </a:endParaRPr>
          </a:p>
        </p:txBody>
      </p:sp>
      <p:sp>
        <p:nvSpPr>
          <p:cNvPr id="93188" name="Rectangle 2"/>
          <p:cNvSpPr>
            <a:spLocks noGrp="1" noChangeArrowheads="1"/>
          </p:cNvSpPr>
          <p:nvPr>
            <p:ph type="title"/>
          </p:nvPr>
        </p:nvSpPr>
        <p:spPr>
          <a:xfrm>
            <a:off x="0" y="2544"/>
            <a:ext cx="12175232" cy="737232"/>
          </a:xfrm>
        </p:spPr>
        <p:txBody>
          <a:bodyPr/>
          <a:lstStyle/>
          <a:p>
            <a:pPr eaLnBrk="1" hangingPunct="1"/>
            <a:r>
              <a:rPr lang="zh-CN" altLang="en-US" dirty="0">
                <a:latin typeface="Times New Roman" panose="02020603050405020304" pitchFamily="18" charset="0"/>
              </a:rPr>
              <a:t>机器学习系统</a:t>
            </a:r>
            <a:endParaRPr lang="zh-CN" altLang="en-US" sz="2800" dirty="0">
              <a:ea typeface="华文新魏" panose="02010800040101010101" pitchFamily="2" charset="-122"/>
            </a:endParaRPr>
          </a:p>
        </p:txBody>
      </p:sp>
      <p:sp>
        <p:nvSpPr>
          <p:cNvPr id="93189" name="Rectangle 3"/>
          <p:cNvSpPr>
            <a:spLocks noGrp="1" noChangeArrowheads="1"/>
          </p:cNvSpPr>
          <p:nvPr>
            <p:ph type="body" idx="1"/>
          </p:nvPr>
        </p:nvSpPr>
        <p:spPr/>
        <p:txBody>
          <a:bodyPr/>
          <a:lstStyle/>
          <a:p>
            <a:pPr eaLnBrk="1" hangingPunct="1"/>
            <a:r>
              <a:rPr lang="zh-CN" altLang="en-US" dirty="0" smtClean="0">
                <a:latin typeface="华文新魏" panose="02010800040101010101" pitchFamily="2" charset="-122"/>
              </a:rPr>
              <a:t>环境：工作对象，外部环境</a:t>
            </a:r>
          </a:p>
          <a:p>
            <a:pPr lvl="1" algn="just" eaLnBrk="1" hangingPunct="1"/>
            <a:r>
              <a:rPr lang="zh-CN" altLang="en-US" sz="2800" dirty="0" smtClean="0">
                <a:latin typeface="华文新魏" panose="02010800040101010101" pitchFamily="2" charset="-122"/>
              </a:rPr>
              <a:t>信息水平。高水平的抽象，需具体化成为知识；低水平的特殊（实例），需一般化成为知识。</a:t>
            </a:r>
          </a:p>
          <a:p>
            <a:pPr lvl="1" algn="just" eaLnBrk="1" hangingPunct="1"/>
            <a:r>
              <a:rPr lang="zh-CN" altLang="en-US" sz="2800" dirty="0" smtClean="0">
                <a:latin typeface="华文新魏" panose="02010800040101010101" pitchFamily="2" charset="-122"/>
              </a:rPr>
              <a:t>	信息质量。正确无干扰的；适当选样例子合适的；（学习）次序合适。</a:t>
            </a:r>
          </a:p>
          <a:p>
            <a:pPr lvl="1" eaLnBrk="1" hangingPunct="1">
              <a:spcBef>
                <a:spcPct val="50000"/>
              </a:spcBef>
              <a:buClr>
                <a:srgbClr val="A7C81C"/>
              </a:buClr>
              <a:buSzTx/>
              <a:buFont typeface="Webdings" panose="05030102010509060703" pitchFamily="18" charset="2"/>
              <a:buChar char="»"/>
            </a:pPr>
            <a:r>
              <a:rPr lang="zh-CN" altLang="en-US" sz="2800" dirty="0" smtClean="0">
                <a:latin typeface="华文新魏" panose="02010800040101010101" pitchFamily="2" charset="-122"/>
              </a:rPr>
              <a:t>	信息质量对学习难度有明显影响。如施教者向系统提供准确的施教例子，而且提供例子的次序也有利于学习，则容易进行归纳。反之难以归纳。 </a:t>
            </a:r>
          </a:p>
        </p:txBody>
      </p:sp>
    </p:spTree>
    <p:extLst>
      <p:ext uri="{BB962C8B-B14F-4D97-AF65-F5344CB8AC3E}">
        <p14:creationId xmlns:p14="http://schemas.microsoft.com/office/powerpoint/2010/main" val="79073307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b="1" dirty="0" smtClean="0">
                <a:latin typeface="Times New Roman" panose="02020603050405020304" pitchFamily="18" charset="0"/>
                <a:cs typeface="Times New Roman" panose="02020603050405020304" pitchFamily="18" charset="0"/>
              </a:rPr>
              <a:t>知识发现的方法</a:t>
            </a:r>
          </a:p>
        </p:txBody>
      </p:sp>
      <p:sp>
        <p:nvSpPr>
          <p:cNvPr id="80899" name="内容占位符 2"/>
          <p:cNvSpPr>
            <a:spLocks noGrp="1"/>
          </p:cNvSpPr>
          <p:nvPr>
            <p:ph idx="1"/>
          </p:nvPr>
        </p:nvSpPr>
        <p:spPr>
          <a:xfrm>
            <a:off x="911424" y="1071563"/>
            <a:ext cx="10585176" cy="5237162"/>
          </a:xfrm>
        </p:spPr>
        <p:txBody>
          <a:bodyPr/>
          <a:lstStyle/>
          <a:p>
            <a:pPr>
              <a:lnSpc>
                <a:spcPct val="100000"/>
              </a:lnSpc>
            </a:pPr>
            <a:r>
              <a:rPr lang="zh-CN" altLang="en-US" b="1" dirty="0" smtClean="0">
                <a:solidFill>
                  <a:srgbClr val="0000FF"/>
                </a:solidFill>
              </a:rPr>
              <a:t>可视化</a:t>
            </a:r>
            <a:r>
              <a:rPr lang="zh-CN" altLang="zh-CN" dirty="0" smtClean="0"/>
              <a:t>（</a:t>
            </a:r>
            <a:r>
              <a:rPr lang="en-US" altLang="zh-CN" dirty="0" smtClean="0"/>
              <a:t>Visualization</a:t>
            </a:r>
            <a:r>
              <a:rPr lang="zh-CN" altLang="zh-CN" dirty="0" smtClean="0"/>
              <a:t>）</a:t>
            </a:r>
            <a:endParaRPr lang="en-US" altLang="zh-CN" b="1" dirty="0" smtClean="0"/>
          </a:p>
          <a:p>
            <a:pPr>
              <a:lnSpc>
                <a:spcPct val="100000"/>
              </a:lnSpc>
              <a:buFont typeface="Wingdings" panose="05000000000000000000" pitchFamily="2" charset="2"/>
              <a:buNone/>
            </a:pPr>
            <a:r>
              <a:rPr lang="zh-CN" altLang="en-US" dirty="0" smtClean="0"/>
              <a:t>    </a:t>
            </a:r>
            <a:r>
              <a:rPr lang="zh-CN" altLang="zh-CN" dirty="0" smtClean="0"/>
              <a:t>可视化就是把数据、信息和知识转化为图形的表现形式的过程。</a:t>
            </a:r>
            <a:endParaRPr lang="en-US" altLang="zh-CN" dirty="0" smtClean="0"/>
          </a:p>
          <a:p>
            <a:pPr>
              <a:lnSpc>
                <a:spcPct val="100000"/>
              </a:lnSpc>
              <a:buFont typeface="Wingdings" panose="05000000000000000000" pitchFamily="2" charset="2"/>
              <a:buNone/>
            </a:pPr>
            <a:r>
              <a:rPr lang="zh-CN" altLang="en-US" dirty="0" smtClean="0"/>
              <a:t>     </a:t>
            </a:r>
            <a:r>
              <a:rPr lang="zh-CN" altLang="zh-CN" dirty="0" smtClean="0"/>
              <a:t>可视化可使抽象的数据信息形象化。</a:t>
            </a:r>
            <a:endParaRPr lang="en-US" altLang="zh-CN" dirty="0" smtClean="0"/>
          </a:p>
          <a:p>
            <a:pPr>
              <a:lnSpc>
                <a:spcPct val="100000"/>
              </a:lnSpc>
              <a:buFont typeface="Wingdings" panose="05000000000000000000" pitchFamily="2" charset="2"/>
              <a:buNone/>
            </a:pPr>
            <a:r>
              <a:rPr lang="zh-CN" altLang="en-US" dirty="0" smtClean="0"/>
              <a:t>     </a:t>
            </a:r>
            <a:r>
              <a:rPr lang="zh-CN" altLang="zh-CN" dirty="0" smtClean="0"/>
              <a:t>人们可以直观地对大量数据进行考察、分析，发现其中蕴藏的特征、关系、模式和趋势等。</a:t>
            </a:r>
            <a:endParaRPr lang="en-US" altLang="zh-CN" dirty="0" smtClean="0"/>
          </a:p>
          <a:p>
            <a:pPr>
              <a:lnSpc>
                <a:spcPct val="100000"/>
              </a:lnSpc>
            </a:pPr>
            <a:r>
              <a:rPr lang="zh-CN" altLang="en-US" b="1" dirty="0" smtClean="0"/>
              <a:t>传统机器学习方法</a:t>
            </a:r>
            <a:endParaRPr lang="en-US" altLang="zh-CN" b="1" dirty="0" smtClean="0"/>
          </a:p>
          <a:p>
            <a:pPr>
              <a:lnSpc>
                <a:spcPct val="100000"/>
              </a:lnSpc>
              <a:buClr>
                <a:srgbClr val="0000FF"/>
              </a:buClr>
              <a:buFont typeface="Wingdings" panose="05000000000000000000" pitchFamily="2" charset="2"/>
              <a:buChar char="ü"/>
            </a:pPr>
            <a:r>
              <a:rPr lang="zh-CN" altLang="en-US" dirty="0" smtClean="0"/>
              <a:t>包括符号学习和连接学习</a:t>
            </a:r>
            <a:endParaRPr lang="en-US" altLang="zh-CN" dirty="0" smtClean="0"/>
          </a:p>
        </p:txBody>
      </p:sp>
      <p:sp>
        <p:nvSpPr>
          <p:cNvPr id="8090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324C2CD-99F9-4BC6-B0B8-2691F2093784}" type="slidenum">
              <a:rPr kumimoji="0" lang="ja-JP" altLang="en-US" sz="1800">
                <a:solidFill>
                  <a:srgbClr val="A50021"/>
                </a:solidFill>
                <a:latin typeface="Arial" panose="020B0604020202020204" pitchFamily="34" charset="0"/>
                <a:ea typeface="ＭＳ Ｐゴシック" panose="020B0600070205080204" pitchFamily="34" charset="-128"/>
              </a:rPr>
              <a:pPr/>
              <a:t>80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606896521"/>
      </p:ext>
    </p:extLst>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知识发现的对象</a:t>
            </a:r>
            <a:endParaRPr lang="zh-CN" altLang="en-US" dirty="0" smtClean="0">
              <a:latin typeface="Times New Roman" panose="02020603050405020304" pitchFamily="18" charset="0"/>
              <a:cs typeface="Times New Roman" panose="02020603050405020304" pitchFamily="18" charset="0"/>
            </a:endParaRPr>
          </a:p>
        </p:txBody>
      </p:sp>
      <p:sp>
        <p:nvSpPr>
          <p:cNvPr id="81923"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D239AB9-301A-497A-B590-3C8BE210E127}" type="slidenum">
              <a:rPr kumimoji="0" lang="ja-JP" altLang="en-US" sz="1800">
                <a:solidFill>
                  <a:srgbClr val="A50021"/>
                </a:solidFill>
                <a:latin typeface="Arial" panose="020B0604020202020204" pitchFamily="34" charset="0"/>
                <a:ea typeface="ＭＳ Ｐゴシック" panose="020B0600070205080204" pitchFamily="34" charset="-128"/>
              </a:rPr>
              <a:pPr/>
              <a:t>81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1924" name="内容占位符 2"/>
          <p:cNvSpPr>
            <a:spLocks noGrp="1"/>
          </p:cNvSpPr>
          <p:nvPr>
            <p:ph idx="1"/>
          </p:nvPr>
        </p:nvSpPr>
        <p:spPr>
          <a:xfrm>
            <a:off x="359114" y="908051"/>
            <a:ext cx="11857566" cy="5400675"/>
          </a:xfrm>
        </p:spPr>
        <p:txBody>
          <a:bodyPr/>
          <a:lstStyle/>
          <a:p>
            <a:pPr>
              <a:lnSpc>
                <a:spcPct val="100000"/>
              </a:lnSpc>
            </a:pPr>
            <a:r>
              <a:rPr lang="zh-CN" altLang="en-US" b="1" dirty="0" smtClean="0">
                <a:solidFill>
                  <a:srgbClr val="0000FF"/>
                </a:solidFill>
              </a:rPr>
              <a:t>数据库</a:t>
            </a:r>
            <a:endParaRPr lang="en-US" altLang="zh-CN" b="1" dirty="0" smtClean="0">
              <a:solidFill>
                <a:srgbClr val="0000FF"/>
              </a:solidFill>
            </a:endParaRPr>
          </a:p>
          <a:p>
            <a:pPr>
              <a:lnSpc>
                <a:spcPct val="100000"/>
              </a:lnSpc>
              <a:buClr>
                <a:srgbClr val="0000FF"/>
              </a:buClr>
              <a:buFont typeface="Wingdings" panose="05000000000000000000" pitchFamily="2" charset="2"/>
              <a:buChar char="ü"/>
            </a:pPr>
            <a:r>
              <a:rPr lang="zh-CN" altLang="zh-CN" dirty="0" smtClean="0"/>
              <a:t>当前研究比较多的是关系数据库的知识发现。其主要研究课题有：超大数据量、动态数据、噪声、数据不完整性、冗余信息和数据稀疏等。</a:t>
            </a:r>
            <a:endParaRPr lang="en-US" altLang="zh-CN" dirty="0" smtClean="0"/>
          </a:p>
          <a:p>
            <a:pPr>
              <a:lnSpc>
                <a:spcPct val="100000"/>
              </a:lnSpc>
            </a:pPr>
            <a:r>
              <a:rPr lang="zh-CN" altLang="en-US" b="1" dirty="0" smtClean="0">
                <a:solidFill>
                  <a:srgbClr val="0000FF"/>
                </a:solidFill>
              </a:rPr>
              <a:t>数据仓库</a:t>
            </a:r>
            <a:r>
              <a:rPr lang="zh-CN" altLang="zh-CN" b="1" dirty="0" smtClean="0"/>
              <a:t>（</a:t>
            </a:r>
            <a:r>
              <a:rPr lang="en-US" altLang="zh-CN" b="1" dirty="0" smtClean="0"/>
              <a:t>Data Warehouse</a:t>
            </a:r>
            <a:r>
              <a:rPr lang="zh-CN" altLang="zh-CN" b="1" dirty="0" smtClean="0"/>
              <a:t>）</a:t>
            </a:r>
            <a:endParaRPr lang="en-US" altLang="zh-CN" b="1" dirty="0" smtClean="0"/>
          </a:p>
          <a:p>
            <a:pPr>
              <a:lnSpc>
                <a:spcPct val="100000"/>
              </a:lnSpc>
              <a:buClr>
                <a:srgbClr val="0000FF"/>
              </a:buClr>
              <a:buFont typeface="Wingdings" panose="05000000000000000000" pitchFamily="2" charset="2"/>
              <a:buChar char="ü"/>
            </a:pPr>
            <a:r>
              <a:rPr lang="en-US" altLang="zh-CN" dirty="0" err="1" smtClean="0"/>
              <a:t>Inmon</a:t>
            </a:r>
            <a:r>
              <a:rPr lang="zh-CN" altLang="en-US" dirty="0" smtClean="0"/>
              <a:t>将数据仓库明确定义为：数据仓库是面向主题的、集成的、内容相对稳定的、不同时间的数据集合，用以支持经营管理中的决策制定过程。</a:t>
            </a:r>
          </a:p>
          <a:p>
            <a:pPr>
              <a:lnSpc>
                <a:spcPct val="100000"/>
              </a:lnSpc>
              <a:buClr>
                <a:srgbClr val="0000FF"/>
              </a:buClr>
              <a:buFont typeface="Wingdings" panose="05000000000000000000" pitchFamily="2" charset="2"/>
              <a:buChar char="ü"/>
            </a:pPr>
            <a:r>
              <a:rPr lang="zh-CN" altLang="zh-CN" dirty="0" smtClean="0"/>
              <a:t>数据仓库具有从各种数据源中抽取数据，进行清洗、聚集和转移等各种处理的能力，为数据挖掘提供良好的进行前期数据准备工作环境。</a:t>
            </a:r>
            <a:endParaRPr lang="en-US" altLang="zh-CN" dirty="0" smtClean="0"/>
          </a:p>
        </p:txBody>
      </p:sp>
    </p:spTree>
    <p:extLst>
      <p:ext uri="{BB962C8B-B14F-4D97-AF65-F5344CB8AC3E}">
        <p14:creationId xmlns:p14="http://schemas.microsoft.com/office/powerpoint/2010/main" val="1257220296"/>
      </p:ext>
    </p:extLst>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知识发现的对象</a:t>
            </a:r>
            <a:endParaRPr lang="zh-CN" altLang="en-US" dirty="0" smtClean="0">
              <a:latin typeface="Times New Roman" panose="02020603050405020304" pitchFamily="18" charset="0"/>
              <a:cs typeface="Times New Roman" panose="02020603050405020304" pitchFamily="18" charset="0"/>
            </a:endParaRPr>
          </a:p>
        </p:txBody>
      </p:sp>
      <p:sp>
        <p:nvSpPr>
          <p:cNvPr id="82947"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3B8E384-5840-4508-822B-CD43FE742DD9}" type="slidenum">
              <a:rPr kumimoji="0" lang="ja-JP" altLang="en-US" sz="1800">
                <a:solidFill>
                  <a:srgbClr val="A50021"/>
                </a:solidFill>
                <a:latin typeface="Arial" panose="020B0604020202020204" pitchFamily="34" charset="0"/>
                <a:ea typeface="ＭＳ Ｐゴシック" panose="020B0600070205080204" pitchFamily="34" charset="-128"/>
              </a:rPr>
              <a:pPr/>
              <a:t>82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2948" name="内容占位符 2"/>
          <p:cNvSpPr>
            <a:spLocks noGrp="1"/>
          </p:cNvSpPr>
          <p:nvPr>
            <p:ph idx="1"/>
          </p:nvPr>
        </p:nvSpPr>
        <p:spPr>
          <a:xfrm>
            <a:off x="767408" y="1285875"/>
            <a:ext cx="10585176" cy="5022850"/>
          </a:xfrm>
        </p:spPr>
        <p:txBody>
          <a:bodyPr/>
          <a:lstStyle/>
          <a:p>
            <a:pPr>
              <a:lnSpc>
                <a:spcPct val="100000"/>
              </a:lnSpc>
            </a:pPr>
            <a:r>
              <a:rPr lang="en-US" altLang="zh-CN" b="1" dirty="0" smtClean="0">
                <a:solidFill>
                  <a:srgbClr val="0000FF"/>
                </a:solidFill>
              </a:rPr>
              <a:t>Web</a:t>
            </a:r>
            <a:r>
              <a:rPr lang="zh-CN" altLang="en-US" b="1" dirty="0" smtClean="0">
                <a:solidFill>
                  <a:srgbClr val="0000FF"/>
                </a:solidFill>
              </a:rPr>
              <a:t>信息</a:t>
            </a:r>
            <a:endParaRPr lang="en-US" altLang="zh-CN" b="1" dirty="0" smtClean="0">
              <a:solidFill>
                <a:srgbClr val="0000FF"/>
              </a:solidFill>
            </a:endParaRPr>
          </a:p>
          <a:p>
            <a:pPr>
              <a:lnSpc>
                <a:spcPct val="100000"/>
              </a:lnSpc>
              <a:buClr>
                <a:srgbClr val="0000FF"/>
              </a:buClr>
              <a:buFont typeface="Wingdings" panose="05000000000000000000" pitchFamily="2" charset="2"/>
              <a:buChar char="ü"/>
            </a:pPr>
            <a:r>
              <a:rPr lang="zh-CN" altLang="zh-CN" b="1" dirty="0" smtClean="0"/>
              <a:t>内容发现</a:t>
            </a:r>
            <a:r>
              <a:rPr lang="zh-CN" altLang="en-US" dirty="0" smtClean="0"/>
              <a:t>：</a:t>
            </a:r>
            <a:r>
              <a:rPr lang="zh-CN" altLang="zh-CN" dirty="0" smtClean="0"/>
              <a:t>是指从</a:t>
            </a:r>
            <a:r>
              <a:rPr lang="en-US" altLang="zh-CN" dirty="0" smtClean="0"/>
              <a:t>Web</a:t>
            </a:r>
            <a:r>
              <a:rPr lang="zh-CN" altLang="zh-CN" dirty="0" smtClean="0"/>
              <a:t>文档的内容中提取知识</a:t>
            </a:r>
            <a:r>
              <a:rPr lang="zh-CN" altLang="en-US" dirty="0" smtClean="0"/>
              <a:t>。</a:t>
            </a:r>
            <a:r>
              <a:rPr lang="zh-CN" altLang="zh-CN" dirty="0" smtClean="0"/>
              <a:t>内容发现又可分为对文本文档（包括</a:t>
            </a:r>
            <a:r>
              <a:rPr lang="en-US" altLang="zh-CN" dirty="0" err="1" smtClean="0"/>
              <a:t>text,HTML</a:t>
            </a:r>
            <a:r>
              <a:rPr lang="zh-CN" altLang="zh-CN" dirty="0" smtClean="0"/>
              <a:t>等格式）和多媒体文档（包括</a:t>
            </a:r>
            <a:r>
              <a:rPr lang="en-US" altLang="zh-CN" dirty="0" smtClean="0"/>
              <a:t>image</a:t>
            </a:r>
            <a:r>
              <a:rPr lang="zh-CN" altLang="zh-CN" dirty="0" smtClean="0"/>
              <a:t>、</a:t>
            </a:r>
            <a:r>
              <a:rPr lang="en-US" altLang="zh-CN" dirty="0" smtClean="0"/>
              <a:t>audio</a:t>
            </a:r>
            <a:r>
              <a:rPr lang="zh-CN" altLang="zh-CN" dirty="0" smtClean="0"/>
              <a:t>、</a:t>
            </a:r>
            <a:r>
              <a:rPr lang="en-US" altLang="zh-CN" dirty="0" smtClean="0"/>
              <a:t>video</a:t>
            </a:r>
            <a:r>
              <a:rPr lang="zh-CN" altLang="zh-CN" dirty="0" smtClean="0"/>
              <a:t>等类型）的知识发现。 </a:t>
            </a:r>
            <a:endParaRPr lang="en-US" altLang="zh-CN" dirty="0" smtClean="0"/>
          </a:p>
          <a:p>
            <a:pPr>
              <a:lnSpc>
                <a:spcPct val="100000"/>
              </a:lnSpc>
              <a:buClr>
                <a:srgbClr val="0000FF"/>
              </a:buClr>
              <a:buFont typeface="Wingdings" panose="05000000000000000000" pitchFamily="2" charset="2"/>
              <a:buChar char="ü"/>
            </a:pPr>
            <a:r>
              <a:rPr lang="zh-CN" altLang="zh-CN" b="1" dirty="0" smtClean="0"/>
              <a:t>结构发现</a:t>
            </a:r>
            <a:r>
              <a:rPr lang="zh-CN" altLang="en-US" b="1" dirty="0" smtClean="0"/>
              <a:t>：</a:t>
            </a:r>
            <a:r>
              <a:rPr lang="zh-CN" altLang="zh-CN" dirty="0" smtClean="0"/>
              <a:t>是指从</a:t>
            </a:r>
            <a:r>
              <a:rPr lang="en-US" altLang="zh-CN" dirty="0" smtClean="0"/>
              <a:t>Web</a:t>
            </a:r>
            <a:r>
              <a:rPr lang="zh-CN" altLang="zh-CN" dirty="0" smtClean="0"/>
              <a:t>文档的结构信息中推导知识。包括文档之间的超链接结构、文档内部的结构、文档</a:t>
            </a:r>
            <a:r>
              <a:rPr lang="en-US" altLang="zh-CN" dirty="0" smtClean="0"/>
              <a:t>URL</a:t>
            </a:r>
            <a:r>
              <a:rPr lang="zh-CN" altLang="zh-CN" dirty="0" smtClean="0"/>
              <a:t>中的目录路径结构等。</a:t>
            </a:r>
            <a:endParaRPr lang="en-US" altLang="zh-CN" b="1" dirty="0" smtClean="0"/>
          </a:p>
        </p:txBody>
      </p:sp>
    </p:spTree>
    <p:extLst>
      <p:ext uri="{BB962C8B-B14F-4D97-AF65-F5344CB8AC3E}">
        <p14:creationId xmlns:p14="http://schemas.microsoft.com/office/powerpoint/2010/main" val="3103712569"/>
      </p:ext>
    </p:extLst>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5B49822-6006-40F7-9461-C140F0D1CAF9}" type="slidenum">
              <a:rPr kumimoji="0" lang="ja-JP" altLang="en-US" sz="1800">
                <a:solidFill>
                  <a:srgbClr val="A50021"/>
                </a:solidFill>
                <a:latin typeface="Arial" panose="020B0604020202020204" pitchFamily="34" charset="0"/>
                <a:ea typeface="ＭＳ Ｐゴシック" panose="020B0600070205080204" pitchFamily="34" charset="-128"/>
              </a:rPr>
              <a:pPr/>
              <a:t>83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3971" name="标题 1"/>
          <p:cNvSpPr>
            <a:spLocks noGrp="1"/>
          </p:cNvSpPr>
          <p:nvPr>
            <p:ph type="title"/>
          </p:nvPr>
        </p:nvSpPr>
        <p:spPr/>
        <p:txBody>
          <a:bodyPr/>
          <a:lstStyle/>
          <a:p>
            <a:r>
              <a:rPr lang="zh-CN" altLang="zh-CN" b="1" dirty="0" smtClean="0">
                <a:latin typeface="Times New Roman" panose="02020603050405020304" pitchFamily="18" charset="0"/>
                <a:cs typeface="Times New Roman" panose="02020603050405020304" pitchFamily="18" charset="0"/>
              </a:rPr>
              <a:t>知识发现的对象</a:t>
            </a:r>
            <a:endParaRPr lang="zh-CN" altLang="en-US" dirty="0" smtClean="0">
              <a:latin typeface="Times New Roman" panose="02020603050405020304" pitchFamily="18" charset="0"/>
              <a:cs typeface="Times New Roman" panose="02020603050405020304" pitchFamily="18" charset="0"/>
            </a:endParaRPr>
          </a:p>
        </p:txBody>
      </p:sp>
      <p:sp>
        <p:nvSpPr>
          <p:cNvPr id="83972"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E869E917-BB70-4315-AC63-C173EC67F083}"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83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3973" name="内容占位符 2"/>
          <p:cNvSpPr>
            <a:spLocks noGrp="1"/>
          </p:cNvSpPr>
          <p:nvPr>
            <p:ph idx="1"/>
          </p:nvPr>
        </p:nvSpPr>
        <p:spPr>
          <a:xfrm>
            <a:off x="767408" y="1214439"/>
            <a:ext cx="10873208" cy="5094287"/>
          </a:xfrm>
        </p:spPr>
        <p:txBody>
          <a:bodyPr/>
          <a:lstStyle/>
          <a:p>
            <a:pPr>
              <a:lnSpc>
                <a:spcPct val="100000"/>
              </a:lnSpc>
            </a:pPr>
            <a:r>
              <a:rPr lang="zh-CN" altLang="en-US" b="1" dirty="0" smtClean="0">
                <a:solidFill>
                  <a:srgbClr val="0000FF"/>
                </a:solidFill>
              </a:rPr>
              <a:t>图像和视频数据</a:t>
            </a:r>
            <a:endParaRPr lang="en-US" altLang="zh-CN" b="1" dirty="0" smtClean="0">
              <a:solidFill>
                <a:srgbClr val="0000FF"/>
              </a:solidFill>
            </a:endParaRPr>
          </a:p>
          <a:p>
            <a:pPr>
              <a:lnSpc>
                <a:spcPct val="100000"/>
              </a:lnSpc>
              <a:buClr>
                <a:srgbClr val="0000FF"/>
              </a:buClr>
              <a:buFont typeface="Wingdings" panose="05000000000000000000" pitchFamily="2" charset="2"/>
              <a:buChar char="ü"/>
            </a:pPr>
            <a:r>
              <a:rPr lang="zh-CN" altLang="zh-CN" b="1" dirty="0" smtClean="0"/>
              <a:t>图像和视频数据中存在有用信息需要挖掘。</a:t>
            </a:r>
            <a:r>
              <a:rPr lang="zh-CN" altLang="zh-CN" dirty="0" smtClean="0"/>
              <a:t>比如，地球资源卫星每天都要拍摄大量的图像或录像，对同一个地区而言，这些图像存在着明显的规律性，白天和黑夜的图像不一样，当可能发生洪水时与正常情况下的图像又不一样。</a:t>
            </a:r>
            <a:endParaRPr lang="en-US" altLang="zh-CN" dirty="0" smtClean="0"/>
          </a:p>
          <a:p>
            <a:pPr>
              <a:lnSpc>
                <a:spcPct val="100000"/>
              </a:lnSpc>
              <a:buClr>
                <a:srgbClr val="0000FF"/>
              </a:buClr>
              <a:buFont typeface="Wingdings" panose="05000000000000000000" pitchFamily="2" charset="2"/>
              <a:buChar char="ü"/>
            </a:pPr>
            <a:r>
              <a:rPr lang="zh-CN" altLang="zh-CN" b="1" dirty="0" smtClean="0"/>
              <a:t>分析图像变化，推测天气变化，预报自然灾害。</a:t>
            </a:r>
            <a:r>
              <a:rPr lang="zh-CN" altLang="zh-CN" dirty="0" smtClean="0"/>
              <a:t>这类问题，在通常的模式识别与图像处理中都需要通过人工来分析这些变化规律，从而不可避免地漏掉了许多有用的信息。</a:t>
            </a:r>
            <a:endParaRPr lang="en-US" altLang="zh-CN" dirty="0" smtClean="0"/>
          </a:p>
        </p:txBody>
      </p:sp>
    </p:spTree>
    <p:extLst>
      <p:ext uri="{BB962C8B-B14F-4D97-AF65-F5344CB8AC3E}">
        <p14:creationId xmlns:p14="http://schemas.microsoft.com/office/powerpoint/2010/main" val="2558890028"/>
      </p:ext>
    </p:extLst>
  </p:cSld>
  <p:clrMapOvr>
    <a:masterClrMapping/>
  </p:clrMapOvr>
  <p:transition>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E3B0B94-A1AA-4BB3-B44A-A71535922CD1}" type="slidenum">
              <a:rPr kumimoji="0" lang="ja-JP" altLang="en-US" sz="1800">
                <a:solidFill>
                  <a:srgbClr val="A50021"/>
                </a:solidFill>
                <a:latin typeface="Arial" panose="020B0604020202020204" pitchFamily="34" charset="0"/>
                <a:ea typeface="ＭＳ Ｐゴシック" panose="020B0600070205080204" pitchFamily="34" charset="-128"/>
              </a:rPr>
              <a:pPr/>
              <a:t>84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4995"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D234D2C3-0FCC-4E92-9534-F13D7E239663}"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84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4996"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D3FC6CF1-8189-40E1-97FA-AB9CF40212DB}"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84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499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zh-CN" dirty="0" smtClean="0">
                <a:latin typeface="Times New Roman" panose="02020603050405020304" pitchFamily="18" charset="0"/>
              </a:rPr>
              <a:t>深度学习</a:t>
            </a:r>
            <a:r>
              <a:rPr lang="zh-CN" altLang="en-US" dirty="0">
                <a:latin typeface="Times New Roman" panose="02020603050405020304" pitchFamily="18" charset="0"/>
              </a:rPr>
              <a:t>概述 </a:t>
            </a:r>
          </a:p>
        </p:txBody>
      </p:sp>
      <p:sp>
        <p:nvSpPr>
          <p:cNvPr id="8" name="Rectangle 5"/>
          <p:cNvSpPr txBox="1">
            <a:spLocks noChangeArrowheads="1"/>
          </p:cNvSpPr>
          <p:nvPr/>
        </p:nvSpPr>
        <p:spPr bwMode="auto">
          <a:xfrm>
            <a:off x="1055440" y="1143001"/>
            <a:ext cx="9144248" cy="4429125"/>
          </a:xfrm>
          <a:prstGeom prst="rect">
            <a:avLst/>
          </a:prstGeom>
          <a:noFill/>
          <a:ln w="9525">
            <a:noFill/>
            <a:miter lim="800000"/>
            <a:headEnd/>
            <a:tailEnd/>
          </a:ln>
          <a:effectLst/>
        </p:spPr>
        <p:txBody>
          <a:bodyPr/>
          <a:lstStyle/>
          <a:p>
            <a:pPr marL="0" lvl="1" algn="just" eaLnBrk="1" hangingPunct="1">
              <a:spcBef>
                <a:spcPct val="30000"/>
              </a:spcBef>
              <a:buClr>
                <a:schemeClr val="accent2"/>
              </a:buClr>
              <a:buBlip>
                <a:blip r:embed="rId3"/>
              </a:buBlip>
              <a:defRPr/>
            </a:pPr>
            <a:r>
              <a:rPr kumimoji="0" lang="zh-CN" altLang="en-US" sz="2800" b="1" kern="0" dirty="0" smtClean="0">
                <a:ea typeface="+mn-ea"/>
              </a:rPr>
              <a:t>深度</a:t>
            </a:r>
            <a:r>
              <a:rPr kumimoji="0" lang="zh-CN" altLang="en-US" sz="2800" b="1" kern="0" dirty="0">
                <a:ea typeface="+mn-ea"/>
              </a:rPr>
              <a:t>学习的提出</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ea typeface="+mn-ea"/>
              </a:rPr>
              <a:t>人脑</a:t>
            </a:r>
            <a:r>
              <a:rPr kumimoji="0" lang="zh-CN" altLang="en-US" sz="2800" b="1" kern="0" dirty="0">
                <a:ea typeface="+mn-ea"/>
              </a:rPr>
              <a:t>视觉机理</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ea typeface="+mn-ea"/>
              </a:rPr>
              <a:t>特征</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ea typeface="+mn-ea"/>
              </a:rPr>
              <a:t>深度</a:t>
            </a:r>
            <a:r>
              <a:rPr kumimoji="0" lang="zh-CN" altLang="en-US" sz="2800" b="1" kern="0" dirty="0">
                <a:ea typeface="+mn-ea"/>
              </a:rPr>
              <a:t>学习的基本思想</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ea typeface="+mn-ea"/>
              </a:rPr>
              <a:t>深度</a:t>
            </a:r>
            <a:r>
              <a:rPr kumimoji="0" lang="zh-CN" altLang="en-US" sz="2800" b="1" kern="0" dirty="0">
                <a:ea typeface="+mn-ea"/>
              </a:rPr>
              <a:t>学习的训练过程</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ea typeface="+mn-ea"/>
              </a:rPr>
              <a:t>自动编码</a:t>
            </a:r>
            <a:r>
              <a:rPr kumimoji="0" lang="zh-CN" altLang="en-US" sz="2800" b="1" kern="0" dirty="0">
                <a:ea typeface="+mn-ea"/>
              </a:rPr>
              <a:t>器</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zh-CN" altLang="en-US" sz="2800" b="1" kern="0" dirty="0" smtClean="0"/>
              <a:t>自动编码</a:t>
            </a:r>
            <a:r>
              <a:rPr kumimoji="0" lang="zh-CN" altLang="en-US" sz="2800" b="1" kern="0" dirty="0"/>
              <a:t>器的变体</a:t>
            </a:r>
            <a:endParaRPr kumimoji="0" lang="en-US" altLang="zh-CN" sz="2800" b="1" kern="0" dirty="0"/>
          </a:p>
          <a:p>
            <a:pPr marL="0" lvl="1" algn="just" eaLnBrk="1" hangingPunct="1">
              <a:spcBef>
                <a:spcPct val="30000"/>
              </a:spcBef>
              <a:buClr>
                <a:schemeClr val="accent2"/>
              </a:buClr>
              <a:buBlip>
                <a:blip r:embed="rId3"/>
              </a:buBlip>
              <a:defRPr/>
            </a:pPr>
            <a:r>
              <a:rPr kumimoji="0" lang="zh-CN" altLang="en-US" sz="2800" b="1" kern="0" dirty="0" smtClean="0">
                <a:ea typeface="+mn-ea"/>
              </a:rPr>
              <a:t>受</a:t>
            </a:r>
            <a:r>
              <a:rPr kumimoji="0" lang="zh-CN" altLang="en-US" sz="2800" b="1" kern="0" dirty="0">
                <a:ea typeface="+mn-ea"/>
              </a:rPr>
              <a:t>限玻尔兹曼机</a:t>
            </a:r>
            <a:endParaRPr kumimoji="0" lang="en-US" altLang="zh-CN" sz="2800" b="1" kern="0" dirty="0">
              <a:ea typeface="+mn-ea"/>
            </a:endParaRPr>
          </a:p>
        </p:txBody>
      </p:sp>
    </p:spTree>
    <p:extLst>
      <p:ext uri="{BB962C8B-B14F-4D97-AF65-F5344CB8AC3E}">
        <p14:creationId xmlns:p14="http://schemas.microsoft.com/office/powerpoint/2010/main" val="2611067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500"/>
                                        <p:tgtEl>
                                          <p:spTgt spid="8">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checkerboard(across)">
                                      <p:cBhvr>
                                        <p:cTn id="10" dur="500"/>
                                        <p:tgtEl>
                                          <p:spTgt spid="8">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checkerboard(across)">
                                      <p:cBhvr>
                                        <p:cTn id="13" dur="500"/>
                                        <p:tgtEl>
                                          <p:spTgt spid="8">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checkerboard(across)">
                                      <p:cBhvr>
                                        <p:cTn id="16" dur="500"/>
                                        <p:tgtEl>
                                          <p:spTgt spid="8">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checkerboard(across)">
                                      <p:cBhvr>
                                        <p:cTn id="19" dur="500"/>
                                        <p:tgtEl>
                                          <p:spTgt spid="8">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checkerboard(across)">
                                      <p:cBhvr>
                                        <p:cTn id="22" dur="500"/>
                                        <p:tgtEl>
                                          <p:spTgt spid="8">
                                            <p:txEl>
                                              <p:pRg st="5" end="5"/>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checkerboard(across)">
                                      <p:cBhvr>
                                        <p:cTn id="25" dur="500"/>
                                        <p:tgtEl>
                                          <p:spTgt spid="8">
                                            <p:txEl>
                                              <p:pRg st="6" end="6"/>
                                            </p:txEl>
                                          </p:spTgt>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checkerboard(across)">
                                      <p:cBhvr>
                                        <p:cTn id="2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1D69587-2C06-492E-B153-00F40146A50C}" type="slidenum">
              <a:rPr kumimoji="0" lang="ja-JP" altLang="en-US" sz="1800">
                <a:solidFill>
                  <a:srgbClr val="A50021"/>
                </a:solidFill>
                <a:latin typeface="Arial" panose="020B0604020202020204" pitchFamily="34" charset="0"/>
                <a:ea typeface="ＭＳ Ｐゴシック" panose="020B0600070205080204" pitchFamily="34" charset="-128"/>
              </a:rPr>
              <a:pPr/>
              <a:t>85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6019" name="标题 1"/>
          <p:cNvSpPr>
            <a:spLocks noGrp="1"/>
          </p:cNvSpPr>
          <p:nvPr>
            <p:ph type="title"/>
          </p:nvPr>
        </p:nvSpPr>
        <p:spPr/>
        <p:txBody>
          <a:bodyPr/>
          <a:lstStyle/>
          <a:p>
            <a:pPr eaLnBrk="1" hangingPunct="1"/>
            <a:r>
              <a:rPr lang="zh-CN" altLang="en-US" dirty="0" smtClean="0">
                <a:latin typeface="Times New Roman" panose="02020603050405020304" pitchFamily="18" charset="0"/>
                <a:cs typeface="Times New Roman" panose="02020603050405020304" pitchFamily="18" charset="0"/>
              </a:rPr>
              <a:t>深度学习的提出</a:t>
            </a:r>
          </a:p>
        </p:txBody>
      </p:sp>
      <p:sp>
        <p:nvSpPr>
          <p:cNvPr id="86020" name="内容占位符 2"/>
          <p:cNvSpPr>
            <a:spLocks noGrp="1"/>
          </p:cNvSpPr>
          <p:nvPr>
            <p:ph idx="1"/>
          </p:nvPr>
        </p:nvSpPr>
        <p:spPr>
          <a:xfrm>
            <a:off x="767408" y="1223964"/>
            <a:ext cx="10729192" cy="4581300"/>
          </a:xfrm>
        </p:spPr>
        <p:txBody>
          <a:bodyPr/>
          <a:lstStyle/>
          <a:p>
            <a:pPr eaLnBrk="1" hangingPunct="1"/>
            <a:r>
              <a:rPr lang="en-US" altLang="en-US" b="1" dirty="0" smtClean="0"/>
              <a:t>2012</a:t>
            </a:r>
            <a:r>
              <a:rPr lang="zh-CN" altLang="en-US" b="1" dirty="0" smtClean="0"/>
              <a:t>年</a:t>
            </a:r>
            <a:r>
              <a:rPr lang="en-US" altLang="en-US" b="1" dirty="0" smtClean="0"/>
              <a:t>6</a:t>
            </a:r>
            <a:r>
              <a:rPr lang="zh-CN" altLang="en-US" b="1" dirty="0" smtClean="0"/>
              <a:t>月，《纽约时报》报道：</a:t>
            </a:r>
            <a:r>
              <a:rPr lang="en-US" altLang="en-US" b="1" dirty="0" smtClean="0"/>
              <a:t>Google Brain</a:t>
            </a:r>
            <a:r>
              <a:rPr lang="zh-CN" altLang="en-US" b="1" dirty="0" smtClean="0"/>
              <a:t>项目由斯坦福大学</a:t>
            </a:r>
            <a:r>
              <a:rPr lang="en-US" altLang="en-US" b="1" dirty="0" smtClean="0"/>
              <a:t>Andrew Ng</a:t>
            </a:r>
            <a:r>
              <a:rPr lang="zh-CN" altLang="en-US" b="1" dirty="0" smtClean="0"/>
              <a:t>（吴恩达）和</a:t>
            </a:r>
            <a:r>
              <a:rPr lang="en-US" altLang="en-US" b="1" dirty="0" smtClean="0"/>
              <a:t>Jeff Dean</a:t>
            </a:r>
            <a:r>
              <a:rPr lang="zh-CN" altLang="en-US" b="1" dirty="0" smtClean="0"/>
              <a:t>用</a:t>
            </a:r>
            <a:r>
              <a:rPr lang="en-US" altLang="en-US" b="1" dirty="0" smtClean="0"/>
              <a:t>16000</a:t>
            </a:r>
            <a:r>
              <a:rPr lang="zh-CN" altLang="en-US" b="1" dirty="0" smtClean="0"/>
              <a:t>个</a:t>
            </a:r>
            <a:r>
              <a:rPr lang="en-US" altLang="en-US" b="1" dirty="0" smtClean="0"/>
              <a:t>CPU Core</a:t>
            </a:r>
            <a:r>
              <a:rPr lang="zh-CN" altLang="en-US" b="1" dirty="0" smtClean="0"/>
              <a:t>的并行计算平台训练深度神经网络（</a:t>
            </a:r>
            <a:r>
              <a:rPr lang="en-US" altLang="en-US" b="1" dirty="0" smtClean="0"/>
              <a:t>DNN</a:t>
            </a:r>
            <a:r>
              <a:rPr lang="zh-CN" altLang="en-US" b="1" dirty="0" smtClean="0"/>
              <a:t>）。</a:t>
            </a:r>
            <a:endParaRPr lang="en-US" altLang="zh-CN" b="1" dirty="0" smtClean="0"/>
          </a:p>
          <a:p>
            <a:r>
              <a:rPr lang="en-US" altLang="zh-CN" b="1" dirty="0" smtClean="0"/>
              <a:t>2012</a:t>
            </a:r>
            <a:r>
              <a:rPr lang="zh-CN" altLang="zh-CN" b="1" dirty="0" smtClean="0"/>
              <a:t>年</a:t>
            </a:r>
            <a:r>
              <a:rPr lang="en-US" altLang="zh-CN" b="1" dirty="0" smtClean="0"/>
              <a:t>11</a:t>
            </a:r>
            <a:r>
              <a:rPr lang="zh-CN" altLang="zh-CN" b="1" dirty="0" smtClean="0"/>
              <a:t>月，微软在中国天津的一次活动上公开演示了一个全自动的同声传译系统，讲演者用英文演讲，后台的计算机自动完成语音识别、英中机器翻译和中文语音合成。</a:t>
            </a:r>
          </a:p>
          <a:p>
            <a:r>
              <a:rPr lang="zh-CN" altLang="zh-CN" b="1" dirty="0" smtClean="0">
                <a:solidFill>
                  <a:srgbClr val="0000FF"/>
                </a:solidFill>
              </a:rPr>
              <a:t>这些应用都基于</a:t>
            </a:r>
            <a:r>
              <a:rPr lang="en-US" altLang="zh-CN" b="1" dirty="0" smtClean="0">
                <a:solidFill>
                  <a:srgbClr val="0000FF"/>
                </a:solidFill>
              </a:rPr>
              <a:t>2006 </a:t>
            </a:r>
            <a:r>
              <a:rPr lang="zh-CN" altLang="zh-CN" b="1" dirty="0" smtClean="0">
                <a:solidFill>
                  <a:srgbClr val="0000FF"/>
                </a:solidFill>
              </a:rPr>
              <a:t>年以来迅速发展的深度学习</a:t>
            </a:r>
            <a:r>
              <a:rPr lang="zh-CN" altLang="en-US" b="1" dirty="0" smtClean="0">
                <a:solidFill>
                  <a:srgbClr val="0000FF"/>
                </a:solidFill>
              </a:rPr>
              <a:t>。</a:t>
            </a:r>
            <a:endParaRPr lang="en-US" altLang="zh-CN" b="1" dirty="0" smtClean="0">
              <a:solidFill>
                <a:srgbClr val="0000FF"/>
              </a:solidFill>
            </a:endParaRPr>
          </a:p>
        </p:txBody>
      </p:sp>
    </p:spTree>
    <p:extLst>
      <p:ext uri="{BB962C8B-B14F-4D97-AF65-F5344CB8AC3E}">
        <p14:creationId xmlns:p14="http://schemas.microsoft.com/office/powerpoint/2010/main" val="3394835529"/>
      </p:ext>
    </p:extLst>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pPr eaLnBrk="1" hangingPunct="1"/>
            <a:r>
              <a:rPr lang="zh-CN" altLang="en-US" dirty="0" smtClean="0">
                <a:latin typeface="Times New Roman" panose="02020603050405020304" pitchFamily="18" charset="0"/>
                <a:cs typeface="Times New Roman" panose="02020603050405020304" pitchFamily="18" charset="0"/>
              </a:rPr>
              <a:t>深度学习的提出</a:t>
            </a:r>
          </a:p>
        </p:txBody>
      </p:sp>
      <p:sp>
        <p:nvSpPr>
          <p:cNvPr id="87043" name="内容占位符 2"/>
          <p:cNvSpPr>
            <a:spLocks noGrp="1"/>
          </p:cNvSpPr>
          <p:nvPr>
            <p:ph idx="1"/>
          </p:nvPr>
        </p:nvSpPr>
        <p:spPr>
          <a:xfrm>
            <a:off x="695400" y="908051"/>
            <a:ext cx="9721775" cy="3241675"/>
          </a:xfrm>
        </p:spPr>
        <p:txBody>
          <a:bodyPr/>
          <a:lstStyle/>
          <a:p>
            <a:pPr eaLnBrk="1" hangingPunct="1"/>
            <a:r>
              <a:rPr lang="zh-CN" altLang="en-US" b="1" dirty="0" smtClean="0">
                <a:solidFill>
                  <a:srgbClr val="0000FF"/>
                </a:solidFill>
              </a:rPr>
              <a:t>模式识别：</a:t>
            </a:r>
          </a:p>
        </p:txBody>
      </p:sp>
      <p:sp>
        <p:nvSpPr>
          <p:cNvPr id="8704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26BE9A5-BBBB-4E2B-87EB-46928FD0C6F5}" type="slidenum">
              <a:rPr kumimoji="0" lang="ja-JP" altLang="en-US" sz="1800">
                <a:solidFill>
                  <a:srgbClr val="A50021"/>
                </a:solidFill>
                <a:latin typeface="Arial" panose="020B0604020202020204" pitchFamily="34" charset="0"/>
                <a:ea typeface="ＭＳ Ｐゴシック" panose="020B0600070205080204" pitchFamily="34" charset="-128"/>
              </a:rPr>
              <a:pPr/>
              <a:t>86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grpSp>
        <p:nvGrpSpPr>
          <p:cNvPr id="87045" name="Group 1"/>
          <p:cNvGrpSpPr>
            <a:grpSpLocks/>
          </p:cNvGrpSpPr>
          <p:nvPr/>
        </p:nvGrpSpPr>
        <p:grpSpPr bwMode="auto">
          <a:xfrm>
            <a:off x="1981200" y="1700213"/>
            <a:ext cx="8229600" cy="1524000"/>
            <a:chOff x="1143000" y="1295400"/>
            <a:chExt cx="6858000" cy="841617"/>
          </a:xfrm>
        </p:grpSpPr>
        <p:sp>
          <p:nvSpPr>
            <p:cNvPr id="6" name="Rectangle 13"/>
            <p:cNvSpPr>
              <a:spLocks noChangeArrowheads="1"/>
            </p:cNvSpPr>
            <p:nvPr/>
          </p:nvSpPr>
          <p:spPr bwMode="auto">
            <a:xfrm>
              <a:off x="1143000" y="1295400"/>
              <a:ext cx="105568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获取</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数据</a:t>
              </a:r>
              <a:endParaRPr lang="en-US" altLang="zh-CN" dirty="0">
                <a:solidFill>
                  <a:srgbClr val="FFFFFF"/>
                </a:solidFill>
                <a:latin typeface="+mj-ea"/>
                <a:ea typeface="+mj-ea"/>
              </a:endParaRPr>
            </a:p>
          </p:txBody>
        </p:sp>
        <p:sp>
          <p:nvSpPr>
            <p:cNvPr id="7" name="Rectangle 14"/>
            <p:cNvSpPr>
              <a:spLocks noChangeArrowheads="1"/>
            </p:cNvSpPr>
            <p:nvPr/>
          </p:nvSpPr>
          <p:spPr bwMode="auto">
            <a:xfrm>
              <a:off x="2514865" y="1295400"/>
              <a:ext cx="116019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预处理</a:t>
              </a:r>
              <a:endParaRPr lang="en-US" altLang="zh-CN" dirty="0">
                <a:solidFill>
                  <a:srgbClr val="FFFFFF"/>
                </a:solidFill>
                <a:latin typeface="+mj-ea"/>
                <a:ea typeface="+mj-ea"/>
              </a:endParaRPr>
            </a:p>
          </p:txBody>
        </p:sp>
        <p:sp>
          <p:nvSpPr>
            <p:cNvPr id="87053" name="Rectangle 15"/>
            <p:cNvSpPr>
              <a:spLocks noChangeArrowheads="1"/>
            </p:cNvSpPr>
            <p:nvPr/>
          </p:nvSpPr>
          <p:spPr bwMode="auto">
            <a:xfrm>
              <a:off x="3991708" y="1295400"/>
              <a:ext cx="1055077" cy="841617"/>
            </a:xfrm>
            <a:prstGeom prst="rect">
              <a:avLst/>
            </a:prstGeom>
            <a:solidFill>
              <a:srgbClr val="3366FF"/>
            </a:solidFill>
            <a:ln w="9525">
              <a:solidFill>
                <a:schemeClr val="tx1"/>
              </a:solidFill>
              <a:round/>
              <a:headEnd/>
              <a:tailEnd/>
            </a:ln>
          </p:spPr>
          <p:txBody>
            <a:bodyPr anchor="ct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FF"/>
                  </a:solidFill>
                  <a:latin typeface="Arial Narrow" panose="020B0606020202030204" pitchFamily="34" charset="0"/>
                  <a:ea typeface="ＭＳ Ｐゴシック" panose="020B0600070205080204" pitchFamily="34" charset="-128"/>
                </a:rPr>
                <a:t>特征</a:t>
              </a:r>
              <a:endParaRPr lang="en-US" altLang="zh-CN">
                <a:solidFill>
                  <a:srgbClr val="FFFFFF"/>
                </a:solidFill>
                <a:latin typeface="Arial Narrow" panose="020B0606020202030204" pitchFamily="34" charset="0"/>
                <a:ea typeface="ＭＳ Ｐゴシック" panose="020B0600070205080204" pitchFamily="34" charset="-128"/>
              </a:endParaRPr>
            </a:p>
            <a:p>
              <a:pPr algn="ctr" eaLnBrk="1" hangingPunct="1"/>
              <a:r>
                <a:rPr lang="zh-CN" altLang="en-US">
                  <a:solidFill>
                    <a:srgbClr val="FFFFFF"/>
                  </a:solidFill>
                  <a:latin typeface="Arial Narrow" panose="020B0606020202030204" pitchFamily="34" charset="0"/>
                  <a:ea typeface="ＭＳ Ｐゴシック" panose="020B0600070205080204" pitchFamily="34" charset="-128"/>
                </a:rPr>
                <a:t>提取</a:t>
              </a:r>
              <a:endParaRPr lang="en-US" altLang="zh-CN">
                <a:solidFill>
                  <a:srgbClr val="FFFFFF"/>
                </a:solidFill>
                <a:latin typeface="Arial Narrow" panose="020B0606020202030204" pitchFamily="34" charset="0"/>
                <a:ea typeface="ＭＳ Ｐゴシック" panose="020B0600070205080204" pitchFamily="34" charset="-128"/>
              </a:endParaRPr>
            </a:p>
          </p:txBody>
        </p:sp>
        <p:sp>
          <p:nvSpPr>
            <p:cNvPr id="9" name="Rectangle 18"/>
            <p:cNvSpPr>
              <a:spLocks noChangeArrowheads="1"/>
            </p:cNvSpPr>
            <p:nvPr/>
          </p:nvSpPr>
          <p:spPr bwMode="auto">
            <a:xfrm>
              <a:off x="5363104" y="1295400"/>
              <a:ext cx="105568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特征</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选择</a:t>
              </a:r>
              <a:endParaRPr lang="en-US" altLang="zh-CN" dirty="0">
                <a:solidFill>
                  <a:srgbClr val="FFFFFF"/>
                </a:solidFill>
                <a:latin typeface="+mj-ea"/>
                <a:ea typeface="+mj-ea"/>
              </a:endParaRPr>
            </a:p>
          </p:txBody>
        </p:sp>
        <p:sp>
          <p:nvSpPr>
            <p:cNvPr id="10" name="Rectangle 19"/>
            <p:cNvSpPr>
              <a:spLocks noChangeArrowheads="1"/>
            </p:cNvSpPr>
            <p:nvPr/>
          </p:nvSpPr>
          <p:spPr bwMode="auto">
            <a:xfrm>
              <a:off x="6734969" y="1295400"/>
              <a:ext cx="1266031"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推理、</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预测、</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识别</a:t>
              </a:r>
              <a:endParaRPr lang="en-US" altLang="zh-CN" dirty="0">
                <a:solidFill>
                  <a:srgbClr val="FFFFFF"/>
                </a:solidFill>
                <a:latin typeface="+mj-ea"/>
                <a:ea typeface="+mj-ea"/>
              </a:endParaRPr>
            </a:p>
          </p:txBody>
        </p:sp>
        <p:sp>
          <p:nvSpPr>
            <p:cNvPr id="87056" name="Right Arrow 20"/>
            <p:cNvSpPr>
              <a:spLocks noChangeArrowheads="1"/>
            </p:cNvSpPr>
            <p:nvPr/>
          </p:nvSpPr>
          <p:spPr bwMode="auto">
            <a:xfrm>
              <a:off x="2263619" y="1615562"/>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sp>
          <p:nvSpPr>
            <p:cNvPr id="87057" name="Right Arrow 21"/>
            <p:cNvSpPr>
              <a:spLocks noChangeArrowheads="1"/>
            </p:cNvSpPr>
            <p:nvPr/>
          </p:nvSpPr>
          <p:spPr bwMode="auto">
            <a:xfrm>
              <a:off x="3750718"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sp>
          <p:nvSpPr>
            <p:cNvPr id="87058" name="Right Arrow 22"/>
            <p:cNvSpPr>
              <a:spLocks noChangeArrowheads="1"/>
            </p:cNvSpPr>
            <p:nvPr/>
          </p:nvSpPr>
          <p:spPr bwMode="auto">
            <a:xfrm>
              <a:off x="5112327" y="1610551"/>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sp>
          <p:nvSpPr>
            <p:cNvPr id="87059" name="Right Arrow 23"/>
            <p:cNvSpPr>
              <a:spLocks noChangeArrowheads="1"/>
            </p:cNvSpPr>
            <p:nvPr/>
          </p:nvSpPr>
          <p:spPr bwMode="auto">
            <a:xfrm>
              <a:off x="6483927"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grpSp>
      <p:sp>
        <p:nvSpPr>
          <p:cNvPr id="87046" name="圆角矩形 2"/>
          <p:cNvSpPr>
            <a:spLocks noChangeArrowheads="1"/>
          </p:cNvSpPr>
          <p:nvPr/>
        </p:nvSpPr>
        <p:spPr bwMode="auto">
          <a:xfrm>
            <a:off x="3452814" y="1557339"/>
            <a:ext cx="5064125" cy="1800225"/>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047" name="TextBox 14"/>
          <p:cNvSpPr txBox="1">
            <a:spLocks noChangeArrowheads="1"/>
          </p:cNvSpPr>
          <p:nvPr/>
        </p:nvSpPr>
        <p:spPr bwMode="auto">
          <a:xfrm>
            <a:off x="5303839" y="3429001"/>
            <a:ext cx="1512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A50021"/>
                </a:solidFill>
              </a:rPr>
              <a:t>特征表达</a:t>
            </a:r>
          </a:p>
        </p:txBody>
      </p:sp>
      <p:sp>
        <p:nvSpPr>
          <p:cNvPr id="18" name="内容占位符 2"/>
          <p:cNvSpPr txBox="1">
            <a:spLocks/>
          </p:cNvSpPr>
          <p:nvPr/>
        </p:nvSpPr>
        <p:spPr bwMode="auto">
          <a:xfrm>
            <a:off x="695400" y="4221164"/>
            <a:ext cx="9972600" cy="2447925"/>
          </a:xfrm>
          <a:prstGeom prst="rect">
            <a:avLst/>
          </a:prstGeom>
          <a:noFill/>
          <a:ln>
            <a:noFill/>
          </a:ln>
          <a:extLst/>
        </p:spPr>
        <p:txBody>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Blip>
                <a:blip r:embed="rId3"/>
              </a:buBlip>
              <a:defRPr sz="28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lvl="1" eaLnBrk="1" hangingPunct="1">
              <a:buClr>
                <a:srgbClr val="0000FF"/>
              </a:buClr>
              <a:buFont typeface="Wingdings" pitchFamily="2" charset="2"/>
              <a:buChar char="Ø"/>
              <a:defRPr/>
            </a:pPr>
            <a:r>
              <a:rPr lang="zh-CN" altLang="en-US" sz="2400" b="1" dirty="0"/>
              <a:t>良好的特征表达，是识别成功的关键；</a:t>
            </a:r>
          </a:p>
          <a:p>
            <a:pPr lvl="1" eaLnBrk="1" hangingPunct="1">
              <a:buClr>
                <a:srgbClr val="0000FF"/>
              </a:buClr>
              <a:buFont typeface="Wingdings" pitchFamily="2" charset="2"/>
              <a:buChar char="Ø"/>
              <a:defRPr/>
            </a:pPr>
            <a:r>
              <a:rPr lang="zh-CN" altLang="en-US" sz="2400" b="1" dirty="0"/>
              <a:t>识别系统的计算和测试工作耗时主要集中在特征表达部分；</a:t>
            </a:r>
          </a:p>
          <a:p>
            <a:pPr lvl="1" eaLnBrk="1" hangingPunct="1">
              <a:buClr>
                <a:srgbClr val="0000FF"/>
              </a:buClr>
              <a:buFont typeface="Wingdings" pitchFamily="2" charset="2"/>
              <a:buChar char="Ø"/>
              <a:defRPr/>
            </a:pPr>
            <a:r>
              <a:rPr lang="zh-CN" altLang="en-US" sz="2400" b="1" dirty="0"/>
              <a:t>传统的方法是手工设计良好的特征提取器，这需要大量的工程技术和专业领域知识。</a:t>
            </a:r>
            <a:endParaRPr lang="en-US" altLang="zh-CN" sz="2400" b="1" dirty="0"/>
          </a:p>
          <a:p>
            <a:pPr marL="471487" lvl="1" indent="0" eaLnBrk="1" hangingPunct="1">
              <a:buClr>
                <a:srgbClr val="0000FF"/>
              </a:buClr>
              <a:buNone/>
              <a:defRPr/>
            </a:pPr>
            <a:r>
              <a:rPr lang="zh-CN" altLang="en-US" sz="2800" b="1" dirty="0">
                <a:solidFill>
                  <a:srgbClr val="A50021"/>
                </a:solidFill>
              </a:rPr>
              <a:t>能否自动地学习特征呢？                  深度学习！</a:t>
            </a:r>
          </a:p>
        </p:txBody>
      </p:sp>
      <p:sp>
        <p:nvSpPr>
          <p:cNvPr id="87049" name="TextBox 18"/>
          <p:cNvSpPr txBox="1">
            <a:spLocks noChangeArrowheads="1"/>
          </p:cNvSpPr>
          <p:nvPr/>
        </p:nvSpPr>
        <p:spPr bwMode="auto">
          <a:xfrm>
            <a:off x="8759825" y="3429001"/>
            <a:ext cx="151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A50021"/>
                </a:solidFill>
              </a:rPr>
              <a:t>机器学习</a:t>
            </a:r>
          </a:p>
        </p:txBody>
      </p:sp>
      <p:sp>
        <p:nvSpPr>
          <p:cNvPr id="87050" name="右箭头 15"/>
          <p:cNvSpPr>
            <a:spLocks noChangeArrowheads="1"/>
          </p:cNvSpPr>
          <p:nvPr/>
        </p:nvSpPr>
        <p:spPr bwMode="auto">
          <a:xfrm>
            <a:off x="5312764" y="6054355"/>
            <a:ext cx="1439863" cy="215900"/>
          </a:xfrm>
          <a:prstGeom prst="rightArrow">
            <a:avLst>
              <a:gd name="adj1" fmla="val 50000"/>
              <a:gd name="adj2" fmla="val 50018"/>
            </a:avLst>
          </a:prstGeom>
          <a:solidFill>
            <a:srgbClr val="0000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Tree>
    <p:extLst>
      <p:ext uri="{BB962C8B-B14F-4D97-AF65-F5344CB8AC3E}">
        <p14:creationId xmlns:p14="http://schemas.microsoft.com/office/powerpoint/2010/main" val="881017299"/>
      </p:ext>
    </p:extLst>
  </p:cSld>
  <p:clrMapOvr>
    <a:masterClrMapping/>
  </p:clrMapOvr>
  <p:transition>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pPr eaLnBrk="1" hangingPunct="1"/>
            <a:r>
              <a:rPr lang="zh-CN" altLang="en-US" dirty="0" smtClean="0">
                <a:latin typeface="Times New Roman" panose="02020603050405020304" pitchFamily="18" charset="0"/>
                <a:cs typeface="Times New Roman" panose="02020603050405020304" pitchFamily="18" charset="0"/>
              </a:rPr>
              <a:t>深度学习的提出</a:t>
            </a:r>
          </a:p>
        </p:txBody>
      </p:sp>
      <p:sp>
        <p:nvSpPr>
          <p:cNvPr id="88067" name="内容占位符 2"/>
          <p:cNvSpPr>
            <a:spLocks noGrp="1"/>
          </p:cNvSpPr>
          <p:nvPr>
            <p:ph idx="1"/>
          </p:nvPr>
        </p:nvSpPr>
        <p:spPr>
          <a:xfrm>
            <a:off x="695400" y="1071562"/>
            <a:ext cx="10585176" cy="4949725"/>
          </a:xfrm>
        </p:spPr>
        <p:txBody>
          <a:bodyPr/>
          <a:lstStyle/>
          <a:p>
            <a:pPr eaLnBrk="1" hangingPunct="1"/>
            <a:r>
              <a:rPr lang="zh-CN" altLang="en-US" b="1" dirty="0" smtClean="0"/>
              <a:t>深度学习</a:t>
            </a:r>
            <a:r>
              <a:rPr lang="en-US" altLang="zh-CN" b="1" dirty="0" smtClean="0"/>
              <a:t>(Deep Learning</a:t>
            </a:r>
            <a:r>
              <a:rPr lang="zh-CN" altLang="en-US" b="1" dirty="0" smtClean="0"/>
              <a:t>，</a:t>
            </a:r>
            <a:r>
              <a:rPr lang="en-US" altLang="zh-CN" b="1" dirty="0" smtClean="0"/>
              <a:t>DL)</a:t>
            </a:r>
            <a:r>
              <a:rPr lang="zh-CN" altLang="en-US" b="1" dirty="0" smtClean="0"/>
              <a:t>：是一种特征学习方法，把原始数据通过一些</a:t>
            </a:r>
            <a:r>
              <a:rPr lang="zh-CN" altLang="en-US" b="1" dirty="0" smtClean="0">
                <a:solidFill>
                  <a:srgbClr val="0000FF"/>
                </a:solidFill>
              </a:rPr>
              <a:t>简单的但非线性的</a:t>
            </a:r>
            <a:r>
              <a:rPr lang="zh-CN" altLang="en-US" b="1" dirty="0" smtClean="0"/>
              <a:t>模型转变成为更高层次的、更加抽象的表达。通过足够多的转换组合，非常复杂的函数也可以被学习。</a:t>
            </a:r>
            <a:endParaRPr lang="en-US" altLang="zh-CN" b="1" dirty="0" smtClean="0"/>
          </a:p>
          <a:p>
            <a:pPr eaLnBrk="1" hangingPunct="1"/>
            <a:endParaRPr lang="en-US" altLang="zh-CN" b="1" dirty="0" smtClean="0"/>
          </a:p>
          <a:p>
            <a:pPr eaLnBrk="1" hangingPunct="1"/>
            <a:r>
              <a:rPr lang="zh-CN" altLang="en-US" b="1" dirty="0" smtClean="0"/>
              <a:t>深度学习的核心是，使用一种</a:t>
            </a:r>
            <a:r>
              <a:rPr lang="zh-CN" altLang="en-US" b="1" dirty="0" smtClean="0">
                <a:solidFill>
                  <a:srgbClr val="0000FF"/>
                </a:solidFill>
              </a:rPr>
              <a:t>通用的学习过程</a:t>
            </a:r>
            <a:r>
              <a:rPr lang="zh-CN" altLang="en-US" b="1" dirty="0" smtClean="0"/>
              <a:t>从数据中学习各层次的特征，而不是手工设计特征提取器。</a:t>
            </a:r>
            <a:endParaRPr lang="en-US" altLang="zh-CN" b="1" dirty="0" smtClean="0"/>
          </a:p>
        </p:txBody>
      </p:sp>
      <p:sp>
        <p:nvSpPr>
          <p:cNvPr id="8806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A0232D0-2680-449C-93F5-91BA9B1EC5BA}" type="slidenum">
              <a:rPr kumimoji="0" lang="ja-JP" altLang="en-US" sz="1800">
                <a:solidFill>
                  <a:srgbClr val="A50021"/>
                </a:solidFill>
                <a:latin typeface="Arial" panose="020B0604020202020204" pitchFamily="34" charset="0"/>
                <a:ea typeface="ＭＳ Ｐゴシック" panose="020B0600070205080204" pitchFamily="34" charset="-128"/>
              </a:rPr>
              <a:pPr/>
              <a:t>87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74331061"/>
      </p:ext>
    </p:extLst>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89091" name="内容占位符 2"/>
          <p:cNvSpPr>
            <a:spLocks noGrp="1"/>
          </p:cNvSpPr>
          <p:nvPr>
            <p:ph idx="1"/>
          </p:nvPr>
        </p:nvSpPr>
        <p:spPr>
          <a:xfrm>
            <a:off x="623392" y="1071563"/>
            <a:ext cx="10585176" cy="5237162"/>
          </a:xfrm>
        </p:spPr>
        <p:txBody>
          <a:bodyPr/>
          <a:lstStyle/>
          <a:p>
            <a:pPr>
              <a:defRPr/>
            </a:pPr>
            <a:r>
              <a:rPr lang="zh-CN" altLang="en-US" b="1" dirty="0" smtClean="0"/>
              <a:t>深度学习的概念源于人工神经网络的研究。含多隐层的多层感知器就是一种深度学习结构。</a:t>
            </a:r>
          </a:p>
          <a:p>
            <a:pPr marL="0" indent="0">
              <a:buNone/>
              <a:defRPr/>
            </a:pPr>
            <a:endParaRPr lang="en-US" altLang="zh-CN" b="1" dirty="0"/>
          </a:p>
          <a:p>
            <a:pPr marL="0" indent="0">
              <a:buNone/>
              <a:defRPr/>
            </a:pPr>
            <a:endParaRPr lang="en-US" altLang="zh-CN" b="1" dirty="0" smtClean="0"/>
          </a:p>
          <a:p>
            <a:pPr>
              <a:defRPr/>
            </a:pPr>
            <a:endParaRPr lang="en-US" altLang="zh-CN" b="1" dirty="0"/>
          </a:p>
          <a:p>
            <a:pPr marL="0" indent="0">
              <a:buNone/>
              <a:defRPr/>
            </a:pPr>
            <a:endParaRPr lang="en-US" altLang="zh-CN" b="1" dirty="0" smtClean="0"/>
          </a:p>
          <a:p>
            <a:pPr marL="0" indent="0">
              <a:buNone/>
              <a:defRPr/>
            </a:pPr>
            <a:endParaRPr lang="en-US" altLang="zh-CN" b="1" dirty="0"/>
          </a:p>
        </p:txBody>
      </p:sp>
      <p:sp>
        <p:nvSpPr>
          <p:cNvPr id="8909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A69524-7308-4B1C-83F7-59F58E32E4D8}" type="slidenum">
              <a:rPr kumimoji="0" lang="ja-JP" altLang="en-US" sz="1800">
                <a:solidFill>
                  <a:srgbClr val="A50021"/>
                </a:solidFill>
                <a:latin typeface="Arial" panose="020B0604020202020204" pitchFamily="34" charset="0"/>
                <a:ea typeface="ＭＳ Ｐゴシック" panose="020B0600070205080204" pitchFamily="34" charset="-128"/>
              </a:rPr>
              <a:pPr/>
              <a:t>88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grpSp>
        <p:nvGrpSpPr>
          <p:cNvPr id="89093" name="组合 7"/>
          <p:cNvGrpSpPr>
            <a:grpSpLocks/>
          </p:cNvGrpSpPr>
          <p:nvPr/>
        </p:nvGrpSpPr>
        <p:grpSpPr bwMode="auto">
          <a:xfrm>
            <a:off x="2207568" y="2732089"/>
            <a:ext cx="7921625" cy="4105275"/>
            <a:chOff x="35496" y="1556792"/>
            <a:chExt cx="7920880" cy="4104456"/>
          </a:xfrm>
        </p:grpSpPr>
        <p:grpSp>
          <p:nvGrpSpPr>
            <p:cNvPr id="89094" name="组合 4"/>
            <p:cNvGrpSpPr>
              <a:grpSpLocks/>
            </p:cNvGrpSpPr>
            <p:nvPr/>
          </p:nvGrpSpPr>
          <p:grpSpPr bwMode="auto">
            <a:xfrm>
              <a:off x="899592" y="1556792"/>
              <a:ext cx="6480720" cy="1224136"/>
              <a:chOff x="899592" y="2204864"/>
              <a:chExt cx="6480720" cy="1224136"/>
            </a:xfrm>
          </p:grpSpPr>
          <p:sp>
            <p:nvSpPr>
              <p:cNvPr id="89098" name="圆角矩形 1"/>
              <p:cNvSpPr>
                <a:spLocks noChangeArrowheads="1"/>
              </p:cNvSpPr>
              <p:nvPr/>
            </p:nvSpPr>
            <p:spPr bwMode="auto">
              <a:xfrm>
                <a:off x="899592"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a:p>
                <a:pPr algn="ctr" eaLnBrk="1" hangingPunct="1"/>
                <a:r>
                  <a:rPr lang="zh-CN" altLang="en-US" b="1"/>
                  <a:t>神经网络</a:t>
                </a:r>
              </a:p>
            </p:txBody>
          </p:sp>
          <p:sp>
            <p:nvSpPr>
              <p:cNvPr id="89099" name="圆角矩形 5"/>
              <p:cNvSpPr>
                <a:spLocks noChangeArrowheads="1"/>
              </p:cNvSpPr>
              <p:nvPr/>
            </p:nvSpPr>
            <p:spPr bwMode="auto">
              <a:xfrm>
                <a:off x="3203848"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a:p>
                <a:pPr algn="ctr" eaLnBrk="1" hangingPunct="1"/>
                <a:r>
                  <a:rPr lang="zh-CN" altLang="en-US" b="1"/>
                  <a:t>多层感知机</a:t>
                </a:r>
              </a:p>
            </p:txBody>
          </p:sp>
          <p:sp>
            <p:nvSpPr>
              <p:cNvPr id="89100" name="圆角矩形 6"/>
              <p:cNvSpPr>
                <a:spLocks noChangeArrowheads="1"/>
              </p:cNvSpPr>
              <p:nvPr/>
            </p:nvSpPr>
            <p:spPr bwMode="auto">
              <a:xfrm>
                <a:off x="5508104"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深度</a:t>
                </a:r>
                <a:endParaRPr lang="en-US" altLang="zh-CN" b="1"/>
              </a:p>
              <a:p>
                <a:pPr algn="ctr" eaLnBrk="1" hangingPunct="1"/>
                <a:r>
                  <a:rPr lang="zh-CN" altLang="en-US" b="1"/>
                  <a:t>神经网络</a:t>
                </a:r>
              </a:p>
            </p:txBody>
          </p:sp>
          <p:sp>
            <p:nvSpPr>
              <p:cNvPr id="89101" name="等腰三角形 2"/>
              <p:cNvSpPr>
                <a:spLocks noChangeArrowheads="1"/>
              </p:cNvSpPr>
              <p:nvPr/>
            </p:nvSpPr>
            <p:spPr bwMode="auto">
              <a:xfrm rot="5400000">
                <a:off x="2843808" y="2708920"/>
                <a:ext cx="288032" cy="216024"/>
              </a:xfrm>
              <a:prstGeom prst="triangle">
                <a:avLst>
                  <a:gd name="adj" fmla="val 50000"/>
                </a:avLst>
              </a:prstGeom>
              <a:solidFill>
                <a:schemeClr val="tx1"/>
              </a:solidFill>
              <a:ln w="9525" algn="ctr">
                <a:solidFill>
                  <a:schemeClr val="tx1"/>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102" name="等腰三角形 8"/>
              <p:cNvSpPr>
                <a:spLocks noChangeArrowheads="1"/>
              </p:cNvSpPr>
              <p:nvPr/>
            </p:nvSpPr>
            <p:spPr bwMode="auto">
              <a:xfrm rot="5400000">
                <a:off x="5184068" y="2744924"/>
                <a:ext cx="288032" cy="216024"/>
              </a:xfrm>
              <a:prstGeom prst="triangle">
                <a:avLst>
                  <a:gd name="adj" fmla="val 50000"/>
                </a:avLst>
              </a:prstGeom>
              <a:solidFill>
                <a:schemeClr val="tx1"/>
              </a:solidFill>
              <a:ln w="9525" algn="ctr">
                <a:solidFill>
                  <a:schemeClr val="tx1"/>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890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924945"/>
              <a:ext cx="2376264" cy="175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414" y="3212976"/>
              <a:ext cx="3257714" cy="180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9904" y="2873526"/>
              <a:ext cx="2206472" cy="278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29894209"/>
      </p:ext>
    </p:extLst>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479376" y="908051"/>
            <a:ext cx="10945216" cy="5400675"/>
          </a:xfrm>
        </p:spPr>
        <p:txBody>
          <a:bodyPr/>
          <a:lstStyle/>
          <a:p>
            <a:pPr>
              <a:defRPr/>
            </a:pPr>
            <a:r>
              <a:rPr lang="zh-CN" altLang="en-US" b="1" dirty="0" smtClean="0">
                <a:solidFill>
                  <a:srgbClr val="0000FF"/>
                </a:solidFill>
              </a:rPr>
              <a:t>深度学习</a:t>
            </a:r>
            <a:endParaRPr lang="en-US" altLang="zh-CN" b="1" dirty="0" smtClean="0">
              <a:solidFill>
                <a:srgbClr val="0000FF"/>
              </a:solidFill>
            </a:endParaRPr>
          </a:p>
          <a:p>
            <a:pPr marL="471487" lvl="1" indent="0">
              <a:buClr>
                <a:srgbClr val="0000FF"/>
              </a:buClr>
              <a:buNone/>
              <a:defRPr/>
            </a:pPr>
            <a:r>
              <a:rPr lang="zh-CN" altLang="en-US" sz="2400" b="1" dirty="0">
                <a:solidFill>
                  <a:srgbClr val="0000FF"/>
                </a:solidFill>
              </a:rPr>
              <a:t>结构</a:t>
            </a:r>
            <a:r>
              <a:rPr lang="zh-CN" altLang="en-US" sz="2400" b="1" dirty="0">
                <a:solidFill>
                  <a:schemeClr val="tx1"/>
                </a:solidFill>
              </a:rPr>
              <a:t>：简单模块的多层栈，以及许多计算非线性输入输出的映射。栈中的每个模块将其输入进行转换，以增加表达的可选择性与不变性，大部分模块的目标是特征学习。</a:t>
            </a:r>
          </a:p>
          <a:p>
            <a:pPr marL="471487" lvl="1" indent="0">
              <a:buClr>
                <a:srgbClr val="0000FF"/>
              </a:buClr>
              <a:buNone/>
              <a:defRPr/>
            </a:pPr>
            <a:endParaRPr lang="en-US" altLang="zh-CN" sz="2400" b="1" dirty="0">
              <a:solidFill>
                <a:srgbClr val="C00000"/>
              </a:solidFill>
            </a:endParaRPr>
          </a:p>
          <a:p>
            <a:pPr marL="471487" lvl="1" indent="0">
              <a:buClr>
                <a:srgbClr val="0000FF"/>
              </a:buClr>
              <a:buNone/>
              <a:defRPr/>
            </a:pPr>
            <a:r>
              <a:rPr lang="zh-CN" altLang="en-US" sz="2400" b="1" dirty="0">
                <a:solidFill>
                  <a:srgbClr val="0000FF"/>
                </a:solidFill>
              </a:rPr>
              <a:t>优点</a:t>
            </a:r>
            <a:r>
              <a:rPr lang="zh-CN" altLang="en-US" sz="2400" b="1" dirty="0">
                <a:solidFill>
                  <a:schemeClr val="tx1"/>
                </a:solidFill>
              </a:rPr>
              <a:t>：可通过学习一种深层非线性神经网络结构，实现复杂函数逼近，表征输入数据分布式表示。</a:t>
            </a: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1600" dirty="0">
              <a:solidFill>
                <a:schemeClr val="tx1"/>
              </a:solidFill>
            </a:endParaRPr>
          </a:p>
          <a:p>
            <a:pPr lvl="1">
              <a:buClr>
                <a:srgbClr val="0000FF"/>
              </a:buClr>
              <a:buFont typeface="Wingdings" panose="05000000000000000000" pitchFamily="2" charset="2"/>
              <a:buChar char="ü"/>
              <a:defRPr/>
            </a:pPr>
            <a:endParaRPr lang="zh-CN" altLang="en-US" sz="2400" b="1" dirty="0"/>
          </a:p>
        </p:txBody>
      </p:sp>
      <p:sp>
        <p:nvSpPr>
          <p:cNvPr id="901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5760E84-82E1-4665-A438-DAF63BAEF880}" type="slidenum">
              <a:rPr kumimoji="0" lang="ja-JP" altLang="en-US" sz="1800">
                <a:solidFill>
                  <a:srgbClr val="A50021"/>
                </a:solidFill>
                <a:latin typeface="Arial" panose="020B0604020202020204" pitchFamily="34" charset="0"/>
                <a:ea typeface="ＭＳ Ｐゴシック" panose="020B0600070205080204" pitchFamily="34" charset="-128"/>
              </a:rPr>
              <a:pPr/>
              <a:t>89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901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4" y="4248151"/>
            <a:ext cx="830897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236779"/>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4945B5-D108-4298-B62F-32981DC087AC}"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2019/10/29</a:t>
            </a:fld>
            <a:endParaRPr kumimoji="0" lang="en-US" altLang="zh-CN" sz="1400">
              <a:latin typeface="Tahoma" panose="020B0604030504040204" pitchFamily="34" charset="0"/>
              <a:ea typeface="宋体" panose="02010600030101010101" pitchFamily="2" charset="-122"/>
            </a:endParaRPr>
          </a:p>
        </p:txBody>
      </p:sp>
      <p:sp>
        <p:nvSpPr>
          <p:cNvPr id="94211"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FCEDFD8-8915-46B7-B83C-A914E3D3FAD7}"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9</a:t>
            </a:fld>
            <a:endParaRPr kumimoji="0" lang="en-US" altLang="zh-CN" sz="1400">
              <a:latin typeface="Tahoma" panose="020B0604030504040204" pitchFamily="34" charset="0"/>
              <a:ea typeface="宋体" panose="02010600030101010101" pitchFamily="2" charset="-122"/>
            </a:endParaRPr>
          </a:p>
        </p:txBody>
      </p:sp>
      <p:sp>
        <p:nvSpPr>
          <p:cNvPr id="94212" name="Rectangle 2"/>
          <p:cNvSpPr>
            <a:spLocks noGrp="1" noChangeArrowheads="1"/>
          </p:cNvSpPr>
          <p:nvPr>
            <p:ph type="title"/>
          </p:nvPr>
        </p:nvSpPr>
        <p:spPr>
          <a:xfrm>
            <a:off x="0" y="0"/>
            <a:ext cx="12192000" cy="707802"/>
          </a:xfrm>
        </p:spPr>
        <p:txBody>
          <a:bodyPr/>
          <a:lstStyle/>
          <a:p>
            <a:pPr eaLnBrk="1" hangingPunct="1"/>
            <a:r>
              <a:rPr lang="zh-CN" altLang="en-US" dirty="0">
                <a:latin typeface="Times New Roman" panose="02020603050405020304" pitchFamily="18" charset="0"/>
              </a:rPr>
              <a:t>机器学习系统</a:t>
            </a:r>
            <a:endParaRPr lang="zh-CN" altLang="en-US" sz="2800" dirty="0">
              <a:ea typeface="华文新魏" panose="02010800040101010101" pitchFamily="2" charset="-122"/>
            </a:endParaRPr>
          </a:p>
        </p:txBody>
      </p:sp>
      <p:sp>
        <p:nvSpPr>
          <p:cNvPr id="94214" name="Rectangle 5"/>
          <p:cNvSpPr>
            <a:spLocks noGrp="1" noChangeArrowheads="1"/>
          </p:cNvSpPr>
          <p:nvPr>
            <p:ph type="body" idx="1"/>
          </p:nvPr>
        </p:nvSpPr>
        <p:spPr>
          <a:xfrm>
            <a:off x="371379" y="1030202"/>
            <a:ext cx="11523133" cy="5400675"/>
          </a:xfrm>
        </p:spPr>
        <p:txBody>
          <a:bodyPr/>
          <a:lstStyle/>
          <a:p>
            <a:pPr eaLnBrk="1" hangingPunct="1">
              <a:lnSpc>
                <a:spcPct val="90000"/>
              </a:lnSpc>
            </a:pPr>
            <a:r>
              <a:rPr lang="zh-CN" altLang="en-US" sz="2400" dirty="0">
                <a:latin typeface="华文新魏" panose="02010800040101010101" pitchFamily="2" charset="-122"/>
              </a:rPr>
              <a:t>知识库</a:t>
            </a:r>
          </a:p>
          <a:p>
            <a:pPr lvl="1" eaLnBrk="1" hangingPunct="1">
              <a:lnSpc>
                <a:spcPct val="90000"/>
              </a:lnSpc>
            </a:pPr>
            <a:r>
              <a:rPr lang="zh-CN" altLang="en-US" sz="2400" dirty="0">
                <a:latin typeface="华文新魏" panose="02010800040101010101" pitchFamily="2" charset="-122"/>
              </a:rPr>
              <a:t>形式：知识表示形式。如特征向量、谓词演算式、产生式规则、过程、语义网络、框架等。</a:t>
            </a:r>
          </a:p>
          <a:p>
            <a:pPr lvl="1" eaLnBrk="1" hangingPunct="1">
              <a:lnSpc>
                <a:spcPct val="90000"/>
              </a:lnSpc>
              <a:buFont typeface="Wingdings" panose="05000000000000000000" pitchFamily="2" charset="2"/>
              <a:buNone/>
            </a:pPr>
            <a:r>
              <a:rPr lang="zh-CN" altLang="en-US" sz="2400" dirty="0">
                <a:latin typeface="华文新魏" panose="02010800040101010101" pitchFamily="2" charset="-122"/>
              </a:rPr>
              <a:t>	需要考虑：</a:t>
            </a:r>
          </a:p>
          <a:p>
            <a:pPr lvl="2" eaLnBrk="1" hangingPunct="1">
              <a:lnSpc>
                <a:spcPct val="90000"/>
              </a:lnSpc>
            </a:pPr>
            <a:r>
              <a:rPr lang="zh-CN" altLang="en-US" sz="2400" dirty="0">
                <a:solidFill>
                  <a:schemeClr val="tx1"/>
                </a:solidFill>
                <a:latin typeface="华文新魏" panose="02010800040101010101" pitchFamily="2" charset="-122"/>
              </a:rPr>
              <a:t>可表达性。要能描述缺乏内在结构的事物。以一个特征集合或其它东西来描述事物。推理难易性。常用的推理是比较两个描述是否等效。如：向量容易、谓词难。</a:t>
            </a:r>
          </a:p>
          <a:p>
            <a:pPr lvl="2" eaLnBrk="1" hangingPunct="1">
              <a:lnSpc>
                <a:spcPct val="90000"/>
              </a:lnSpc>
            </a:pPr>
            <a:r>
              <a:rPr lang="zh-CN" altLang="en-US" sz="2400" dirty="0">
                <a:solidFill>
                  <a:schemeClr val="tx1"/>
                </a:solidFill>
                <a:latin typeface="华文新魏" panose="02010800040101010101" pitchFamily="2" charset="-122"/>
              </a:rPr>
              <a:t>易于推理：一种常用的推理是比较两个描述是否等效。显然判定两个特征向量等效比较容易，判定两个谓词表达式等效的代价就较大。 </a:t>
            </a:r>
          </a:p>
          <a:p>
            <a:pPr lvl="2" algn="just" eaLnBrk="1" hangingPunct="1">
              <a:lnSpc>
                <a:spcPct val="90000"/>
              </a:lnSpc>
            </a:pPr>
            <a:r>
              <a:rPr lang="zh-CN" altLang="en-US" sz="2400" dirty="0">
                <a:solidFill>
                  <a:schemeClr val="tx1"/>
                </a:solidFill>
                <a:latin typeface="华文新魏" panose="02010800040101010101" pitchFamily="2" charset="-122"/>
              </a:rPr>
              <a:t>可修改性。知识是否可修改</a:t>
            </a:r>
          </a:p>
          <a:p>
            <a:pPr lvl="2" eaLnBrk="1" hangingPunct="1">
              <a:lnSpc>
                <a:spcPct val="90000"/>
              </a:lnSpc>
            </a:pPr>
            <a:r>
              <a:rPr lang="zh-CN" altLang="en-US" sz="2400" dirty="0">
                <a:solidFill>
                  <a:schemeClr val="tx1"/>
                </a:solidFill>
                <a:latin typeface="华文新魏" panose="02010800040101010101" pitchFamily="2" charset="-122"/>
              </a:rPr>
              <a:t>可扩充性。学习系统通过增加词典条目和表示结构来扩大表示能力，以学习更复杂的知识 </a:t>
            </a:r>
          </a:p>
          <a:p>
            <a:pPr lvl="1" eaLnBrk="1" hangingPunct="1">
              <a:lnSpc>
                <a:spcPct val="90000"/>
              </a:lnSpc>
            </a:pPr>
            <a:r>
              <a:rPr lang="zh-CN" altLang="en-US" sz="2400" dirty="0">
                <a:latin typeface="华文新魏" panose="02010800040101010101" pitchFamily="2" charset="-122"/>
              </a:rPr>
              <a:t>内容：要有相当的初始知识 </a:t>
            </a:r>
          </a:p>
        </p:txBody>
      </p:sp>
    </p:spTree>
    <p:extLst>
      <p:ext uri="{BB962C8B-B14F-4D97-AF65-F5344CB8AC3E}">
        <p14:creationId xmlns:p14="http://schemas.microsoft.com/office/powerpoint/2010/main" val="230406275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91139" name="内容占位符 2"/>
          <p:cNvSpPr>
            <a:spLocks noGrp="1"/>
          </p:cNvSpPr>
          <p:nvPr>
            <p:ph idx="1"/>
          </p:nvPr>
        </p:nvSpPr>
        <p:spPr>
          <a:xfrm>
            <a:off x="534616" y="1196752"/>
            <a:ext cx="11352584" cy="5165725"/>
          </a:xfrm>
        </p:spPr>
        <p:txBody>
          <a:bodyPr/>
          <a:lstStyle/>
          <a:p>
            <a:r>
              <a:rPr lang="zh-CN" altLang="en-US" b="1" dirty="0" smtClean="0">
                <a:solidFill>
                  <a:srgbClr val="0000FF"/>
                </a:solidFill>
              </a:rPr>
              <a:t>神经网络学习的历史</a:t>
            </a:r>
            <a:endParaRPr lang="en-US" altLang="zh-CN" b="1" dirty="0" smtClean="0">
              <a:solidFill>
                <a:srgbClr val="0000FF"/>
              </a:solidFill>
            </a:endParaRPr>
          </a:p>
          <a:p>
            <a:r>
              <a:rPr lang="zh-CN" altLang="en-US" b="1" dirty="0" smtClean="0"/>
              <a:t>从机器学习的模型结构层次来分，机器学习经历了两次研究浪潮：</a:t>
            </a:r>
            <a:endParaRPr lang="en-US" altLang="zh-CN" b="1" dirty="0" smtClean="0"/>
          </a:p>
          <a:p>
            <a:pPr lvl="1">
              <a:buClr>
                <a:srgbClr val="0000FF"/>
              </a:buClr>
              <a:buFont typeface="Wingdings" panose="05000000000000000000" pitchFamily="2" charset="2"/>
              <a:buChar char="Ø"/>
            </a:pPr>
            <a:endParaRPr lang="en-US" altLang="zh-CN" b="1" dirty="0" smtClean="0"/>
          </a:p>
          <a:p>
            <a:pPr lvl="1">
              <a:buClr>
                <a:srgbClr val="0000FF"/>
              </a:buClr>
              <a:buFont typeface="Wingdings" panose="05000000000000000000" pitchFamily="2" charset="2"/>
              <a:buChar char="Ø"/>
            </a:pPr>
            <a:r>
              <a:rPr lang="zh-CN" altLang="zh-CN" b="1" dirty="0" smtClean="0"/>
              <a:t>第一次浪潮</a:t>
            </a:r>
            <a:r>
              <a:rPr lang="en-US" altLang="zh-CN" b="1" dirty="0" smtClean="0"/>
              <a:t>——</a:t>
            </a:r>
            <a:r>
              <a:rPr lang="zh-CN" altLang="zh-CN" b="1" dirty="0" smtClean="0">
                <a:solidFill>
                  <a:srgbClr val="C00000"/>
                </a:solidFill>
              </a:rPr>
              <a:t>浅层学习</a:t>
            </a:r>
            <a:r>
              <a:rPr lang="zh-CN" altLang="zh-CN" b="1" dirty="0" smtClean="0"/>
              <a:t>（</a:t>
            </a:r>
            <a:r>
              <a:rPr lang="en-US" altLang="zh-CN" b="1" dirty="0" smtClean="0"/>
              <a:t>Shallow Learning</a:t>
            </a:r>
            <a:r>
              <a:rPr lang="zh-CN" altLang="zh-CN" b="1" dirty="0" smtClean="0"/>
              <a:t>）</a:t>
            </a:r>
            <a:endParaRPr lang="en-US" altLang="zh-CN" b="1" dirty="0" smtClean="0"/>
          </a:p>
          <a:p>
            <a:pPr lvl="1">
              <a:buClr>
                <a:srgbClr val="0000FF"/>
              </a:buClr>
              <a:buFont typeface="Wingdings" panose="05000000000000000000" pitchFamily="2" charset="2"/>
              <a:buChar char="Ø"/>
            </a:pPr>
            <a:endParaRPr lang="en-US" altLang="zh-CN" b="1" dirty="0" smtClean="0"/>
          </a:p>
          <a:p>
            <a:pPr lvl="1">
              <a:buClr>
                <a:srgbClr val="0000FF"/>
              </a:buClr>
              <a:buFont typeface="Wingdings" panose="05000000000000000000" pitchFamily="2" charset="2"/>
              <a:buChar char="Ø"/>
            </a:pPr>
            <a:r>
              <a:rPr lang="zh-CN" altLang="zh-CN" b="1" dirty="0" smtClean="0"/>
              <a:t>第二次浪潮</a:t>
            </a:r>
            <a:r>
              <a:rPr lang="en-US" altLang="zh-CN" b="1" dirty="0" smtClean="0"/>
              <a:t>——</a:t>
            </a:r>
            <a:r>
              <a:rPr lang="zh-CN" altLang="zh-CN" b="1" dirty="0" smtClean="0">
                <a:solidFill>
                  <a:srgbClr val="C00000"/>
                </a:solidFill>
              </a:rPr>
              <a:t>深度学习</a:t>
            </a:r>
            <a:endParaRPr lang="zh-CN" altLang="en-US" dirty="0" smtClean="0"/>
          </a:p>
        </p:txBody>
      </p:sp>
      <p:sp>
        <p:nvSpPr>
          <p:cNvPr id="9114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B1E219C-6E9B-434C-B539-3D94152B3716}" type="slidenum">
              <a:rPr kumimoji="0" lang="ja-JP" altLang="en-US" sz="1800">
                <a:solidFill>
                  <a:srgbClr val="A50021"/>
                </a:solidFill>
                <a:latin typeface="Arial" panose="020B0604020202020204" pitchFamily="34" charset="0"/>
                <a:ea typeface="ＭＳ Ｐゴシック" panose="020B0600070205080204" pitchFamily="34" charset="-128"/>
              </a:rPr>
              <a:pPr/>
              <a:t>90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187909520"/>
      </p:ext>
    </p:extLst>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695400" y="1071563"/>
            <a:ext cx="10945216" cy="5237162"/>
          </a:xfrm>
        </p:spPr>
        <p:txBody>
          <a:bodyPr/>
          <a:lstStyle/>
          <a:p>
            <a:pPr>
              <a:defRPr/>
            </a:pPr>
            <a:r>
              <a:rPr lang="zh-CN" altLang="en-US" b="1" dirty="0" smtClean="0">
                <a:solidFill>
                  <a:srgbClr val="0000FF"/>
                </a:solidFill>
              </a:rPr>
              <a:t>浅层学习</a:t>
            </a:r>
            <a:endParaRPr lang="en-US" altLang="zh-CN" b="1" dirty="0" smtClean="0">
              <a:solidFill>
                <a:srgbClr val="0000FF"/>
              </a:solidFill>
            </a:endParaRPr>
          </a:p>
          <a:p>
            <a:pPr lvl="1">
              <a:buClr>
                <a:srgbClr val="0000FF"/>
              </a:buClr>
              <a:buFont typeface="Wingdings" panose="05000000000000000000" pitchFamily="2" charset="2"/>
              <a:buChar char="ü"/>
              <a:defRPr/>
            </a:pPr>
            <a:endParaRPr lang="en-US" altLang="zh-CN" sz="2400" b="1" dirty="0"/>
          </a:p>
          <a:p>
            <a:pPr lvl="1">
              <a:buClr>
                <a:srgbClr val="0000FF"/>
              </a:buClr>
              <a:buFont typeface="Wingdings" panose="05000000000000000000" pitchFamily="2" charset="2"/>
              <a:buChar char="ü"/>
              <a:defRPr/>
            </a:pPr>
            <a:r>
              <a:rPr lang="zh-CN" altLang="en-US" b="1" dirty="0" smtClean="0"/>
              <a:t>人工神经网络（</a:t>
            </a:r>
            <a:r>
              <a:rPr lang="en-US" altLang="zh-CN" b="1" dirty="0" smtClean="0"/>
              <a:t>BP</a:t>
            </a:r>
            <a:r>
              <a:rPr lang="zh-CN" altLang="en-US" b="1" dirty="0" smtClean="0"/>
              <a:t>算法）</a:t>
            </a:r>
            <a:endParaRPr lang="en-US" altLang="zh-CN" b="1" dirty="0" smtClean="0"/>
          </a:p>
          <a:p>
            <a:pPr marL="1211262" lvl="2" indent="-342900">
              <a:buClr>
                <a:srgbClr val="C00000"/>
              </a:buClr>
              <a:buFont typeface="Arial" pitchFamily="34" charset="0"/>
              <a:buChar char="•"/>
              <a:defRPr/>
            </a:pPr>
            <a:r>
              <a:rPr lang="zh-CN" altLang="en-US" sz="2400" b="1" dirty="0">
                <a:solidFill>
                  <a:schemeClr val="tx1"/>
                </a:solidFill>
              </a:rPr>
              <a:t>虽被称作多层感知机，但实际是一种只含有一层隐层节点的浅层模型。</a:t>
            </a:r>
            <a:endParaRPr lang="en-US" altLang="zh-CN" sz="2400" b="1" dirty="0"/>
          </a:p>
          <a:p>
            <a:pPr lvl="1">
              <a:buClr>
                <a:srgbClr val="0000FF"/>
              </a:buClr>
              <a:buFont typeface="Wingdings" panose="05000000000000000000" pitchFamily="2" charset="2"/>
              <a:buChar char="ü"/>
              <a:defRPr/>
            </a:pPr>
            <a:r>
              <a:rPr lang="en-US" altLang="zh-CN" b="1" dirty="0" smtClean="0"/>
              <a:t>SVM</a:t>
            </a:r>
            <a:r>
              <a:rPr lang="zh-CN" altLang="en-US" b="1" dirty="0" smtClean="0"/>
              <a:t>（</a:t>
            </a:r>
            <a:r>
              <a:rPr lang="en-US" altLang="zh-CN" b="1" dirty="0" smtClean="0"/>
              <a:t>Support </a:t>
            </a:r>
            <a:r>
              <a:rPr lang="en-US" altLang="zh-CN" b="1" dirty="0"/>
              <a:t>Vector Machines</a:t>
            </a:r>
            <a:r>
              <a:rPr lang="zh-CN" altLang="zh-CN" b="1" dirty="0"/>
              <a:t>）、</a:t>
            </a:r>
            <a:r>
              <a:rPr lang="en-US" altLang="zh-CN" b="1" dirty="0"/>
              <a:t> Boosting</a:t>
            </a:r>
            <a:r>
              <a:rPr lang="zh-CN" altLang="zh-CN" b="1" dirty="0"/>
              <a:t>、最大熵方法（如</a:t>
            </a:r>
            <a:r>
              <a:rPr lang="en-US" altLang="zh-CN" b="1" dirty="0" smtClean="0"/>
              <a:t>Logistic Regression</a:t>
            </a:r>
            <a:r>
              <a:rPr lang="zh-CN" altLang="zh-CN" b="1" dirty="0" smtClean="0"/>
              <a:t>）</a:t>
            </a:r>
            <a:r>
              <a:rPr lang="zh-CN" altLang="zh-CN" b="1" dirty="0"/>
              <a:t>等</a:t>
            </a:r>
            <a:r>
              <a:rPr lang="zh-CN" altLang="zh-CN" b="1" dirty="0" smtClean="0"/>
              <a:t>。</a:t>
            </a:r>
            <a:endParaRPr lang="en-US" altLang="zh-CN" b="1" dirty="0" smtClean="0"/>
          </a:p>
          <a:p>
            <a:pPr marL="1211262" lvl="2" indent="-342900">
              <a:buClr>
                <a:srgbClr val="C00000"/>
              </a:buClr>
              <a:buFont typeface="Arial" pitchFamily="34" charset="0"/>
              <a:buChar char="•"/>
              <a:defRPr/>
            </a:pPr>
            <a:r>
              <a:rPr lang="zh-CN" altLang="en-US" sz="2400" b="1" dirty="0">
                <a:solidFill>
                  <a:schemeClr val="tx1"/>
                </a:solidFill>
              </a:rPr>
              <a:t>带有一层隐层节点（如</a:t>
            </a:r>
            <a:r>
              <a:rPr lang="en-US" altLang="zh-CN" sz="2400" b="1" dirty="0">
                <a:solidFill>
                  <a:schemeClr val="tx1"/>
                </a:solidFill>
              </a:rPr>
              <a:t>SVM</a:t>
            </a:r>
            <a:r>
              <a:rPr lang="zh-CN" altLang="en-US" sz="2400" b="1" dirty="0">
                <a:solidFill>
                  <a:schemeClr val="tx1"/>
                </a:solidFill>
              </a:rPr>
              <a:t>、</a:t>
            </a:r>
            <a:r>
              <a:rPr lang="en-US" altLang="zh-CN" sz="2400" b="1" dirty="0">
                <a:solidFill>
                  <a:schemeClr val="tx1"/>
                </a:solidFill>
              </a:rPr>
              <a:t>Boosting</a:t>
            </a:r>
            <a:r>
              <a:rPr lang="zh-CN" altLang="en-US" sz="2400" b="1" dirty="0">
                <a:solidFill>
                  <a:schemeClr val="tx1"/>
                </a:solidFill>
              </a:rPr>
              <a:t>），或没有隐层节点（如</a:t>
            </a:r>
            <a:r>
              <a:rPr lang="en-US" altLang="zh-CN" sz="2400" b="1" dirty="0">
                <a:solidFill>
                  <a:schemeClr val="tx1"/>
                </a:solidFill>
              </a:rPr>
              <a:t>Logistic Regression </a:t>
            </a:r>
            <a:r>
              <a:rPr lang="zh-CN" altLang="en-US" sz="2400" b="1" dirty="0">
                <a:solidFill>
                  <a:schemeClr val="tx1"/>
                </a:solidFill>
              </a:rPr>
              <a:t>）的浅层模型。</a:t>
            </a:r>
            <a:endParaRPr lang="en-US" altLang="zh-CN" sz="2400" b="1" dirty="0">
              <a:solidFill>
                <a:schemeClr val="tx1"/>
              </a:solidFill>
            </a:endParaRPr>
          </a:p>
          <a:p>
            <a:pPr marL="471487" lvl="1" indent="0">
              <a:buClr>
                <a:srgbClr val="0000FF"/>
              </a:buClr>
              <a:buNone/>
              <a:defRPr/>
            </a:pPr>
            <a:endParaRPr lang="en-US" altLang="zh-CN" sz="2400" b="1" dirty="0">
              <a:solidFill>
                <a:srgbClr val="C00000"/>
              </a:solidFill>
            </a:endParaRPr>
          </a:p>
          <a:p>
            <a:pPr marL="471487" lvl="1" indent="0">
              <a:buClr>
                <a:srgbClr val="0000FF"/>
              </a:buClr>
              <a:buNone/>
              <a:defRPr/>
            </a:pPr>
            <a:r>
              <a:rPr lang="zh-CN" altLang="zh-CN" sz="2400" b="1" dirty="0">
                <a:solidFill>
                  <a:srgbClr val="0000FF"/>
                </a:solidFill>
              </a:rPr>
              <a:t>局限性</a:t>
            </a:r>
            <a:r>
              <a:rPr lang="zh-CN" altLang="en-US" sz="2400" b="1" dirty="0">
                <a:solidFill>
                  <a:srgbClr val="0000FF"/>
                </a:solidFill>
              </a:rPr>
              <a:t>：</a:t>
            </a:r>
            <a:r>
              <a:rPr lang="zh-CN" altLang="zh-CN" sz="2400" b="1" dirty="0">
                <a:solidFill>
                  <a:srgbClr val="0000FF"/>
                </a:solidFill>
              </a:rPr>
              <a:t>有限样本和有限计算单元情况下对复杂函数的表示能力有限，针对复杂分类问题其泛化能力受到一定制约。</a:t>
            </a:r>
            <a:endParaRPr lang="zh-CN" altLang="en-US" sz="2400" b="1" dirty="0">
              <a:solidFill>
                <a:srgbClr val="0000FF"/>
              </a:solidFill>
            </a:endParaRPr>
          </a:p>
        </p:txBody>
      </p:sp>
      <p:sp>
        <p:nvSpPr>
          <p:cNvPr id="9216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F93E302-D53A-4BD5-8D7D-264934ED3B36}" type="slidenum">
              <a:rPr kumimoji="0" lang="ja-JP" altLang="en-US" sz="1800">
                <a:solidFill>
                  <a:srgbClr val="A50021"/>
                </a:solidFill>
                <a:latin typeface="Arial" panose="020B0604020202020204" pitchFamily="34" charset="0"/>
                <a:ea typeface="ＭＳ Ｐゴシック" panose="020B0600070205080204" pitchFamily="34" charset="-128"/>
              </a:rPr>
              <a:pPr/>
              <a:t>91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90390238"/>
      </p:ext>
    </p:extLst>
  </p:cSld>
  <p:clrMapOvr>
    <a:masterClrMapping/>
  </p:clrMapOvr>
  <p:transition>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623392" y="908051"/>
            <a:ext cx="11089232" cy="5400675"/>
          </a:xfrm>
        </p:spPr>
        <p:txBody>
          <a:bodyPr/>
          <a:lstStyle/>
          <a:p>
            <a:pPr>
              <a:defRPr/>
            </a:pPr>
            <a:r>
              <a:rPr lang="zh-CN" altLang="en-US" b="1" dirty="0" smtClean="0">
                <a:solidFill>
                  <a:srgbClr val="0000FF"/>
                </a:solidFill>
              </a:rPr>
              <a:t>深度学习</a:t>
            </a:r>
            <a:endParaRPr lang="en-US" altLang="zh-CN" b="1" dirty="0" smtClean="0">
              <a:solidFill>
                <a:srgbClr val="0000FF"/>
              </a:solidFill>
            </a:endParaRPr>
          </a:p>
          <a:p>
            <a:pPr lvl="1">
              <a:buClr>
                <a:srgbClr val="0000FF"/>
              </a:buClr>
              <a:buFont typeface="Wingdings" panose="05000000000000000000" pitchFamily="2" charset="2"/>
              <a:buChar char="ü"/>
              <a:defRPr/>
            </a:pPr>
            <a:r>
              <a:rPr lang="en-US" altLang="zh-CN" sz="2400" b="1" dirty="0"/>
              <a:t>2006</a:t>
            </a:r>
            <a:r>
              <a:rPr lang="zh-CN" altLang="en-US" sz="2400" b="1" dirty="0"/>
              <a:t>年，加拿大多伦多大学教授</a:t>
            </a:r>
            <a:r>
              <a:rPr lang="en-US" altLang="zh-CN" sz="2400" b="1" dirty="0"/>
              <a:t>Geoffrey Hinton</a:t>
            </a:r>
            <a:r>
              <a:rPr lang="zh-CN" altLang="en-US" sz="2400" b="1" dirty="0"/>
              <a:t>和他的学生在</a:t>
            </a:r>
            <a:r>
              <a:rPr lang="en-US" altLang="zh-CN" sz="2400" b="1" i="1" dirty="0"/>
              <a:t>Science</a:t>
            </a:r>
            <a:r>
              <a:rPr lang="zh-CN" altLang="en-US" sz="2400" b="1" dirty="0"/>
              <a:t>上发表的文章</a:t>
            </a:r>
            <a:r>
              <a:rPr lang="en-US" altLang="zh-CN" sz="2400" b="1" dirty="0"/>
              <a:t>[1]</a:t>
            </a:r>
            <a:r>
              <a:rPr lang="zh-CN" altLang="en-US" sz="2400" b="1" dirty="0"/>
              <a:t>掀起了深度学习的浪潮。</a:t>
            </a:r>
            <a:endParaRPr lang="en-US" altLang="zh-CN" sz="2400" b="1" dirty="0"/>
          </a:p>
          <a:p>
            <a:pPr lvl="1">
              <a:buClr>
                <a:srgbClr val="0000FF"/>
              </a:buClr>
              <a:buFont typeface="Wingdings" panose="05000000000000000000" pitchFamily="2" charset="2"/>
              <a:buChar char="ü"/>
              <a:defRPr/>
            </a:pPr>
            <a:r>
              <a:rPr lang="zh-CN" altLang="en-US" sz="2400" b="1" dirty="0"/>
              <a:t>这篇文章提出了深度学习的两个重要观点：</a:t>
            </a:r>
            <a:endParaRPr lang="en-US" altLang="zh-CN" sz="2400" b="1" dirty="0"/>
          </a:p>
          <a:p>
            <a:pPr marL="952500" lvl="1" indent="-514350">
              <a:buClr>
                <a:srgbClr val="0000FF"/>
              </a:buClr>
              <a:buFont typeface="+mj-ea"/>
              <a:buAutoNum type="circleNumDbPlain"/>
              <a:defRPr/>
            </a:pPr>
            <a:r>
              <a:rPr lang="zh-CN" altLang="en-US" sz="2400" b="1" dirty="0"/>
              <a:t>多隐层的人工神经网络具有优异的特征学习能力，学习得到的特征对数据有更本质的刻画，从而有利于可视化或分类；</a:t>
            </a:r>
            <a:endParaRPr lang="en-US" altLang="zh-CN" sz="2400" b="1" dirty="0"/>
          </a:p>
          <a:p>
            <a:pPr marL="952500" lvl="1" indent="-514350">
              <a:buClr>
                <a:srgbClr val="0000FF"/>
              </a:buClr>
              <a:buFont typeface="+mj-ea"/>
              <a:buAutoNum type="circleNumDbPlain"/>
              <a:defRPr/>
            </a:pPr>
            <a:r>
              <a:rPr lang="zh-CN" altLang="en-US" sz="2400" b="1" dirty="0"/>
              <a:t>深度神经网络在训练上的难度，可以通过 “</a:t>
            </a:r>
            <a:r>
              <a:rPr lang="zh-CN" altLang="en-US" sz="2400" b="1" dirty="0">
                <a:solidFill>
                  <a:srgbClr val="FF0000"/>
                </a:solidFill>
              </a:rPr>
              <a:t>逐层初始化</a:t>
            </a:r>
            <a:r>
              <a:rPr lang="zh-CN" altLang="en-US" sz="2400" b="1" dirty="0"/>
              <a:t>”（</a:t>
            </a:r>
            <a:r>
              <a:rPr lang="en-US" altLang="zh-CN" sz="2400" b="1" dirty="0"/>
              <a:t>layer-wise pre-training</a:t>
            </a:r>
            <a:r>
              <a:rPr lang="zh-CN" altLang="en-US" sz="2400" b="1" dirty="0"/>
              <a:t>）来有效克服。逐层初始化可以通过无监督学习来实现。</a:t>
            </a:r>
            <a:endParaRPr lang="en-US" altLang="zh-CN" sz="2400" b="1" dirty="0"/>
          </a:p>
          <a:p>
            <a:pPr marL="438150" lvl="1" indent="0">
              <a:buClr>
                <a:srgbClr val="0000FF"/>
              </a:buClr>
              <a:buNone/>
              <a:defRPr/>
            </a:pPr>
            <a:endParaRPr lang="en-US" altLang="zh-CN" sz="1600" dirty="0">
              <a:solidFill>
                <a:schemeClr val="tx1"/>
              </a:solidFill>
            </a:endParaRPr>
          </a:p>
          <a:p>
            <a:pPr marL="438150" lvl="1" indent="0">
              <a:buClr>
                <a:srgbClr val="0000FF"/>
              </a:buClr>
              <a:buNone/>
              <a:defRPr/>
            </a:pPr>
            <a:r>
              <a:rPr lang="en-US" altLang="zh-CN" sz="2400" dirty="0">
                <a:solidFill>
                  <a:schemeClr val="tx1"/>
                </a:solidFill>
              </a:rPr>
              <a:t>[1] G.E. Hinton, </a:t>
            </a:r>
            <a:r>
              <a:rPr lang="en-US" altLang="zh-CN" sz="2400" i="1" dirty="0">
                <a:solidFill>
                  <a:schemeClr val="tx1"/>
                </a:solidFill>
              </a:rPr>
              <a:t>et al</a:t>
            </a:r>
            <a:r>
              <a:rPr lang="en-US" altLang="zh-CN" sz="2400" dirty="0">
                <a:solidFill>
                  <a:schemeClr val="tx1"/>
                </a:solidFill>
              </a:rPr>
              <a:t>. Reducing the dimensionality of data with neural networks[J]. Science, 2006, 313(5786): 504-507.</a:t>
            </a:r>
          </a:p>
        </p:txBody>
      </p:sp>
      <p:sp>
        <p:nvSpPr>
          <p:cNvPr id="9318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582B63A-2A7C-4247-845A-E3094D69D929}" type="slidenum">
              <a:rPr kumimoji="0" lang="ja-JP" altLang="en-US" sz="1800">
                <a:solidFill>
                  <a:srgbClr val="A50021"/>
                </a:solidFill>
                <a:latin typeface="Arial" panose="020B0604020202020204" pitchFamily="34" charset="0"/>
                <a:ea typeface="ＭＳ Ｐゴシック" panose="020B0600070205080204" pitchFamily="34" charset="-128"/>
              </a:rPr>
              <a:pPr/>
              <a:t>92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09546255"/>
      </p:ext>
    </p:extLst>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479376" y="1071563"/>
            <a:ext cx="11161240" cy="5237162"/>
          </a:xfrm>
        </p:spPr>
        <p:txBody>
          <a:bodyPr/>
          <a:lstStyle/>
          <a:p>
            <a:pPr>
              <a:defRPr/>
            </a:pPr>
            <a:r>
              <a:rPr lang="zh-CN" altLang="en-US" b="1" dirty="0" smtClean="0">
                <a:solidFill>
                  <a:srgbClr val="0000FF"/>
                </a:solidFill>
              </a:rPr>
              <a:t>深度学习 </a:t>
            </a:r>
            <a:r>
              <a:rPr lang="en-US" altLang="zh-CN" b="1" dirty="0" smtClean="0">
                <a:solidFill>
                  <a:srgbClr val="0000FF"/>
                </a:solidFill>
              </a:rPr>
              <a:t>V.S.</a:t>
            </a:r>
            <a:r>
              <a:rPr lang="zh-CN" altLang="en-US" b="1" dirty="0" smtClean="0">
                <a:solidFill>
                  <a:srgbClr val="0000FF"/>
                </a:solidFill>
              </a:rPr>
              <a:t>浅层学习</a:t>
            </a:r>
            <a:endParaRPr lang="en-US" altLang="zh-CN" b="1" dirty="0" smtClean="0">
              <a:solidFill>
                <a:srgbClr val="0000FF"/>
              </a:solidFill>
            </a:endParaRPr>
          </a:p>
          <a:p>
            <a:pPr lvl="1">
              <a:buClr>
                <a:srgbClr val="0000FF"/>
              </a:buClr>
              <a:buFont typeface="Wingdings" panose="05000000000000000000" pitchFamily="2" charset="2"/>
              <a:buChar char="ü"/>
              <a:defRPr/>
            </a:pPr>
            <a:r>
              <a:rPr lang="zh-CN" altLang="en-US" sz="2400" b="1" dirty="0">
                <a:solidFill>
                  <a:srgbClr val="C00000"/>
                </a:solidFill>
              </a:rPr>
              <a:t>实质</a:t>
            </a:r>
            <a:r>
              <a:rPr lang="zh-CN" altLang="en-US" sz="2400" b="1" dirty="0"/>
              <a:t>：通过构建多隐层的模型和海量训练数据（可为无标签数据）来学习更有用的特征，从而提升分类或预测的准确性。“深度模型”是手段，“特征学习”是目的。</a:t>
            </a:r>
            <a:endParaRPr lang="en-US" altLang="zh-CN" sz="2400" b="1" dirty="0"/>
          </a:p>
          <a:p>
            <a:pPr lvl="1">
              <a:buClr>
                <a:srgbClr val="0000FF"/>
              </a:buClr>
              <a:buFont typeface="Wingdings" panose="05000000000000000000" pitchFamily="2" charset="2"/>
              <a:buChar char="ü"/>
              <a:defRPr/>
            </a:pPr>
            <a:r>
              <a:rPr lang="zh-CN" altLang="en-US" sz="2400" b="1" dirty="0">
                <a:solidFill>
                  <a:srgbClr val="C00000"/>
                </a:solidFill>
              </a:rPr>
              <a:t>与浅层学习的区别</a:t>
            </a:r>
            <a:r>
              <a:rPr lang="zh-CN" altLang="en-US" sz="2400" b="1" dirty="0"/>
              <a:t>：</a:t>
            </a:r>
            <a:endParaRPr lang="en-US" altLang="zh-CN" sz="2400" b="1" dirty="0"/>
          </a:p>
          <a:p>
            <a:pPr marL="814387" lvl="1" indent="-342900">
              <a:buClr>
                <a:srgbClr val="0000FF"/>
              </a:buClr>
              <a:buFont typeface="+mj-ea"/>
              <a:buAutoNum type="circleNumDbPlain"/>
              <a:defRPr/>
            </a:pPr>
            <a:r>
              <a:rPr lang="zh-CN" altLang="en-US" sz="2400" b="1" dirty="0"/>
              <a:t>强调了模型结构的深度：通常有</a:t>
            </a:r>
            <a:r>
              <a:rPr lang="en-US" altLang="zh-CN" sz="2400" b="1" dirty="0"/>
              <a:t>5</a:t>
            </a:r>
            <a:r>
              <a:rPr lang="zh-CN" altLang="en-US" sz="2400" b="1" dirty="0"/>
              <a:t>层、</a:t>
            </a:r>
            <a:r>
              <a:rPr lang="en-US" altLang="zh-CN" sz="2400" b="1" dirty="0"/>
              <a:t>6</a:t>
            </a:r>
            <a:r>
              <a:rPr lang="zh-CN" altLang="en-US" sz="2400" b="1" dirty="0"/>
              <a:t>层，甚至</a:t>
            </a:r>
            <a:r>
              <a:rPr lang="en-US" altLang="zh-CN" sz="2400" b="1" dirty="0"/>
              <a:t>10</a:t>
            </a:r>
            <a:r>
              <a:rPr lang="zh-CN" altLang="en-US" sz="2400" b="1" dirty="0"/>
              <a:t>多层的隐层节点；</a:t>
            </a:r>
          </a:p>
          <a:p>
            <a:pPr marL="814387" lvl="1" indent="-342900">
              <a:buClr>
                <a:srgbClr val="0000FF"/>
              </a:buClr>
              <a:buFont typeface="+mj-ea"/>
              <a:buAutoNum type="circleNumDbPlain"/>
              <a:defRPr/>
            </a:pPr>
            <a:r>
              <a:rPr lang="zh-CN" altLang="en-US" sz="2400" b="1" dirty="0"/>
              <a:t>突出了特征学习的重要性：通过逐层特征变换，将样本在原空间的特征表示变换到一个新特征空间，从而使分类或预测更加容易。与人工规则构造特征的方法相比，利用大数据来学习特征，更能够刻画数据的丰富内在信息。</a:t>
            </a:r>
            <a:endParaRPr lang="en-US" altLang="zh-CN" sz="2400" b="1" dirty="0"/>
          </a:p>
          <a:p>
            <a:pPr marL="471487" lvl="1" indent="0">
              <a:buClr>
                <a:srgbClr val="0000FF"/>
              </a:buClr>
              <a:buNone/>
              <a:defRPr/>
            </a:pPr>
            <a:endParaRPr lang="zh-CN" altLang="en-US" sz="2400" b="1" dirty="0"/>
          </a:p>
        </p:txBody>
      </p:sp>
      <p:sp>
        <p:nvSpPr>
          <p:cNvPr id="9421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A97DCA-5C5C-49AE-BEB2-15F8FA90BB43}" type="slidenum">
              <a:rPr kumimoji="0" lang="ja-JP" altLang="en-US" sz="1800">
                <a:solidFill>
                  <a:srgbClr val="A50021"/>
                </a:solidFill>
                <a:latin typeface="Arial" panose="020B0604020202020204" pitchFamily="34" charset="0"/>
                <a:ea typeface="ＭＳ Ｐゴシック" panose="020B0600070205080204" pitchFamily="34" charset="-128"/>
              </a:rPr>
              <a:pPr/>
              <a:t>93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95634772"/>
      </p:ext>
    </p:extLst>
  </p:cSld>
  <p:clrMapOvr>
    <a:masterClrMapping/>
  </p:clrMapOvr>
  <p:transition>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深度学习的提出</a:t>
            </a:r>
          </a:p>
        </p:txBody>
      </p:sp>
      <p:sp>
        <p:nvSpPr>
          <p:cNvPr id="95235" name="内容占位符 2"/>
          <p:cNvSpPr>
            <a:spLocks noGrp="1"/>
          </p:cNvSpPr>
          <p:nvPr>
            <p:ph idx="1"/>
          </p:nvPr>
        </p:nvSpPr>
        <p:spPr>
          <a:xfrm>
            <a:off x="695400" y="1214439"/>
            <a:ext cx="10945216" cy="5094287"/>
          </a:xfrm>
        </p:spPr>
        <p:txBody>
          <a:bodyPr/>
          <a:lstStyle/>
          <a:p>
            <a:r>
              <a:rPr lang="en-US" altLang="zh-CN" b="1" dirty="0" smtClean="0">
                <a:solidFill>
                  <a:srgbClr val="0000FF"/>
                </a:solidFill>
              </a:rPr>
              <a:t>3</a:t>
            </a:r>
            <a:r>
              <a:rPr lang="zh-CN" altLang="en-US" b="1" dirty="0" smtClean="0">
                <a:solidFill>
                  <a:srgbClr val="0000FF"/>
                </a:solidFill>
              </a:rPr>
              <a:t>类深度神经网络：</a:t>
            </a:r>
            <a:endParaRPr lang="en-US" altLang="zh-CN" b="1" dirty="0" smtClean="0">
              <a:solidFill>
                <a:srgbClr val="0000FF"/>
              </a:solidFill>
            </a:endParaRPr>
          </a:p>
          <a:p>
            <a:pPr lvl="1">
              <a:buClr>
                <a:srgbClr val="0000FF"/>
              </a:buClr>
              <a:buFont typeface="Wingdings" panose="05000000000000000000" pitchFamily="2" charset="2"/>
              <a:buChar char="ü"/>
            </a:pPr>
            <a:r>
              <a:rPr lang="zh-CN" altLang="en-US" sz="2800" b="1" dirty="0">
                <a:solidFill>
                  <a:srgbClr val="C00000"/>
                </a:solidFill>
              </a:rPr>
              <a:t>前馈深度网络</a:t>
            </a:r>
            <a:r>
              <a:rPr lang="zh-CN" altLang="en-US" sz="2800" b="1" dirty="0"/>
              <a:t>：多层感知机、</a:t>
            </a:r>
            <a:r>
              <a:rPr lang="zh-CN" altLang="en-US" sz="2800" b="1" dirty="0">
                <a:solidFill>
                  <a:srgbClr val="0000FF"/>
                </a:solidFill>
              </a:rPr>
              <a:t>卷积神经网络</a:t>
            </a:r>
            <a:r>
              <a:rPr lang="zh-CN" altLang="en-US" sz="2800" b="1" dirty="0"/>
              <a:t>等。</a:t>
            </a:r>
            <a:endParaRPr lang="en-US" altLang="zh-CN" sz="2800" b="1" dirty="0"/>
          </a:p>
          <a:p>
            <a:pPr lvl="1">
              <a:buClr>
                <a:srgbClr val="0000FF"/>
              </a:buClr>
              <a:buFont typeface="Wingdings" panose="05000000000000000000" pitchFamily="2" charset="2"/>
              <a:buChar char="ü"/>
            </a:pPr>
            <a:r>
              <a:rPr lang="zh-CN" altLang="en-US" sz="2800" b="1" dirty="0">
                <a:solidFill>
                  <a:srgbClr val="C00000"/>
                </a:solidFill>
              </a:rPr>
              <a:t>反馈深度网络</a:t>
            </a:r>
            <a:r>
              <a:rPr lang="zh-CN" altLang="en-US" sz="2800" b="1" dirty="0"/>
              <a:t>：反卷积神经网络、层次稀疏编码网络等。</a:t>
            </a:r>
            <a:endParaRPr lang="en-US" altLang="zh-CN" sz="2800" b="1" dirty="0"/>
          </a:p>
          <a:p>
            <a:pPr lvl="1">
              <a:buClr>
                <a:srgbClr val="0000FF"/>
              </a:buClr>
              <a:buFont typeface="Wingdings" panose="05000000000000000000" pitchFamily="2" charset="2"/>
              <a:buChar char="ü"/>
            </a:pPr>
            <a:r>
              <a:rPr lang="zh-CN" altLang="en-US" sz="2800" b="1" dirty="0">
                <a:solidFill>
                  <a:srgbClr val="C00000"/>
                </a:solidFill>
              </a:rPr>
              <a:t>双向深度网络</a:t>
            </a:r>
            <a:r>
              <a:rPr lang="zh-CN" altLang="en-US" sz="2800" b="1" dirty="0"/>
              <a:t>：深度玻尔兹曼机、深度信念网络、栈式自编码器等。</a:t>
            </a:r>
          </a:p>
        </p:txBody>
      </p:sp>
      <p:sp>
        <p:nvSpPr>
          <p:cNvPr id="9523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2BA0A15-DB6F-4B1F-AB17-401EBC89EDAA}" type="slidenum">
              <a:rPr kumimoji="0" lang="ja-JP" altLang="en-US" sz="1800">
                <a:solidFill>
                  <a:srgbClr val="A50021"/>
                </a:solidFill>
                <a:latin typeface="Arial" panose="020B0604020202020204" pitchFamily="34" charset="0"/>
                <a:ea typeface="ＭＳ Ｐゴシック" panose="020B0600070205080204" pitchFamily="34" charset="-128"/>
              </a:rPr>
              <a:pPr/>
              <a:t>94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94468551"/>
      </p:ext>
    </p:extLst>
  </p:cSld>
  <p:clrMapOvr>
    <a:masterClrMapping/>
  </p:clrMapOvr>
  <p:transition>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pPr eaLnBrk="1" hangingPunct="1"/>
            <a:r>
              <a:rPr lang="zh-CN" altLang="en-US" dirty="0" smtClean="0">
                <a:latin typeface="Times New Roman" panose="02020603050405020304" pitchFamily="18" charset="0"/>
                <a:cs typeface="Times New Roman" panose="02020603050405020304" pitchFamily="18" charset="0"/>
              </a:rPr>
              <a:t>人脑视觉机理</a:t>
            </a:r>
          </a:p>
        </p:txBody>
      </p:sp>
      <p:sp>
        <p:nvSpPr>
          <p:cNvPr id="88067" name="内容占位符 2"/>
          <p:cNvSpPr>
            <a:spLocks noGrp="1"/>
          </p:cNvSpPr>
          <p:nvPr>
            <p:ph idx="1"/>
          </p:nvPr>
        </p:nvSpPr>
        <p:spPr/>
        <p:txBody>
          <a:bodyPr/>
          <a:lstStyle/>
          <a:p>
            <a:pPr marL="0" indent="0" eaLnBrk="1" hangingPunct="1">
              <a:buNone/>
              <a:defRPr/>
            </a:pPr>
            <a:endParaRPr lang="en-US" altLang="zh-CN" dirty="0" smtClean="0"/>
          </a:p>
          <a:p>
            <a:pPr eaLnBrk="1" hangingPunct="1">
              <a:defRPr/>
            </a:pPr>
            <a:endParaRPr lang="en-US" altLang="zh-CN" dirty="0"/>
          </a:p>
          <a:p>
            <a:pPr eaLnBrk="1" hangingPunct="1">
              <a:defRPr/>
            </a:pPr>
            <a:endParaRPr lang="en-US" altLang="zh-CN" dirty="0" smtClean="0"/>
          </a:p>
          <a:p>
            <a:pPr marL="0" indent="0" eaLnBrk="1" hangingPunct="1">
              <a:buNone/>
              <a:defRPr/>
            </a:pPr>
            <a:endParaRPr lang="en-US" altLang="zh-CN" dirty="0"/>
          </a:p>
          <a:p>
            <a:pPr eaLnBrk="1" hangingPunct="1">
              <a:defRPr/>
            </a:pPr>
            <a:endParaRPr lang="en-US" altLang="zh-CN" dirty="0" smtClean="0"/>
          </a:p>
          <a:p>
            <a:pPr eaLnBrk="1" hangingPunct="1">
              <a:lnSpc>
                <a:spcPct val="100000"/>
              </a:lnSpc>
              <a:defRPr/>
            </a:pPr>
            <a:r>
              <a:rPr lang="zh-CN" altLang="en-US" sz="2400" b="1" dirty="0"/>
              <a:t>诺贝尔医学奖获得者美国神经生物学家</a:t>
            </a:r>
            <a:r>
              <a:rPr lang="en-US" altLang="en-US" sz="2400" b="1" dirty="0"/>
              <a:t>David Hubel</a:t>
            </a:r>
            <a:r>
              <a:rPr lang="zh-CN" altLang="en-US" sz="2400" b="1" dirty="0"/>
              <a:t>和</a:t>
            </a:r>
            <a:r>
              <a:rPr lang="en-US" altLang="en-US" sz="2400" b="1" dirty="0" err="1"/>
              <a:t>TorstenWiesel</a:t>
            </a:r>
            <a:r>
              <a:rPr lang="zh-CN" altLang="en-US" sz="2400" b="1" dirty="0"/>
              <a:t>发现：</a:t>
            </a:r>
            <a:r>
              <a:rPr lang="zh-CN" altLang="en-US" sz="2400" b="1" dirty="0">
                <a:solidFill>
                  <a:srgbClr val="0000FF"/>
                </a:solidFill>
              </a:rPr>
              <a:t>人的视觉系统的信息处理是分级的</a:t>
            </a:r>
            <a:r>
              <a:rPr lang="zh-CN" altLang="en-US" sz="2400" b="1" dirty="0"/>
              <a:t>。</a:t>
            </a:r>
            <a:endParaRPr lang="en-US" altLang="zh-CN" sz="2400" b="1" dirty="0"/>
          </a:p>
          <a:p>
            <a:pPr eaLnBrk="1" hangingPunct="1">
              <a:lnSpc>
                <a:spcPct val="100000"/>
              </a:lnSpc>
              <a:defRPr/>
            </a:pPr>
            <a:r>
              <a:rPr lang="zh-CN" altLang="en-US" sz="2400" b="1" dirty="0"/>
              <a:t>高层的特征是低层特征的组合，从低层到高层的特征表示越来越抽象，越来越能表现语义或者意图</a:t>
            </a:r>
          </a:p>
          <a:p>
            <a:pPr eaLnBrk="1" hangingPunct="1">
              <a:lnSpc>
                <a:spcPct val="100000"/>
              </a:lnSpc>
              <a:defRPr/>
            </a:pPr>
            <a:r>
              <a:rPr lang="zh-CN" altLang="en-US" sz="2400" b="1" dirty="0"/>
              <a:t>抽象层面越高，存在的可能猜测就越少，就越利于分类</a:t>
            </a:r>
          </a:p>
          <a:p>
            <a:pPr eaLnBrk="1" hangingPunct="1">
              <a:lnSpc>
                <a:spcPct val="100000"/>
              </a:lnSpc>
              <a:defRPr/>
            </a:pPr>
            <a:endParaRPr lang="en-US" altLang="zh-CN" sz="2400" b="1" dirty="0"/>
          </a:p>
        </p:txBody>
      </p:sp>
      <p:sp>
        <p:nvSpPr>
          <p:cNvPr id="9626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FDB8D8-4851-4934-96AA-18091F2C6F43}" type="slidenum">
              <a:rPr kumimoji="0" lang="ja-JP" altLang="en-US" sz="1800">
                <a:solidFill>
                  <a:srgbClr val="A50021"/>
                </a:solidFill>
                <a:latin typeface="Arial" panose="020B0604020202020204" pitchFamily="34" charset="0"/>
                <a:ea typeface="ＭＳ Ｐゴシック" panose="020B0600070205080204" pitchFamily="34" charset="-128"/>
              </a:rPr>
              <a:pPr/>
              <a:t>95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962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989" y="908051"/>
            <a:ext cx="5900737"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0986657"/>
      </p:ext>
    </p:extLst>
  </p:cSld>
  <p:clrMapOvr>
    <a:masterClrMapping/>
  </p:clrMapOvr>
  <p:transition>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特征</a:t>
            </a:r>
            <a:endParaRPr lang="zh-CN" altLang="en-US" dirty="0" smtClean="0">
              <a:latin typeface="Times New Roman" panose="02020603050405020304" pitchFamily="18" charset="0"/>
              <a:cs typeface="Times New Roman" panose="02020603050405020304" pitchFamily="18" charset="0"/>
            </a:endParaRPr>
          </a:p>
        </p:txBody>
      </p:sp>
      <p:sp>
        <p:nvSpPr>
          <p:cNvPr id="97283" name="内容占位符 2"/>
          <p:cNvSpPr>
            <a:spLocks noGrp="1"/>
          </p:cNvSpPr>
          <p:nvPr>
            <p:ph idx="1"/>
          </p:nvPr>
        </p:nvSpPr>
        <p:spPr>
          <a:xfrm>
            <a:off x="479377" y="908051"/>
            <a:ext cx="6210350" cy="5184775"/>
          </a:xfrm>
        </p:spPr>
        <p:txBody>
          <a:bodyPr/>
          <a:lstStyle/>
          <a:p>
            <a:pPr eaLnBrk="1" hangingPunct="1"/>
            <a:r>
              <a:rPr lang="zh-CN" altLang="en-US" sz="2400" b="1" dirty="0"/>
              <a:t>如果数据被很好地表达成了特征，通常线性模型就能达到满意的精度。</a:t>
            </a:r>
            <a:endParaRPr lang="en-US" altLang="zh-CN" sz="2400" b="1" dirty="0"/>
          </a:p>
          <a:p>
            <a:pPr eaLnBrk="1" hangingPunct="1"/>
            <a:r>
              <a:rPr lang="zh-CN" altLang="zh-CN" sz="2400" b="1" dirty="0"/>
              <a:t>什么</a:t>
            </a:r>
            <a:r>
              <a:rPr lang="zh-CN" altLang="en-US" sz="2400" b="1" dirty="0"/>
              <a:t>样的特征表示</a:t>
            </a:r>
            <a:r>
              <a:rPr lang="zh-CN" altLang="zh-CN" sz="2400" b="1" dirty="0"/>
              <a:t>粒度，才能</a:t>
            </a:r>
            <a:r>
              <a:rPr lang="zh-CN" altLang="en-US" sz="2400" b="1" dirty="0"/>
              <a:t>更有利于分类呢</a:t>
            </a:r>
            <a:r>
              <a:rPr lang="zh-CN" altLang="zh-CN" sz="2400" b="1" dirty="0"/>
              <a:t>？</a:t>
            </a:r>
            <a:r>
              <a:rPr lang="en-US" altLang="zh-CN" sz="2400" b="1" dirty="0"/>
              <a:t>——</a:t>
            </a:r>
            <a:r>
              <a:rPr lang="zh-CN" altLang="en-US" sz="2400" b="1" dirty="0">
                <a:solidFill>
                  <a:srgbClr val="A50021"/>
                </a:solidFill>
              </a:rPr>
              <a:t>具有结构性（或者语义）的高层特征。</a:t>
            </a:r>
          </a:p>
        </p:txBody>
      </p:sp>
      <p:sp>
        <p:nvSpPr>
          <p:cNvPr id="9728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13D386E-0409-4AD6-BF87-DD2FDDFBDCFC}" type="slidenum">
              <a:rPr kumimoji="0" lang="ja-JP" altLang="en-US" sz="1800">
                <a:solidFill>
                  <a:srgbClr val="A50021"/>
                </a:solidFill>
                <a:latin typeface="Arial" panose="020B0604020202020204" pitchFamily="34" charset="0"/>
                <a:ea typeface="ＭＳ Ｐゴシック" panose="020B0600070205080204" pitchFamily="34" charset="-128"/>
              </a:rPr>
              <a:pPr/>
              <a:t>96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972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25" y="1341439"/>
            <a:ext cx="4052888"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8" y="4094164"/>
            <a:ext cx="7999412"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821056"/>
      </p:ext>
    </p:extLst>
  </p:cSld>
  <p:clrMapOvr>
    <a:masterClrMapping/>
  </p:clrMapOvr>
  <p:transition>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特征</a:t>
            </a:r>
            <a:endParaRPr lang="zh-CN" altLang="en-US" dirty="0" smtClean="0">
              <a:latin typeface="Times New Roman" panose="02020603050405020304" pitchFamily="18" charset="0"/>
              <a:cs typeface="Times New Roman" panose="02020603050405020304" pitchFamily="18" charset="0"/>
            </a:endParaRPr>
          </a:p>
        </p:txBody>
      </p:sp>
      <p:sp>
        <p:nvSpPr>
          <p:cNvPr id="99331" name="内容占位符 2"/>
          <p:cNvSpPr>
            <a:spLocks noGrp="1"/>
          </p:cNvSpPr>
          <p:nvPr>
            <p:ph idx="1"/>
          </p:nvPr>
        </p:nvSpPr>
        <p:spPr/>
        <p:txBody>
          <a:bodyPr/>
          <a:lstStyle/>
          <a:p>
            <a:pPr eaLnBrk="1" hangingPunct="1">
              <a:defRPr/>
            </a:pPr>
            <a:r>
              <a:rPr lang="zh-CN" altLang="en-US" b="1" dirty="0" smtClean="0">
                <a:solidFill>
                  <a:srgbClr val="0000FF"/>
                </a:solidFill>
              </a:rPr>
              <a:t>浅层特征</a:t>
            </a:r>
            <a:endParaRPr lang="en-US" altLang="zh-CN" b="1" dirty="0" smtClean="0">
              <a:solidFill>
                <a:srgbClr val="0000FF"/>
              </a:solidFill>
            </a:endParaRPr>
          </a:p>
          <a:p>
            <a:pPr marL="0" indent="0" eaLnBrk="1" hangingPunct="1">
              <a:buNone/>
              <a:defRPr/>
            </a:pPr>
            <a:r>
              <a:rPr lang="zh-CN" altLang="en-US" sz="2400" b="1" dirty="0"/>
              <a:t>      </a:t>
            </a:r>
            <a:r>
              <a:rPr lang="zh-CN" altLang="en-US" sz="2400" b="1" dirty="0">
                <a:solidFill>
                  <a:srgbClr val="0000FF"/>
                </a:solidFill>
              </a:rPr>
              <a:t>稀疏编码</a:t>
            </a:r>
            <a:r>
              <a:rPr lang="zh-CN" altLang="zh-CN" sz="2400" dirty="0">
                <a:solidFill>
                  <a:srgbClr val="0000FF"/>
                </a:solidFill>
              </a:rPr>
              <a:t>（</a:t>
            </a:r>
            <a:r>
              <a:rPr lang="en-US" altLang="zh-CN" sz="2400" dirty="0">
                <a:solidFill>
                  <a:srgbClr val="0000FF"/>
                </a:solidFill>
              </a:rPr>
              <a:t>Sparse Coding</a:t>
            </a:r>
            <a:r>
              <a:rPr lang="zh-CN" altLang="zh-CN" sz="2400" dirty="0">
                <a:solidFill>
                  <a:srgbClr val="0000FF"/>
                </a:solidFill>
              </a:rPr>
              <a:t>）</a:t>
            </a:r>
            <a:endParaRPr lang="en-US" altLang="zh-CN" sz="2400" b="1" dirty="0">
              <a:solidFill>
                <a:srgbClr val="0000FF"/>
              </a:solidFill>
            </a:endParaRPr>
          </a:p>
          <a:p>
            <a:pPr marL="0" indent="0" eaLnBrk="1" hangingPunct="1">
              <a:buNone/>
              <a:defRPr/>
            </a:pPr>
            <a:r>
              <a:rPr lang="zh-CN" altLang="en-US" sz="2400" b="1" dirty="0"/>
              <a:t>问题描述：</a:t>
            </a:r>
            <a:r>
              <a:rPr lang="en-US" altLang="zh-CN" sz="2400" b="1" dirty="0" err="1"/>
              <a:t>Sum_k</a:t>
            </a:r>
            <a:r>
              <a:rPr lang="en-US" altLang="zh-CN" sz="2400" b="1" dirty="0"/>
              <a:t> (a[k] * S[k]) --&gt; T</a:t>
            </a:r>
          </a:p>
          <a:p>
            <a:pPr marL="0" indent="0" eaLnBrk="1" hangingPunct="1">
              <a:buNone/>
              <a:defRPr/>
            </a:pPr>
            <a:r>
              <a:rPr lang="zh-CN" altLang="en-US" sz="2400" b="1" dirty="0"/>
              <a:t>迭代：</a:t>
            </a:r>
          </a:p>
          <a:p>
            <a:pPr marL="0" indent="0" eaLnBrk="1" hangingPunct="1">
              <a:buNone/>
              <a:defRPr/>
            </a:pPr>
            <a:r>
              <a:rPr lang="en-US" altLang="zh-CN" sz="2400" b="1" dirty="0"/>
              <a:t>1</a:t>
            </a:r>
            <a:r>
              <a:rPr lang="zh-CN" altLang="en-US" sz="2400" b="1" dirty="0"/>
              <a:t>）选择一组</a:t>
            </a:r>
            <a:r>
              <a:rPr lang="en-US" altLang="zh-CN" sz="2400" b="1" dirty="0"/>
              <a:t>S[k]</a:t>
            </a:r>
            <a:r>
              <a:rPr lang="zh-CN" altLang="en-US" sz="2400" b="1" dirty="0"/>
              <a:t>，然后调整权重系数</a:t>
            </a:r>
            <a:r>
              <a:rPr lang="en-US" altLang="zh-CN" sz="2400" b="1" dirty="0"/>
              <a:t>a[k]</a:t>
            </a:r>
            <a:r>
              <a:rPr lang="zh-CN" altLang="en-US" sz="2400" b="1" dirty="0"/>
              <a:t>，使得</a:t>
            </a:r>
            <a:r>
              <a:rPr lang="en-US" altLang="zh-CN" sz="2400" b="1" dirty="0" err="1"/>
              <a:t>Sum_k</a:t>
            </a:r>
            <a:r>
              <a:rPr lang="en-US" altLang="zh-CN" sz="2400" b="1" dirty="0"/>
              <a:t> (a[k] * S[k]) </a:t>
            </a:r>
            <a:r>
              <a:rPr lang="zh-CN" altLang="en-US" sz="2400" b="1" dirty="0"/>
              <a:t>最接近目标 </a:t>
            </a:r>
            <a:r>
              <a:rPr lang="en-US" altLang="zh-CN" sz="2400" b="1" dirty="0"/>
              <a:t>T</a:t>
            </a:r>
            <a:r>
              <a:rPr lang="zh-CN" altLang="en-US" sz="2400" b="1" dirty="0"/>
              <a:t>。</a:t>
            </a:r>
          </a:p>
          <a:p>
            <a:pPr marL="0" indent="0" eaLnBrk="1" hangingPunct="1">
              <a:buNone/>
              <a:defRPr/>
            </a:pPr>
            <a:r>
              <a:rPr lang="en-US" altLang="zh-CN" sz="2400" b="1" dirty="0"/>
              <a:t>2</a:t>
            </a:r>
            <a:r>
              <a:rPr lang="zh-CN" altLang="en-US" sz="2400" b="1" dirty="0"/>
              <a:t>）固定住 </a:t>
            </a:r>
            <a:r>
              <a:rPr lang="en-US" altLang="zh-CN" sz="2400" b="1" dirty="0"/>
              <a:t>a[k]</a:t>
            </a:r>
            <a:r>
              <a:rPr lang="zh-CN" altLang="en-US" sz="2400" b="1" dirty="0"/>
              <a:t>，在</a:t>
            </a:r>
            <a:r>
              <a:rPr lang="en-US" altLang="zh-CN" sz="2400" b="1" dirty="0"/>
              <a:t>n</a:t>
            </a:r>
            <a:r>
              <a:rPr lang="zh-CN" altLang="en-US" sz="2400" b="1" dirty="0"/>
              <a:t>个碎片中，选择其它更合适的碎片</a:t>
            </a:r>
            <a:r>
              <a:rPr lang="en-US" altLang="zh-CN" sz="2400" b="1" dirty="0"/>
              <a:t>S’[k]</a:t>
            </a:r>
            <a:r>
              <a:rPr lang="zh-CN" altLang="en-US" sz="2400" b="1" dirty="0"/>
              <a:t>，替代原先的</a:t>
            </a:r>
            <a:r>
              <a:rPr lang="en-US" altLang="zh-CN" sz="2400" b="1" dirty="0"/>
              <a:t>S[k]</a:t>
            </a:r>
            <a:r>
              <a:rPr lang="zh-CN" altLang="en-US" sz="2400" b="1" dirty="0"/>
              <a:t>，使得</a:t>
            </a:r>
            <a:r>
              <a:rPr lang="en-US" altLang="zh-CN" sz="2400" b="1" dirty="0" err="1"/>
              <a:t>Sum_k</a:t>
            </a:r>
            <a:r>
              <a:rPr lang="en-US" altLang="zh-CN" sz="2400" b="1" dirty="0"/>
              <a:t> (a[k] * S’[k]) </a:t>
            </a:r>
            <a:r>
              <a:rPr lang="zh-CN" altLang="en-US" sz="2400" b="1" dirty="0"/>
              <a:t>最接近</a:t>
            </a:r>
            <a:r>
              <a:rPr lang="en-US" altLang="zh-CN" sz="2400" b="1" dirty="0"/>
              <a:t>T</a:t>
            </a:r>
            <a:r>
              <a:rPr lang="zh-CN" altLang="en-US" sz="2400" b="1" dirty="0"/>
              <a:t>。</a:t>
            </a:r>
          </a:p>
          <a:p>
            <a:pPr marL="0" indent="0" eaLnBrk="1" hangingPunct="1">
              <a:buNone/>
              <a:defRPr/>
            </a:pPr>
            <a:r>
              <a:rPr lang="zh-CN" altLang="en-US" sz="2400" b="1" dirty="0"/>
              <a:t>经过几次迭代后，最佳的</a:t>
            </a:r>
            <a:r>
              <a:rPr lang="en-US" altLang="zh-CN" sz="2400" b="1" dirty="0"/>
              <a:t>S[k] </a:t>
            </a:r>
            <a:r>
              <a:rPr lang="zh-CN" altLang="en-US" sz="2400" b="1" dirty="0"/>
              <a:t>组合被遴选出来了，</a:t>
            </a:r>
            <a:r>
              <a:rPr lang="zh-CN" altLang="en-US" sz="2400" b="1" dirty="0">
                <a:solidFill>
                  <a:srgbClr val="0000FF"/>
                </a:solidFill>
              </a:rPr>
              <a:t>其中被选中的</a:t>
            </a:r>
            <a:r>
              <a:rPr lang="en-US" altLang="zh-CN" sz="2400" b="1" dirty="0">
                <a:solidFill>
                  <a:srgbClr val="0000FF"/>
                </a:solidFill>
              </a:rPr>
              <a:t>S[k]</a:t>
            </a:r>
            <a:r>
              <a:rPr lang="zh-CN" altLang="en-US" sz="2400" b="1" dirty="0">
                <a:solidFill>
                  <a:srgbClr val="0000FF"/>
                </a:solidFill>
              </a:rPr>
              <a:t>基本上都是照片上不同物体的边缘线，这些线段形状相似，区别在于方向。</a:t>
            </a:r>
          </a:p>
          <a:p>
            <a:pPr marL="0" indent="0" eaLnBrk="1" hangingPunct="1">
              <a:buNone/>
              <a:defRPr/>
            </a:pPr>
            <a:endParaRPr lang="en-US" altLang="zh-CN" dirty="0" smtClean="0"/>
          </a:p>
          <a:p>
            <a:pPr eaLnBrk="1" hangingPunct="1">
              <a:defRPr/>
            </a:pPr>
            <a:endParaRPr lang="zh-CN" altLang="en-US" dirty="0" smtClean="0"/>
          </a:p>
        </p:txBody>
      </p:sp>
      <p:sp>
        <p:nvSpPr>
          <p:cNvPr id="983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4553B05-1C0E-48D0-A7B9-6439FDBB171F}" type="slidenum">
              <a:rPr kumimoji="0" lang="ja-JP" altLang="en-US" sz="1800">
                <a:solidFill>
                  <a:srgbClr val="A50021"/>
                </a:solidFill>
                <a:latin typeface="Arial" panose="020B0604020202020204" pitchFamily="34" charset="0"/>
                <a:ea typeface="ＭＳ Ｐゴシック" panose="020B0600070205080204" pitchFamily="34" charset="-128"/>
              </a:rPr>
              <a:pPr/>
              <a:t>97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89824863"/>
      </p:ext>
    </p:extLst>
  </p:cSld>
  <p:clrMapOvr>
    <a:masterClrMapping/>
  </p:clrMapOvr>
  <p:transition>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特征</a:t>
            </a:r>
            <a:endParaRPr lang="zh-CN" altLang="en-US" dirty="0" smtClean="0">
              <a:latin typeface="Times New Roman" panose="02020603050405020304" pitchFamily="18" charset="0"/>
              <a:cs typeface="Times New Roman" panose="02020603050405020304" pitchFamily="18" charset="0"/>
            </a:endParaRPr>
          </a:p>
        </p:txBody>
      </p:sp>
      <p:sp>
        <p:nvSpPr>
          <p:cNvPr id="9933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64120DC-5063-42A9-8151-B00F113111AC}" type="slidenum">
              <a:rPr kumimoji="0" lang="ja-JP" altLang="en-US" sz="1800">
                <a:solidFill>
                  <a:srgbClr val="A50021"/>
                </a:solidFill>
                <a:latin typeface="Arial" panose="020B0604020202020204" pitchFamily="34" charset="0"/>
                <a:ea typeface="ＭＳ Ｐゴシック" panose="020B0600070205080204" pitchFamily="34" charset="-128"/>
              </a:rPr>
              <a:pPr/>
              <a:t>98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 name="内容占位符 1"/>
          <p:cNvSpPr>
            <a:spLocks noGrp="1"/>
          </p:cNvSpPr>
          <p:nvPr>
            <p:ph idx="1"/>
          </p:nvPr>
        </p:nvSpPr>
        <p:spPr/>
        <p:txBody>
          <a:bodyPr/>
          <a:lstStyle/>
          <a:p>
            <a:pPr>
              <a:defRPr/>
            </a:pPr>
            <a:endParaRPr lang="en-US" altLang="zh-CN" dirty="0" smtClean="0"/>
          </a:p>
          <a:p>
            <a:pPr marL="0" indent="0">
              <a:buNone/>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sz="2400" b="1" dirty="0"/>
          </a:p>
          <a:p>
            <a:pPr>
              <a:defRPr/>
            </a:pPr>
            <a:r>
              <a:rPr lang="zh-CN" altLang="en-US" sz="2400" b="1" dirty="0">
                <a:solidFill>
                  <a:srgbClr val="0000FF"/>
                </a:solidFill>
              </a:rPr>
              <a:t>高层特征</a:t>
            </a:r>
            <a:r>
              <a:rPr lang="zh-CN" altLang="en-US" sz="2400" b="1" dirty="0"/>
              <a:t>（或图像），往往是由一些浅层特征（基本结构）组成的。</a:t>
            </a:r>
          </a:p>
          <a:p>
            <a:pPr>
              <a:defRPr/>
            </a:pPr>
            <a:endParaRPr lang="zh-CN" altLang="en-US" dirty="0"/>
          </a:p>
        </p:txBody>
      </p:sp>
      <p:pic>
        <p:nvPicPr>
          <p:cNvPr id="993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1246189"/>
            <a:ext cx="6632575"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9354694"/>
      </p:ext>
    </p:extLst>
  </p:cSld>
  <p:clrMapOvr>
    <a:masterClrMapping/>
  </p:clrMapOvr>
  <p:transition>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pPr eaLnBrk="1" hangingPunct="1"/>
            <a:r>
              <a:rPr lang="zh-CN" altLang="zh-CN" b="1" dirty="0" smtClean="0">
                <a:latin typeface="Times New Roman" panose="02020603050405020304" pitchFamily="18" charset="0"/>
                <a:cs typeface="Times New Roman" panose="02020603050405020304" pitchFamily="18" charset="0"/>
              </a:rPr>
              <a:t>特征</a:t>
            </a:r>
            <a:endParaRPr lang="zh-CN" altLang="en-US" dirty="0" smtClean="0">
              <a:latin typeface="Times New Roman" panose="02020603050405020304" pitchFamily="18" charset="0"/>
              <a:cs typeface="Times New Roman" panose="02020603050405020304" pitchFamily="18" charset="0"/>
            </a:endParaRPr>
          </a:p>
        </p:txBody>
      </p:sp>
      <p:sp>
        <p:nvSpPr>
          <p:cNvPr id="100355" name="内容占位符 2"/>
          <p:cNvSpPr>
            <a:spLocks noGrp="1"/>
          </p:cNvSpPr>
          <p:nvPr>
            <p:ph idx="1"/>
          </p:nvPr>
        </p:nvSpPr>
        <p:spPr/>
        <p:txBody>
          <a:bodyPr/>
          <a:lstStyle/>
          <a:p>
            <a:pPr eaLnBrk="1" hangingPunct="1"/>
            <a:r>
              <a:rPr lang="zh-CN" altLang="en-US" b="1" smtClean="0">
                <a:solidFill>
                  <a:srgbClr val="0000FF"/>
                </a:solidFill>
              </a:rPr>
              <a:t>结构性特征</a:t>
            </a:r>
            <a:endParaRPr lang="en-US" altLang="zh-CN" b="1" smtClean="0">
              <a:solidFill>
                <a:srgbClr val="0000FF"/>
              </a:solidFill>
            </a:endParaRPr>
          </a:p>
          <a:p>
            <a:pPr eaLnBrk="1" hangingPunct="1"/>
            <a:endParaRPr lang="en-US" altLang="zh-CN" b="1" smtClean="0"/>
          </a:p>
          <a:p>
            <a:pPr eaLnBrk="1" hangingPunct="1"/>
            <a:endParaRPr lang="en-US" altLang="zh-CN" b="1" smtClean="0"/>
          </a:p>
          <a:p>
            <a:pPr eaLnBrk="1" hangingPunct="1"/>
            <a:endParaRPr lang="en-US" altLang="zh-CN" b="1" smtClean="0"/>
          </a:p>
          <a:p>
            <a:pPr eaLnBrk="1" hangingPunct="1"/>
            <a:endParaRPr lang="en-US" altLang="zh-CN" b="1" smtClean="0"/>
          </a:p>
          <a:p>
            <a:pPr eaLnBrk="1" hangingPunct="1"/>
            <a:endParaRPr lang="en-US" altLang="zh-CN" b="1" smtClean="0"/>
          </a:p>
          <a:p>
            <a:pPr eaLnBrk="1" hangingPunct="1"/>
            <a:r>
              <a:rPr lang="zh-CN" altLang="en-US" sz="2400" b="1"/>
              <a:t>高层的特征是低层特征的组合，从低层到高层的特征表示越来越抽象，越来越能表现语义或者意图。</a:t>
            </a:r>
            <a:endParaRPr lang="en-US" altLang="zh-CN" sz="2400" b="1"/>
          </a:p>
          <a:p>
            <a:pPr eaLnBrk="1" hangingPunct="1"/>
            <a:r>
              <a:rPr lang="zh-CN" altLang="en-US" sz="2400" b="1"/>
              <a:t>抽象层面越高，存在的可能猜测就越少，就越利于分类</a:t>
            </a:r>
          </a:p>
          <a:p>
            <a:pPr eaLnBrk="1" hangingPunct="1"/>
            <a:endParaRPr lang="zh-CN" altLang="en-US" b="1" smtClean="0"/>
          </a:p>
        </p:txBody>
      </p:sp>
      <p:sp>
        <p:nvSpPr>
          <p:cNvPr id="10035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9FFCD45-1D92-466E-9DD4-B7FDA1F477AF}" type="slidenum">
              <a:rPr kumimoji="0" lang="ja-JP" altLang="en-US" sz="1800">
                <a:solidFill>
                  <a:srgbClr val="A50021"/>
                </a:solidFill>
                <a:latin typeface="Arial" panose="020B0604020202020204" pitchFamily="34" charset="0"/>
                <a:ea typeface="ＭＳ Ｐゴシック" panose="020B0600070205080204" pitchFamily="34" charset="-128"/>
              </a:rPr>
              <a:pPr/>
              <a:t>99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035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1" y="1412876"/>
            <a:ext cx="5832475"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080456"/>
      </p:ext>
    </p:extLst>
  </p:cSld>
  <p:clrMapOvr>
    <a:masterClrMapping/>
  </p:clrMapOvr>
  <p:transition>
    <p:random/>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6|1.1|1.5|1.8"/>
</p:tagLst>
</file>

<file path=ppt/tags/tag2.xml><?xml version="1.0" encoding="utf-8"?>
<p:tagLst xmlns:a="http://schemas.openxmlformats.org/drawingml/2006/main" xmlns:r="http://schemas.openxmlformats.org/officeDocument/2006/relationships" xmlns:p="http://schemas.openxmlformats.org/presentationml/2006/main">
  <p:tag name="TIMING" val="|0.4|1.2"/>
</p:tagLst>
</file>

<file path=ppt/tags/tag3.xml><?xml version="1.0" encoding="utf-8"?>
<p:tagLst xmlns:a="http://schemas.openxmlformats.org/drawingml/2006/main" xmlns:r="http://schemas.openxmlformats.org/officeDocument/2006/relationships" xmlns:p="http://schemas.openxmlformats.org/presentationml/2006/main">
  <p:tag name="TIMING" val="|1|1.7|2.6|1.6"/>
</p:tagLst>
</file>

<file path=ppt/tags/tag4.xml><?xml version="1.0" encoding="utf-8"?>
<p:tagLst xmlns:a="http://schemas.openxmlformats.org/drawingml/2006/main" xmlns:r="http://schemas.openxmlformats.org/officeDocument/2006/relationships" xmlns:p="http://schemas.openxmlformats.org/presentationml/2006/main">
  <p:tag name="TIMING" val="|0.5|1.1|1|1.9|1.3|1.2"/>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黑体"/>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3531</TotalTime>
  <Words>10189</Words>
  <Application>Microsoft Office PowerPoint</Application>
  <PresentationFormat>宽屏</PresentationFormat>
  <Paragraphs>1598</Paragraphs>
  <Slides>224</Slides>
  <Notes>130</Notes>
  <HiddenSlides>3</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5</vt:i4>
      </vt:variant>
      <vt:variant>
        <vt:lpstr>幻灯片标题</vt:lpstr>
      </vt:variant>
      <vt:variant>
        <vt:i4>224</vt:i4>
      </vt:variant>
    </vt:vector>
  </HeadingPairs>
  <TitlesOfParts>
    <vt:vector size="245" baseType="lpstr">
      <vt:lpstr>MS PGothic</vt:lpstr>
      <vt:lpstr>黑体</vt:lpstr>
      <vt:lpstr>华文新魏</vt:lpstr>
      <vt:lpstr>楷体_GB2312</vt:lpstr>
      <vt:lpstr>宋体</vt:lpstr>
      <vt:lpstr>新宋体</vt:lpstr>
      <vt:lpstr>Arial</vt:lpstr>
      <vt:lpstr>Arial Narrow</vt:lpstr>
      <vt:lpstr>Calibri</vt:lpstr>
      <vt:lpstr>Helvetica</vt:lpstr>
      <vt:lpstr>Symbol</vt:lpstr>
      <vt:lpstr>Tahoma</vt:lpstr>
      <vt:lpstr>Times New Roman</vt:lpstr>
      <vt:lpstr>Webdings</vt:lpstr>
      <vt:lpstr>Wingdings</vt:lpstr>
      <vt:lpstr>wasedaSample5</vt:lpstr>
      <vt:lpstr>公式</vt:lpstr>
      <vt:lpstr>Equation.3</vt:lpstr>
      <vt:lpstr>Equation</vt:lpstr>
      <vt:lpstr>Equation.DSMT4</vt:lpstr>
      <vt:lpstr>Visio.Drawing.11</vt:lpstr>
      <vt:lpstr>  第 6 章   机器学习与深度学习</vt:lpstr>
      <vt:lpstr>第6章  机器学习与深度学习</vt:lpstr>
      <vt:lpstr>6.1 机器学习概述</vt:lpstr>
      <vt:lpstr>PowerPoint 演示文稿</vt:lpstr>
      <vt:lpstr>机器学习系统</vt:lpstr>
      <vt:lpstr>机器学习系统</vt:lpstr>
      <vt:lpstr>机器学习系统</vt:lpstr>
      <vt:lpstr>机器学习系统</vt:lpstr>
      <vt:lpstr>机器学习系统</vt:lpstr>
      <vt:lpstr>机器学习系统</vt:lpstr>
      <vt:lpstr>机器学习系统</vt:lpstr>
      <vt:lpstr>机器学习的发展</vt:lpstr>
      <vt:lpstr>机器学习的发展</vt:lpstr>
      <vt:lpstr>机器学习的发展</vt:lpstr>
      <vt:lpstr>PowerPoint 演示文稿</vt:lpstr>
      <vt:lpstr>PowerPoint 演示文稿</vt:lpstr>
      <vt:lpstr>PowerPoint 演示文稿</vt:lpstr>
      <vt:lpstr>PowerPoint 演示文稿</vt:lpstr>
      <vt:lpstr>PowerPoint 演示文稿</vt:lpstr>
      <vt:lpstr>机器学习方法的比较</vt:lpstr>
      <vt:lpstr>机器学习方法的比较</vt:lpstr>
      <vt:lpstr> 机器学习的展望</vt:lpstr>
      <vt:lpstr>符号学习</vt:lpstr>
      <vt:lpstr>机械式学习 </vt:lpstr>
      <vt:lpstr>机械式学习 </vt:lpstr>
      <vt:lpstr>指导式学习 </vt:lpstr>
      <vt:lpstr>指导式学习</vt:lpstr>
      <vt:lpstr>指导式学习</vt:lpstr>
      <vt:lpstr>归纳学习</vt:lpstr>
      <vt:lpstr>归纳学习</vt:lpstr>
      <vt:lpstr>归纳学习</vt:lpstr>
      <vt:lpstr>归纳学习</vt:lpstr>
      <vt:lpstr>归纳学习</vt:lpstr>
      <vt:lpstr>归纳学习</vt:lpstr>
      <vt:lpstr>归纳学习</vt:lpstr>
      <vt:lpstr>归纳学习</vt:lpstr>
      <vt:lpstr>归纳学习</vt:lpstr>
      <vt:lpstr>示例学习</vt:lpstr>
      <vt:lpstr>示例学习</vt:lpstr>
      <vt:lpstr>示例学习</vt:lpstr>
      <vt:lpstr>示例学习</vt:lpstr>
      <vt:lpstr>示例学习</vt:lpstr>
      <vt:lpstr>示例学习</vt:lpstr>
      <vt:lpstr>示例学习</vt:lpstr>
      <vt:lpstr>示例学习</vt:lpstr>
      <vt:lpstr>观察与发现学习</vt:lpstr>
      <vt:lpstr>观察与发现学习</vt:lpstr>
      <vt:lpstr>观察与发现学习</vt:lpstr>
      <vt:lpstr>观察与发现学习</vt:lpstr>
      <vt:lpstr>类比学习</vt:lpstr>
      <vt:lpstr>类比学习</vt:lpstr>
      <vt:lpstr>类比学习 </vt:lpstr>
      <vt:lpstr>类比学习</vt:lpstr>
      <vt:lpstr>类比学习</vt:lpstr>
      <vt:lpstr>类比学习</vt:lpstr>
      <vt:lpstr>类比学习</vt:lpstr>
      <vt:lpstr>类比学习</vt:lpstr>
      <vt:lpstr>类比学习</vt:lpstr>
      <vt:lpstr>解释学习 </vt:lpstr>
      <vt:lpstr>1.  解释学习的概念</vt:lpstr>
      <vt:lpstr>1. 解释学习的概念</vt:lpstr>
      <vt:lpstr>2. 解释学习的学习过程 </vt:lpstr>
      <vt:lpstr>2.  解释学习的学习过程 </vt:lpstr>
      <vt:lpstr>2.  解释学习的学习过程 </vt:lpstr>
      <vt:lpstr>2.  解释学习的学习过程 </vt:lpstr>
      <vt:lpstr>2.  解释学习的学习过程 </vt:lpstr>
      <vt:lpstr>3.  领域知识的完善性 </vt:lpstr>
      <vt:lpstr>知识发现与数据挖掘 </vt:lpstr>
      <vt:lpstr>知识发现与数据挖掘的概念</vt:lpstr>
      <vt:lpstr>知识发现的一般过程</vt:lpstr>
      <vt:lpstr>知识发现的一般过程</vt:lpstr>
      <vt:lpstr>知识发现的任务</vt:lpstr>
      <vt:lpstr>知识发现的任务</vt:lpstr>
      <vt:lpstr>知识发现的任务</vt:lpstr>
      <vt:lpstr>分类</vt:lpstr>
      <vt:lpstr>非监督学习</vt:lpstr>
      <vt:lpstr>知识发现的任务</vt:lpstr>
      <vt:lpstr>学习关联性</vt:lpstr>
      <vt:lpstr>知识发现的方法</vt:lpstr>
      <vt:lpstr>知识发现的方法</vt:lpstr>
      <vt:lpstr>知识发现的对象</vt:lpstr>
      <vt:lpstr>知识发现的对象</vt:lpstr>
      <vt:lpstr>知识发现的对象</vt:lpstr>
      <vt:lpstr>6.2 深度学习概述 </vt:lpstr>
      <vt:lpstr>深度学习的提出</vt:lpstr>
      <vt:lpstr>深度学习的提出</vt:lpstr>
      <vt:lpstr>深度学习的提出</vt:lpstr>
      <vt:lpstr>深度学习的提出</vt:lpstr>
      <vt:lpstr>深度学习的提出</vt:lpstr>
      <vt:lpstr>深度学习的提出</vt:lpstr>
      <vt:lpstr>深度学习的提出</vt:lpstr>
      <vt:lpstr>深度学习的提出</vt:lpstr>
      <vt:lpstr>深度学习的提出</vt:lpstr>
      <vt:lpstr>深度学习的提出</vt:lpstr>
      <vt:lpstr>人脑视觉机理</vt:lpstr>
      <vt:lpstr>特征</vt:lpstr>
      <vt:lpstr>特征</vt:lpstr>
      <vt:lpstr>特征</vt:lpstr>
      <vt:lpstr>特征</vt:lpstr>
      <vt:lpstr>特征</vt:lpstr>
      <vt:lpstr>深度学习的基本思想</vt:lpstr>
      <vt:lpstr>深度学习的训练过程</vt:lpstr>
      <vt:lpstr>深度学习的训练过程</vt:lpstr>
      <vt:lpstr>深度学习的训练过程</vt:lpstr>
      <vt:lpstr>深度学习的训练过程</vt:lpstr>
      <vt:lpstr>深度学习的训练过程</vt:lpstr>
      <vt:lpstr>深度学习的局限性</vt:lpstr>
      <vt:lpstr>深度学习的局限性</vt:lpstr>
      <vt:lpstr>深度学习在应用上的困难</vt:lpstr>
      <vt:lpstr>自动编码器</vt:lpstr>
      <vt:lpstr>自动编码器</vt:lpstr>
      <vt:lpstr>自动编码器</vt:lpstr>
      <vt:lpstr>自动编码器的变体</vt:lpstr>
      <vt:lpstr>自动编码器的变体</vt:lpstr>
      <vt:lpstr>受限玻尔兹曼机</vt:lpstr>
      <vt:lpstr>受限玻尔兹曼机</vt:lpstr>
      <vt:lpstr>受限玻尔兹曼机</vt:lpstr>
      <vt:lpstr>受限玻尔兹曼机</vt:lpstr>
      <vt:lpstr>受限玻尔兹曼机</vt:lpstr>
      <vt:lpstr>受限玻尔兹曼机</vt:lpstr>
      <vt:lpstr>受限玻尔兹曼机</vt:lpstr>
      <vt:lpstr>受限玻尔兹曼机</vt:lpstr>
      <vt:lpstr>受限玻尔兹曼机</vt:lpstr>
      <vt:lpstr>受限玻尔兹曼机</vt:lpstr>
      <vt:lpstr>深度学习的应用</vt:lpstr>
      <vt:lpstr>深度学习的应用</vt:lpstr>
      <vt:lpstr>6.3 神经网络与深度学习</vt:lpstr>
      <vt:lpstr>6.3 神经网络与深度学习</vt:lpstr>
      <vt:lpstr>6.3 神经网络与深度学习</vt:lpstr>
      <vt:lpstr>6.3 神经网络与深度学习</vt:lpstr>
      <vt:lpstr>6.3 神经网络与深度学习</vt:lpstr>
      <vt:lpstr>6.3 神经网络与深度学习</vt:lpstr>
      <vt:lpstr>6.3 神经网络与深度学习</vt:lpstr>
      <vt:lpstr>6.3 神经网络与深度学习</vt:lpstr>
      <vt:lpstr>6.3 神经网络与深度学习</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前馈神经网络</vt:lpstr>
      <vt:lpstr>PowerPoint 演示文稿</vt:lpstr>
      <vt:lpstr>卷积神经网络的结构</vt:lpstr>
      <vt:lpstr>PowerPoint 演示文稿</vt:lpstr>
      <vt:lpstr>PowerPoint 演示文稿</vt:lpstr>
      <vt:lpstr>PowerPoint 演示文稿</vt:lpstr>
      <vt:lpstr>PowerPoint 演示文稿</vt:lpstr>
      <vt:lpstr>PowerPoint 演示文稿</vt:lpstr>
      <vt:lpstr>PowerPoint 演示文稿</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自然语言理解</vt:lpstr>
      <vt:lpstr>自然语言理解</vt:lpstr>
      <vt:lpstr>自然语言理解</vt:lpstr>
      <vt:lpstr>自然语言理解</vt:lpstr>
      <vt:lpstr>自然语言理解</vt:lpstr>
      <vt:lpstr>自然语言理解</vt:lpstr>
      <vt:lpstr>自然语言理解</vt:lpstr>
      <vt:lpstr>自然语言理解</vt:lpstr>
      <vt:lpstr>自然语言理解</vt:lpstr>
      <vt:lpstr>自然语言理解</vt:lpstr>
      <vt:lpstr>自然语言理解</vt:lpstr>
      <vt:lpstr>自然语言理解</vt:lpstr>
      <vt:lpstr>自然语言理解</vt:lpstr>
      <vt:lpstr>自然语言理解</vt:lpstr>
      <vt:lpstr>PowerPoint 演示文稿</vt:lpstr>
    </vt:vector>
  </TitlesOfParts>
  <Company>zjut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Tomcat</dc:creator>
  <cp:lastModifiedBy>MJ</cp:lastModifiedBy>
  <cp:revision>573</cp:revision>
  <dcterms:created xsi:type="dcterms:W3CDTF">2005-06-29T02:39:11Z</dcterms:created>
  <dcterms:modified xsi:type="dcterms:W3CDTF">2019-10-29T02:07:25Z</dcterms:modified>
</cp:coreProperties>
</file>